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430" r:id="rId6"/>
    <p:sldId id="3233" r:id="rId7"/>
    <p:sldId id="3235" r:id="rId8"/>
    <p:sldId id="3242" r:id="rId9"/>
    <p:sldId id="3243" r:id="rId10"/>
    <p:sldId id="3244" r:id="rId11"/>
    <p:sldId id="3245" r:id="rId12"/>
    <p:sldId id="3246" r:id="rId13"/>
    <p:sldId id="3247" r:id="rId14"/>
    <p:sldId id="3255" r:id="rId15"/>
    <p:sldId id="3253" r:id="rId16"/>
    <p:sldId id="3234" r:id="rId17"/>
    <p:sldId id="263" r:id="rId18"/>
    <p:sldId id="2145704548" r:id="rId19"/>
    <p:sldId id="2145704549" r:id="rId20"/>
    <p:sldId id="2145704550" r:id="rId21"/>
    <p:sldId id="3231" r:id="rId22"/>
    <p:sldId id="214570455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7ED56A-35DE-04C8-4A40-9822C19303A4}" name="Gabriela Montes De Oca Fehr" initials="GF" userId="S::gabrielamon@iadb.org::c217b64a-8c39-4b6d-b281-f5d4219c8f9c" providerId="AD"/>
  <p188:author id="{632CA1C4-34F3-3716-2010-EA2A3469838E}" name="Hoffman, Nathalie Alexandra" initials="HNA" userId="S::nathalieh@iadb.org::175b096d-fef1-46bd-bdbf-703e576abd20" providerId="AD"/>
  <p188:author id="{440E75F1-2F36-54B4-F8A8-57EC6319DAA1}" name="Gabriela Montes De Oca Fehr" initials="GMDOF" userId="S::GABRIELAMON@iadb.org::c217b64a-8c39-4b6d-b281-f5d4219c8f9c" providerId="AD"/>
  <p188:author id="{AD6290F1-9FA2-2444-923C-1489737F94C4}" name="Irati Jimenez Dorronsoro" initials="ID" userId="S::iratij@iadb.org::7ce1e080-83da-4249-ab09-73f5952c4c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70AD47"/>
    <a:srgbClr val="3E5EA2"/>
    <a:srgbClr val="2F5597"/>
    <a:srgbClr val="92D050"/>
    <a:srgbClr val="445EA2"/>
    <a:srgbClr val="4495A2"/>
    <a:srgbClr val="8760AD"/>
    <a:srgbClr val="F4DB4E"/>
    <a:srgbClr val="004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F67E5-4265-4419-B32B-815B529303E4}" v="5" dt="2024-05-08T14:09:12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0436" autoAdjust="0"/>
  </p:normalViewPr>
  <p:slideViewPr>
    <p:cSldViewPr snapToGrid="0">
      <p:cViewPr>
        <p:scale>
          <a:sx n="70" d="100"/>
          <a:sy n="70" d="100"/>
        </p:scale>
        <p:origin x="984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agon Orjuela, Edwin Antonio" userId="34858951-1402-472d-8678-007426bc7395" providerId="ADAL" clId="{773F67E5-4265-4419-B32B-815B529303E4}"/>
    <pc:docChg chg="undo custSel addSld delSld modSld sldOrd">
      <pc:chgData name="Malagon Orjuela, Edwin Antonio" userId="34858951-1402-472d-8678-007426bc7395" providerId="ADAL" clId="{773F67E5-4265-4419-B32B-815B529303E4}" dt="2024-05-09T12:07:31.621" v="276" actId="729"/>
      <pc:docMkLst>
        <pc:docMk/>
      </pc:docMkLst>
      <pc:sldChg chg="modSp mod">
        <pc:chgData name="Malagon Orjuela, Edwin Antonio" userId="34858951-1402-472d-8678-007426bc7395" providerId="ADAL" clId="{773F67E5-4265-4419-B32B-815B529303E4}" dt="2024-05-08T16:07:18.011" v="251" actId="1076"/>
        <pc:sldMkLst>
          <pc:docMk/>
          <pc:sldMk cId="3581236046" sldId="256"/>
        </pc:sldMkLst>
        <pc:spChg chg="mod">
          <ac:chgData name="Malagon Orjuela, Edwin Antonio" userId="34858951-1402-472d-8678-007426bc7395" providerId="ADAL" clId="{773F67E5-4265-4419-B32B-815B529303E4}" dt="2024-05-08T16:07:18.011" v="251" actId="1076"/>
          <ac:spMkLst>
            <pc:docMk/>
            <pc:sldMk cId="3581236046" sldId="256"/>
            <ac:spMk id="8" creationId="{B16A9C55-B339-3822-0294-9DB0D7DC9386}"/>
          </ac:spMkLst>
        </pc:spChg>
        <pc:spChg chg="mod">
          <ac:chgData name="Malagon Orjuela, Edwin Antonio" userId="34858951-1402-472d-8678-007426bc7395" providerId="ADAL" clId="{773F67E5-4265-4419-B32B-815B529303E4}" dt="2024-05-08T14:02:45.466" v="8" actId="20577"/>
          <ac:spMkLst>
            <pc:docMk/>
            <pc:sldMk cId="3581236046" sldId="256"/>
            <ac:spMk id="10" creationId="{6D85A00E-1034-AA65-6E27-C30EA5F02E7A}"/>
          </ac:spMkLst>
        </pc:spChg>
        <pc:grpChg chg="mod">
          <ac:chgData name="Malagon Orjuela, Edwin Antonio" userId="34858951-1402-472d-8678-007426bc7395" providerId="ADAL" clId="{773F67E5-4265-4419-B32B-815B529303E4}" dt="2024-05-08T14:03:15.055" v="20" actId="1037"/>
          <ac:grpSpMkLst>
            <pc:docMk/>
            <pc:sldMk cId="3581236046" sldId="256"/>
            <ac:grpSpMk id="7" creationId="{FC070314-353D-104B-7E5A-419991E3742D}"/>
          </ac:grpSpMkLst>
        </pc:grpChg>
      </pc:sldChg>
      <pc:sldChg chg="del">
        <pc:chgData name="Malagon Orjuela, Edwin Antonio" userId="34858951-1402-472d-8678-007426bc7395" providerId="ADAL" clId="{773F67E5-4265-4419-B32B-815B529303E4}" dt="2024-05-08T03:09:37.238" v="0" actId="2696"/>
        <pc:sldMkLst>
          <pc:docMk/>
          <pc:sldMk cId="1824709919" sldId="258"/>
        </pc:sldMkLst>
      </pc:sldChg>
      <pc:sldChg chg="del">
        <pc:chgData name="Malagon Orjuela, Edwin Antonio" userId="34858951-1402-472d-8678-007426bc7395" providerId="ADAL" clId="{773F67E5-4265-4419-B32B-815B529303E4}" dt="2024-05-08T03:09:37.238" v="0" actId="2696"/>
        <pc:sldMkLst>
          <pc:docMk/>
          <pc:sldMk cId="3994284902" sldId="270"/>
        </pc:sldMkLst>
      </pc:sldChg>
      <pc:sldChg chg="del">
        <pc:chgData name="Malagon Orjuela, Edwin Antonio" userId="34858951-1402-472d-8678-007426bc7395" providerId="ADAL" clId="{773F67E5-4265-4419-B32B-815B529303E4}" dt="2024-05-08T03:09:37.238" v="0" actId="2696"/>
        <pc:sldMkLst>
          <pc:docMk/>
          <pc:sldMk cId="0" sldId="635"/>
        </pc:sldMkLst>
      </pc:sldChg>
      <pc:sldChg chg="del">
        <pc:chgData name="Malagon Orjuela, Edwin Antonio" userId="34858951-1402-472d-8678-007426bc7395" providerId="ADAL" clId="{773F67E5-4265-4419-B32B-815B529303E4}" dt="2024-05-08T03:09:37.238" v="0" actId="2696"/>
        <pc:sldMkLst>
          <pc:docMk/>
          <pc:sldMk cId="3102156845" sldId="3228"/>
        </pc:sldMkLst>
      </pc:sldChg>
      <pc:sldChg chg="addSp delSp mod">
        <pc:chgData name="Malagon Orjuela, Edwin Antonio" userId="34858951-1402-472d-8678-007426bc7395" providerId="ADAL" clId="{773F67E5-4265-4419-B32B-815B529303E4}" dt="2024-05-08T15:50:11.728" v="236" actId="478"/>
        <pc:sldMkLst>
          <pc:docMk/>
          <pc:sldMk cId="2547656125" sldId="3231"/>
        </pc:sldMkLst>
        <pc:picChg chg="add del">
          <ac:chgData name="Malagon Orjuela, Edwin Antonio" userId="34858951-1402-472d-8678-007426bc7395" providerId="ADAL" clId="{773F67E5-4265-4419-B32B-815B529303E4}" dt="2024-05-08T15:50:11.728" v="236" actId="478"/>
          <ac:picMkLst>
            <pc:docMk/>
            <pc:sldMk cId="2547656125" sldId="3231"/>
            <ac:picMk id="5" creationId="{03C5312D-4C94-7844-15AA-A7A9724256A7}"/>
          </ac:picMkLst>
        </pc:picChg>
      </pc:sldChg>
      <pc:sldChg chg="addSp modSp mod">
        <pc:chgData name="Malagon Orjuela, Edwin Antonio" userId="34858951-1402-472d-8678-007426bc7395" providerId="ADAL" clId="{773F67E5-4265-4419-B32B-815B529303E4}" dt="2024-05-08T14:09:26.380" v="221" actId="167"/>
        <pc:sldMkLst>
          <pc:docMk/>
          <pc:sldMk cId="2026881104" sldId="3233"/>
        </pc:sldMkLst>
        <pc:spChg chg="add mod">
          <ac:chgData name="Malagon Orjuela, Edwin Antonio" userId="34858951-1402-472d-8678-007426bc7395" providerId="ADAL" clId="{773F67E5-4265-4419-B32B-815B529303E4}" dt="2024-05-08T14:06:54.503" v="166" actId="20577"/>
          <ac:spMkLst>
            <pc:docMk/>
            <pc:sldMk cId="2026881104" sldId="3233"/>
            <ac:spMk id="3" creationId="{4D062337-E62C-B855-6ECB-6E11F1C91638}"/>
          </ac:spMkLst>
        </pc:spChg>
        <pc:spChg chg="mod">
          <ac:chgData name="Malagon Orjuela, Edwin Antonio" userId="34858951-1402-472d-8678-007426bc7395" providerId="ADAL" clId="{773F67E5-4265-4419-B32B-815B529303E4}" dt="2024-05-08T14:06:28.629" v="134" actId="1038"/>
          <ac:spMkLst>
            <pc:docMk/>
            <pc:sldMk cId="2026881104" sldId="3233"/>
            <ac:spMk id="4" creationId="{41867251-1D70-0414-962A-6D0D7BB34706}"/>
          </ac:spMkLst>
        </pc:spChg>
        <pc:spChg chg="add mod">
          <ac:chgData name="Malagon Orjuela, Edwin Antonio" userId="34858951-1402-472d-8678-007426bc7395" providerId="ADAL" clId="{773F67E5-4265-4419-B32B-815B529303E4}" dt="2024-05-08T14:08:59.568" v="214" actId="207"/>
          <ac:spMkLst>
            <pc:docMk/>
            <pc:sldMk cId="2026881104" sldId="3233"/>
            <ac:spMk id="6" creationId="{C261029C-D824-4D08-3062-03FF6608BEC9}"/>
          </ac:spMkLst>
        </pc:spChg>
        <pc:spChg chg="mod">
          <ac:chgData name="Malagon Orjuela, Edwin Antonio" userId="34858951-1402-472d-8678-007426bc7395" providerId="ADAL" clId="{773F67E5-4265-4419-B32B-815B529303E4}" dt="2024-05-08T14:06:28.629" v="134" actId="1038"/>
          <ac:spMkLst>
            <pc:docMk/>
            <pc:sldMk cId="2026881104" sldId="3233"/>
            <ac:spMk id="7" creationId="{0C919B2A-EF54-1621-9DD7-CC48DBF10977}"/>
          </ac:spMkLst>
        </pc:spChg>
        <pc:spChg chg="mod">
          <ac:chgData name="Malagon Orjuela, Edwin Antonio" userId="34858951-1402-472d-8678-007426bc7395" providerId="ADAL" clId="{773F67E5-4265-4419-B32B-815B529303E4}" dt="2024-05-08T14:06:44.178" v="154" actId="1037"/>
          <ac:spMkLst>
            <pc:docMk/>
            <pc:sldMk cId="2026881104" sldId="3233"/>
            <ac:spMk id="8" creationId="{ACA408F0-C2E8-4CA9-0F8A-FE7F32B09AC5}"/>
          </ac:spMkLst>
        </pc:spChg>
        <pc:spChg chg="add mod">
          <ac:chgData name="Malagon Orjuela, Edwin Antonio" userId="34858951-1402-472d-8678-007426bc7395" providerId="ADAL" clId="{773F67E5-4265-4419-B32B-815B529303E4}" dt="2024-05-08T14:07:00.246" v="168" actId="20577"/>
          <ac:spMkLst>
            <pc:docMk/>
            <pc:sldMk cId="2026881104" sldId="3233"/>
            <ac:spMk id="9" creationId="{100DD29C-AD5F-2C00-D2D5-67268ACB914C}"/>
          </ac:spMkLst>
        </pc:spChg>
        <pc:spChg chg="add mod">
          <ac:chgData name="Malagon Orjuela, Edwin Antonio" userId="34858951-1402-472d-8678-007426bc7395" providerId="ADAL" clId="{773F67E5-4265-4419-B32B-815B529303E4}" dt="2024-05-08T14:09:05.861" v="215" actId="207"/>
          <ac:spMkLst>
            <pc:docMk/>
            <pc:sldMk cId="2026881104" sldId="3233"/>
            <ac:spMk id="10" creationId="{6ADAC4C4-670B-2886-B681-980F8C68BF3B}"/>
          </ac:spMkLst>
        </pc:spChg>
        <pc:spChg chg="mod">
          <ac:chgData name="Malagon Orjuela, Edwin Antonio" userId="34858951-1402-472d-8678-007426bc7395" providerId="ADAL" clId="{773F67E5-4265-4419-B32B-815B529303E4}" dt="2024-05-08T14:06:50.504" v="164" actId="1037"/>
          <ac:spMkLst>
            <pc:docMk/>
            <pc:sldMk cId="2026881104" sldId="3233"/>
            <ac:spMk id="11" creationId="{9C02FEA5-7F8D-67E6-B094-FDCA91AA6162}"/>
          </ac:spMkLst>
        </pc:spChg>
        <pc:spChg chg="mod">
          <ac:chgData name="Malagon Orjuela, Edwin Antonio" userId="34858951-1402-472d-8678-007426bc7395" providerId="ADAL" clId="{773F67E5-4265-4419-B32B-815B529303E4}" dt="2024-05-08T14:06:50.504" v="164" actId="1037"/>
          <ac:spMkLst>
            <pc:docMk/>
            <pc:sldMk cId="2026881104" sldId="3233"/>
            <ac:spMk id="12" creationId="{51FFFF51-1CF9-A469-596D-D8F952BCBABC}"/>
          </ac:spMkLst>
        </pc:spChg>
        <pc:spChg chg="mod">
          <ac:chgData name="Malagon Orjuela, Edwin Antonio" userId="34858951-1402-472d-8678-007426bc7395" providerId="ADAL" clId="{773F67E5-4265-4419-B32B-815B529303E4}" dt="2024-05-08T14:06:44.178" v="154" actId="1037"/>
          <ac:spMkLst>
            <pc:docMk/>
            <pc:sldMk cId="2026881104" sldId="3233"/>
            <ac:spMk id="15" creationId="{F07E437D-9CE7-1D28-2EE2-9971097A850F}"/>
          </ac:spMkLst>
        </pc:spChg>
        <pc:spChg chg="mod">
          <ac:chgData name="Malagon Orjuela, Edwin Antonio" userId="34858951-1402-472d-8678-007426bc7395" providerId="ADAL" clId="{773F67E5-4265-4419-B32B-815B529303E4}" dt="2024-05-08T14:06:44.178" v="154" actId="1037"/>
          <ac:spMkLst>
            <pc:docMk/>
            <pc:sldMk cId="2026881104" sldId="3233"/>
            <ac:spMk id="17" creationId="{88E43F73-DBC0-D172-3344-B7A0767AF657}"/>
          </ac:spMkLst>
        </pc:spChg>
        <pc:spChg chg="mod">
          <ac:chgData name="Malagon Orjuela, Edwin Antonio" userId="34858951-1402-472d-8678-007426bc7395" providerId="ADAL" clId="{773F67E5-4265-4419-B32B-815B529303E4}" dt="2024-05-08T14:06:44.178" v="154" actId="1037"/>
          <ac:spMkLst>
            <pc:docMk/>
            <pc:sldMk cId="2026881104" sldId="3233"/>
            <ac:spMk id="18" creationId="{548AFAD9-C48B-4502-7CD5-400EEBB25059}"/>
          </ac:spMkLst>
        </pc:spChg>
        <pc:spChg chg="mod">
          <ac:chgData name="Malagon Orjuela, Edwin Antonio" userId="34858951-1402-472d-8678-007426bc7395" providerId="ADAL" clId="{773F67E5-4265-4419-B32B-815B529303E4}" dt="2024-05-08T14:08:08.576" v="211" actId="20577"/>
          <ac:spMkLst>
            <pc:docMk/>
            <pc:sldMk cId="2026881104" sldId="3233"/>
            <ac:spMk id="30" creationId="{19551E9D-49B0-4325-D71B-69917A1B8BE4}"/>
          </ac:spMkLst>
        </pc:spChg>
        <pc:spChg chg="mod">
          <ac:chgData name="Malagon Orjuela, Edwin Antonio" userId="34858951-1402-472d-8678-007426bc7395" providerId="ADAL" clId="{773F67E5-4265-4419-B32B-815B529303E4}" dt="2024-05-08T14:08:11.487" v="212" actId="20577"/>
          <ac:spMkLst>
            <pc:docMk/>
            <pc:sldMk cId="2026881104" sldId="3233"/>
            <ac:spMk id="32" creationId="{EF9A85F7-F88C-F886-7861-5D24C80660EF}"/>
          </ac:spMkLst>
        </pc:spChg>
        <pc:spChg chg="mod">
          <ac:chgData name="Malagon Orjuela, Edwin Antonio" userId="34858951-1402-472d-8678-007426bc7395" providerId="ADAL" clId="{773F67E5-4265-4419-B32B-815B529303E4}" dt="2024-05-08T14:06:33.912" v="136" actId="1076"/>
          <ac:spMkLst>
            <pc:docMk/>
            <pc:sldMk cId="2026881104" sldId="3233"/>
            <ac:spMk id="65" creationId="{F973BC10-CA6F-497C-A170-FADC539389F3}"/>
          </ac:spMkLst>
        </pc:spChg>
        <pc:cxnChg chg="add mod ord">
          <ac:chgData name="Malagon Orjuela, Edwin Antonio" userId="34858951-1402-472d-8678-007426bc7395" providerId="ADAL" clId="{773F67E5-4265-4419-B32B-815B529303E4}" dt="2024-05-08T14:09:22.207" v="220" actId="167"/>
          <ac:cxnSpMkLst>
            <pc:docMk/>
            <pc:sldMk cId="2026881104" sldId="3233"/>
            <ac:cxnSpMk id="13" creationId="{271A502C-F201-9EEF-84AF-467EE063C0AA}"/>
          </ac:cxnSpMkLst>
        </pc:cxnChg>
        <pc:cxnChg chg="add mod ord">
          <ac:chgData name="Malagon Orjuela, Edwin Antonio" userId="34858951-1402-472d-8678-007426bc7395" providerId="ADAL" clId="{773F67E5-4265-4419-B32B-815B529303E4}" dt="2024-05-08T14:09:26.380" v="221" actId="167"/>
          <ac:cxnSpMkLst>
            <pc:docMk/>
            <pc:sldMk cId="2026881104" sldId="3233"/>
            <ac:cxnSpMk id="14" creationId="{7F7A8C64-9866-A90B-A74A-D4F565AD561D}"/>
          </ac:cxnSpMkLst>
        </pc:cxnChg>
        <pc:cxnChg chg="mod">
          <ac:chgData name="Malagon Orjuela, Edwin Antonio" userId="34858951-1402-472d-8678-007426bc7395" providerId="ADAL" clId="{773F67E5-4265-4419-B32B-815B529303E4}" dt="2024-05-08T14:06:44.178" v="154" actId="1037"/>
          <ac:cxnSpMkLst>
            <pc:docMk/>
            <pc:sldMk cId="2026881104" sldId="3233"/>
            <ac:cxnSpMk id="19" creationId="{5804DACE-9141-2D9A-A2D8-AF37C35D9EB9}"/>
          </ac:cxnSpMkLst>
        </pc:cxnChg>
        <pc:cxnChg chg="mod">
          <ac:chgData name="Malagon Orjuela, Edwin Antonio" userId="34858951-1402-472d-8678-007426bc7395" providerId="ADAL" clId="{773F67E5-4265-4419-B32B-815B529303E4}" dt="2024-05-08T14:06:44.178" v="154" actId="1037"/>
          <ac:cxnSpMkLst>
            <pc:docMk/>
            <pc:sldMk cId="2026881104" sldId="3233"/>
            <ac:cxnSpMk id="21" creationId="{12B595F2-13C7-CC5A-9161-80E81DA179B2}"/>
          </ac:cxnSpMkLst>
        </pc:cxnChg>
        <pc:cxnChg chg="mod">
          <ac:chgData name="Malagon Orjuela, Edwin Antonio" userId="34858951-1402-472d-8678-007426bc7395" providerId="ADAL" clId="{773F67E5-4265-4419-B32B-815B529303E4}" dt="2024-05-08T14:06:44.178" v="154" actId="1037"/>
          <ac:cxnSpMkLst>
            <pc:docMk/>
            <pc:sldMk cId="2026881104" sldId="3233"/>
            <ac:cxnSpMk id="27" creationId="{0B830F5E-FAFC-0735-7C68-4DB78B830FFD}"/>
          </ac:cxnSpMkLst>
        </pc:cxnChg>
        <pc:cxnChg chg="mod">
          <ac:chgData name="Malagon Orjuela, Edwin Antonio" userId="34858951-1402-472d-8678-007426bc7395" providerId="ADAL" clId="{773F67E5-4265-4419-B32B-815B529303E4}" dt="2024-05-08T14:06:50.504" v="164" actId="1037"/>
          <ac:cxnSpMkLst>
            <pc:docMk/>
            <pc:sldMk cId="2026881104" sldId="3233"/>
            <ac:cxnSpMk id="31" creationId="{5FDAE758-7E4A-BA72-219F-1064FF635F46}"/>
          </ac:cxnSpMkLst>
        </pc:cxnChg>
        <pc:cxnChg chg="mod">
          <ac:chgData name="Malagon Orjuela, Edwin Antonio" userId="34858951-1402-472d-8678-007426bc7395" providerId="ADAL" clId="{773F67E5-4265-4419-B32B-815B529303E4}" dt="2024-05-08T14:06:28.629" v="134" actId="1038"/>
          <ac:cxnSpMkLst>
            <pc:docMk/>
            <pc:sldMk cId="2026881104" sldId="3233"/>
            <ac:cxnSpMk id="72" creationId="{587FA64F-F6F7-47F2-B60B-9E687A374394}"/>
          </ac:cxnSpMkLst>
        </pc:cxnChg>
        <pc:cxnChg chg="mod">
          <ac:chgData name="Malagon Orjuela, Edwin Antonio" userId="34858951-1402-472d-8678-007426bc7395" providerId="ADAL" clId="{773F67E5-4265-4419-B32B-815B529303E4}" dt="2024-05-08T14:06:28.629" v="134" actId="1038"/>
          <ac:cxnSpMkLst>
            <pc:docMk/>
            <pc:sldMk cId="2026881104" sldId="3233"/>
            <ac:cxnSpMk id="75" creationId="{AF11D97A-9373-4F3E-B649-D280B8780CEA}"/>
          </ac:cxnSpMkLst>
        </pc:cxnChg>
        <pc:cxnChg chg="mod">
          <ac:chgData name="Malagon Orjuela, Edwin Antonio" userId="34858951-1402-472d-8678-007426bc7395" providerId="ADAL" clId="{773F67E5-4265-4419-B32B-815B529303E4}" dt="2024-05-08T14:06:44.178" v="154" actId="1037"/>
          <ac:cxnSpMkLst>
            <pc:docMk/>
            <pc:sldMk cId="2026881104" sldId="3233"/>
            <ac:cxnSpMk id="83" creationId="{BF4D8BC4-2D6D-470F-A26E-38B78BEFE804}"/>
          </ac:cxnSpMkLst>
        </pc:cxnChg>
        <pc:cxnChg chg="mod">
          <ac:chgData name="Malagon Orjuela, Edwin Antonio" userId="34858951-1402-472d-8678-007426bc7395" providerId="ADAL" clId="{773F67E5-4265-4419-B32B-815B529303E4}" dt="2024-05-08T14:06:50.504" v="164" actId="1037"/>
          <ac:cxnSpMkLst>
            <pc:docMk/>
            <pc:sldMk cId="2026881104" sldId="3233"/>
            <ac:cxnSpMk id="91" creationId="{51E46847-600C-4773-BBE6-7B062CDF03D7}"/>
          </ac:cxnSpMkLst>
        </pc:cxnChg>
      </pc:sldChg>
      <pc:sldChg chg="ord">
        <pc:chgData name="Malagon Orjuela, Edwin Antonio" userId="34858951-1402-472d-8678-007426bc7395" providerId="ADAL" clId="{773F67E5-4265-4419-B32B-815B529303E4}" dt="2024-05-08T14:30:05.447" v="225"/>
        <pc:sldMkLst>
          <pc:docMk/>
          <pc:sldMk cId="2617956639" sldId="3242"/>
        </pc:sldMkLst>
      </pc:sldChg>
      <pc:sldChg chg="modSp mod">
        <pc:chgData name="Malagon Orjuela, Edwin Antonio" userId="34858951-1402-472d-8678-007426bc7395" providerId="ADAL" clId="{773F67E5-4265-4419-B32B-815B529303E4}" dt="2024-05-09T11:51:29.836" v="254" actId="20577"/>
        <pc:sldMkLst>
          <pc:docMk/>
          <pc:sldMk cId="1033169736" sldId="3246"/>
        </pc:sldMkLst>
        <pc:spChg chg="mod">
          <ac:chgData name="Malagon Orjuela, Edwin Antonio" userId="34858951-1402-472d-8678-007426bc7395" providerId="ADAL" clId="{773F67E5-4265-4419-B32B-815B529303E4}" dt="2024-05-09T11:51:29.836" v="254" actId="20577"/>
          <ac:spMkLst>
            <pc:docMk/>
            <pc:sldMk cId="1033169736" sldId="3246"/>
            <ac:spMk id="5" creationId="{E00F7327-3880-9182-6127-D8A9FD5F6DE2}"/>
          </ac:spMkLst>
        </pc:spChg>
      </pc:sldChg>
      <pc:sldChg chg="modSp mod">
        <pc:chgData name="Malagon Orjuela, Edwin Antonio" userId="34858951-1402-472d-8678-007426bc7395" providerId="ADAL" clId="{773F67E5-4265-4419-B32B-815B529303E4}" dt="2024-05-09T11:51:25.301" v="253" actId="20577"/>
        <pc:sldMkLst>
          <pc:docMk/>
          <pc:sldMk cId="972831560" sldId="3247"/>
        </pc:sldMkLst>
        <pc:spChg chg="mod">
          <ac:chgData name="Malagon Orjuela, Edwin Antonio" userId="34858951-1402-472d-8678-007426bc7395" providerId="ADAL" clId="{773F67E5-4265-4419-B32B-815B529303E4}" dt="2024-05-09T11:51:25.301" v="253" actId="20577"/>
          <ac:spMkLst>
            <pc:docMk/>
            <pc:sldMk cId="972831560" sldId="3247"/>
            <ac:spMk id="5" creationId="{E00F7327-3880-9182-6127-D8A9FD5F6DE2}"/>
          </ac:spMkLst>
        </pc:spChg>
      </pc:sldChg>
      <pc:sldChg chg="del">
        <pc:chgData name="Malagon Orjuela, Edwin Antonio" userId="34858951-1402-472d-8678-007426bc7395" providerId="ADAL" clId="{773F67E5-4265-4419-B32B-815B529303E4}" dt="2024-05-08T15:19:43.477" v="226" actId="47"/>
        <pc:sldMkLst>
          <pc:docMk/>
          <pc:sldMk cId="1505311786" sldId="3249"/>
        </pc:sldMkLst>
      </pc:sldChg>
      <pc:sldChg chg="del">
        <pc:chgData name="Malagon Orjuela, Edwin Antonio" userId="34858951-1402-472d-8678-007426bc7395" providerId="ADAL" clId="{773F67E5-4265-4419-B32B-815B529303E4}" dt="2024-05-08T15:19:46.727" v="228" actId="47"/>
        <pc:sldMkLst>
          <pc:docMk/>
          <pc:sldMk cId="2098231412" sldId="3250"/>
        </pc:sldMkLst>
      </pc:sldChg>
      <pc:sldChg chg="del">
        <pc:chgData name="Malagon Orjuela, Edwin Antonio" userId="34858951-1402-472d-8678-007426bc7395" providerId="ADAL" clId="{773F67E5-4265-4419-B32B-815B529303E4}" dt="2024-05-08T15:19:48.295" v="229" actId="47"/>
        <pc:sldMkLst>
          <pc:docMk/>
          <pc:sldMk cId="875304305" sldId="3251"/>
        </pc:sldMkLst>
      </pc:sldChg>
      <pc:sldChg chg="modSp mod">
        <pc:chgData name="Malagon Orjuela, Edwin Antonio" userId="34858951-1402-472d-8678-007426bc7395" providerId="ADAL" clId="{773F67E5-4265-4419-B32B-815B529303E4}" dt="2024-05-09T11:51:03.534" v="252" actId="20577"/>
        <pc:sldMkLst>
          <pc:docMk/>
          <pc:sldMk cId="2837743065" sldId="3253"/>
        </pc:sldMkLst>
        <pc:spChg chg="mod">
          <ac:chgData name="Malagon Orjuela, Edwin Antonio" userId="34858951-1402-472d-8678-007426bc7395" providerId="ADAL" clId="{773F67E5-4265-4419-B32B-815B529303E4}" dt="2024-05-09T11:51:03.534" v="252" actId="20577"/>
          <ac:spMkLst>
            <pc:docMk/>
            <pc:sldMk cId="2837743065" sldId="3253"/>
            <ac:spMk id="7" creationId="{B356DCBB-78CD-DBC9-BD38-8407180A377C}"/>
          </ac:spMkLst>
        </pc:spChg>
      </pc:sldChg>
      <pc:sldChg chg="modSp mod">
        <pc:chgData name="Malagon Orjuela, Edwin Antonio" userId="34858951-1402-472d-8678-007426bc7395" providerId="ADAL" clId="{773F67E5-4265-4419-B32B-815B529303E4}" dt="2024-05-09T11:51:40.115" v="255" actId="20577"/>
        <pc:sldMkLst>
          <pc:docMk/>
          <pc:sldMk cId="1975815402" sldId="3255"/>
        </pc:sldMkLst>
        <pc:spChg chg="mod">
          <ac:chgData name="Malagon Orjuela, Edwin Antonio" userId="34858951-1402-472d-8678-007426bc7395" providerId="ADAL" clId="{773F67E5-4265-4419-B32B-815B529303E4}" dt="2024-05-09T11:51:40.115" v="255" actId="20577"/>
          <ac:spMkLst>
            <pc:docMk/>
            <pc:sldMk cId="1975815402" sldId="3255"/>
            <ac:spMk id="5" creationId="{617D9654-8187-5216-272F-41DB7C01A820}"/>
          </ac:spMkLst>
        </pc:spChg>
      </pc:sldChg>
      <pc:sldChg chg="del">
        <pc:chgData name="Malagon Orjuela, Edwin Antonio" userId="34858951-1402-472d-8678-007426bc7395" providerId="ADAL" clId="{773F67E5-4265-4419-B32B-815B529303E4}" dt="2024-05-08T15:19:45.190" v="227" actId="47"/>
        <pc:sldMkLst>
          <pc:docMk/>
          <pc:sldMk cId="1826551186" sldId="3256"/>
        </pc:sldMkLst>
      </pc:sldChg>
      <pc:sldChg chg="add">
        <pc:chgData name="Malagon Orjuela, Edwin Antonio" userId="34858951-1402-472d-8678-007426bc7395" providerId="ADAL" clId="{773F67E5-4265-4419-B32B-815B529303E4}" dt="2024-05-08T03:10:07.685" v="1"/>
        <pc:sldMkLst>
          <pc:docMk/>
          <pc:sldMk cId="1824709919" sldId="3430"/>
        </pc:sldMkLst>
      </pc:sldChg>
      <pc:sldChg chg="modSp mod">
        <pc:chgData name="Malagon Orjuela, Edwin Antonio" userId="34858951-1402-472d-8678-007426bc7395" providerId="ADAL" clId="{773F67E5-4265-4419-B32B-815B529303E4}" dt="2024-05-09T11:57:01.172" v="275" actId="1035"/>
        <pc:sldMkLst>
          <pc:docMk/>
          <pc:sldMk cId="4057652793" sldId="2145704550"/>
        </pc:sldMkLst>
        <pc:graphicFrameChg chg="mod">
          <ac:chgData name="Malagon Orjuela, Edwin Antonio" userId="34858951-1402-472d-8678-007426bc7395" providerId="ADAL" clId="{773F67E5-4265-4419-B32B-815B529303E4}" dt="2024-05-09T11:57:01.172" v="275" actId="1035"/>
          <ac:graphicFrameMkLst>
            <pc:docMk/>
            <pc:sldMk cId="4057652793" sldId="2145704550"/>
            <ac:graphicFrameMk id="4" creationId="{FBEBF900-B102-D7D0-B1AB-47DFF1C8A040}"/>
          </ac:graphicFrameMkLst>
        </pc:graphicFrameChg>
      </pc:sldChg>
      <pc:sldChg chg="new del">
        <pc:chgData name="Malagon Orjuela, Edwin Antonio" userId="34858951-1402-472d-8678-007426bc7395" providerId="ADAL" clId="{773F67E5-4265-4419-B32B-815B529303E4}" dt="2024-05-08T15:50:18.729" v="237" actId="2696"/>
        <pc:sldMkLst>
          <pc:docMk/>
          <pc:sldMk cId="2427575179" sldId="2145704551"/>
        </pc:sldMkLst>
      </pc:sldChg>
      <pc:sldChg chg="addSp delSp modSp new mod ord modShow">
        <pc:chgData name="Malagon Orjuela, Edwin Antonio" userId="34858951-1402-472d-8678-007426bc7395" providerId="ADAL" clId="{773F67E5-4265-4419-B32B-815B529303E4}" dt="2024-05-09T12:07:31.621" v="276" actId="729"/>
        <pc:sldMkLst>
          <pc:docMk/>
          <pc:sldMk cId="1575680348" sldId="2145704552"/>
        </pc:sldMkLst>
        <pc:spChg chg="del">
          <ac:chgData name="Malagon Orjuela, Edwin Antonio" userId="34858951-1402-472d-8678-007426bc7395" providerId="ADAL" clId="{773F67E5-4265-4419-B32B-815B529303E4}" dt="2024-05-08T15:55:14.094" v="248" actId="478"/>
          <ac:spMkLst>
            <pc:docMk/>
            <pc:sldMk cId="1575680348" sldId="2145704552"/>
            <ac:spMk id="2" creationId="{E8EF86B8-7DFC-61F2-79B3-A1A41A9C024B}"/>
          </ac:spMkLst>
        </pc:spChg>
        <pc:spChg chg="del">
          <ac:chgData name="Malagon Orjuela, Edwin Antonio" userId="34858951-1402-472d-8678-007426bc7395" providerId="ADAL" clId="{773F67E5-4265-4419-B32B-815B529303E4}" dt="2024-05-08T15:55:12.039" v="247" actId="478"/>
          <ac:spMkLst>
            <pc:docMk/>
            <pc:sldMk cId="1575680348" sldId="2145704552"/>
            <ac:spMk id="3" creationId="{7FD3A5EC-C65F-6C8A-DC24-04AAAAD050BB}"/>
          </ac:spMkLst>
        </pc:spChg>
        <pc:picChg chg="add mod">
          <ac:chgData name="Malagon Orjuela, Edwin Antonio" userId="34858951-1402-472d-8678-007426bc7395" providerId="ADAL" clId="{773F67E5-4265-4419-B32B-815B529303E4}" dt="2024-05-08T15:55:08.783" v="246" actId="14100"/>
          <ac:picMkLst>
            <pc:docMk/>
            <pc:sldMk cId="1575680348" sldId="2145704552"/>
            <ac:picMk id="5" creationId="{E6657862-62E3-778B-2243-16F3DDF900A7}"/>
          </ac:picMkLst>
        </pc:picChg>
        <pc:picChg chg="add mod">
          <ac:chgData name="Malagon Orjuela, Edwin Antonio" userId="34858951-1402-472d-8678-007426bc7395" providerId="ADAL" clId="{773F67E5-4265-4419-B32B-815B529303E4}" dt="2024-05-08T15:55:05.505" v="245" actId="14100"/>
          <ac:picMkLst>
            <pc:docMk/>
            <pc:sldMk cId="1575680348" sldId="2145704552"/>
            <ac:picMk id="7" creationId="{C198390F-5951-8CD6-52BA-B9E33E0EB21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3F330B-9EA4-B51C-C219-647ABA3C3C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A6868-B953-0753-790D-09D6FE8488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74F32-D013-4B94-B70A-E3E40C49310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F09C3-9EA5-FDA4-F120-B8E889CAF8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CBFFC-8E0B-72D5-ECC4-CC6CBB3522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3F51B-763E-4214-A827-C981B969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3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8BA30-BDE9-4A2C-A547-C94B093713B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3DC99-784F-4A23-888F-5E37E432A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A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03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49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2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5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7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B25-0967-F746-8D55-CB4FD77D8844}" type="slidenum">
              <a:rPr lang="es-CO" smtClean="0"/>
              <a:pPr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858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7E234-C144-991A-453D-CAC4AD718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46B192-4E77-0162-38D7-32E8DF4B9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A3AF14-1164-D234-39B9-C2D6A66B2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800" dirty="0">
                <a:solidFill>
                  <a:srgbClr val="BFBFB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Acordar una Instancia Permanente de Carácter Multilateral (IPCM), que facilite mismas condiciones de participación a los países del SIESUR, con el fin de consensuar mecanismos únicos de coordinación para el intercambio de energía eléctrica en la región.</a:t>
            </a:r>
            <a:r>
              <a:rPr lang="es-CL" sz="1800" b="1" dirty="0">
                <a:solidFill>
                  <a:srgbClr val="BFBFB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(PENDIENTE)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Establecimiento de relación SIESUR-SINEA:</a:t>
            </a:r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buscará una relación formal entre instancias regionales, armonización operativa y regulatoria para facilitar intercambio entre agentes de ambos mercados.</a:t>
            </a:r>
          </a:p>
          <a:p>
            <a:endParaRPr lang="es-CL" sz="1800" dirty="0">
              <a:effectLst/>
              <a:latin typeface="Arial" panose="020B0604020202020204" pitchFamily="34" charset="0"/>
            </a:endParaRPr>
          </a:p>
          <a:p>
            <a:r>
              <a:rPr lang="es-C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Readecuar y extender la vigencia de acuerdos regulatorios bilaterales en la región</a:t>
            </a:r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C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priorizando regulaciones para los intercambios de Argentina con sus vecinos Brasil y Uruguay.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Completar estudios para aumentar los intercambios de electricidad entre los países de SIESUR. Permitiendo el pleno conocimiento de modos de intercambio entre todos los reguladores y operadores de la región, proponiendo además acciones concretas de armonización de corto plazo conservando principios clave como la eficiencia de los despachos y la seguridad energética de las interconexiones. Se buscará establecer una relación causa-efecto entre las iniciativas y su efecto en la integración regional.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realizará un </a:t>
            </a:r>
            <a:r>
              <a:rPr lang="es-C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estudio del desafío que la modalidad de país de tránsito </a:t>
            </a:r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representa en las legislaciones, sistemas eléctricos y operaciones de todos los países del SIESUR El estudio incluirá experiencias de otros países y también propondrá un esquema y un plan piloto para ponerlo a prueba de común acuerdo con los países partícipes.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1FF660-8D7E-AE72-C7D0-7D234D9B1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32CA1-C00F-4591-A3A6-FB9E06E11F15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2541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AFC02-1BCE-6DAD-0905-B044713D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C64B827-DD76-D47F-B713-6393C6E2A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228B238-5D8F-AB17-6615-F8C65F1CD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8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Creación Centro Documentación SIESUR</a:t>
            </a:r>
            <a:r>
              <a:rPr lang="es-CL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. (Información normativa, regulatoria, técnica y económica) y </a:t>
            </a:r>
            <a:r>
              <a:rPr lang="es-CL" sz="18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elaboración de manual y reglamento de este compendio regional</a:t>
            </a:r>
            <a:r>
              <a:rPr lang="es-CL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Sobre la base de la información regional estandarizada y completa </a:t>
            </a:r>
            <a:r>
              <a:rPr lang="es-CL" sz="18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realizar nuevo diagnóstico de la integración</a:t>
            </a:r>
            <a:r>
              <a:rPr lang="es-CL" sz="18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, considerando la existencia de la figura de país de tránsito, así como escenarios de complementariedad en condiciones hídricas complejas o ante la volatilidad en el precio del Gas Natural. Los resultados serán clave en la planificación, retroalimentación y posibles nuevos acuerdos entre todos los países participantes.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Formalizar Compromiso permanente de cada país</a:t>
            </a:r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incorporar la información regional en la actualización anual de sus planes de desarrollo e intercambio energético con países vecinos y de compartir sus resultados en este mismo centro documental.</a:t>
            </a:r>
          </a:p>
          <a:p>
            <a:endParaRPr lang="es-CL" sz="1800" dirty="0">
              <a:effectLst/>
              <a:latin typeface="Arial" panose="020B0604020202020204" pitchFamily="34" charset="0"/>
            </a:endParaRPr>
          </a:p>
          <a:p>
            <a:r>
              <a:rPr lang="es-CL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Concluir estudios técnico-económicos, socioambientales y financieros de</a:t>
            </a:r>
            <a:r>
              <a:rPr lang="es-C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Interconexión Río Diamante (AR) – Los Cóndores (CH)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Refuerzo de la interconexión Cobos (AR) – Andes (CH) con un enlace más robusto que asegure suministro y calidad desde y hacia la región (implementación de HVDC, conversora back </a:t>
            </a:r>
            <a:r>
              <a:rPr lang="es-C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back)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Nuevo equipamiento (conversora 70MW) para la reactivación de la interconexión Acaray (PY)-Foz de Iguazú (BR)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Ampliación capacidad de intercambio entre Paraguay y Argentina. Carlos Antonio López (PY)-El Dorado (AR) y Clorinda (AR)-Guarambaré(PY) hasta 500kV. 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Obras de refuerzo de la línea de alta tensión entre Candiota (BR) y Porto Alegre (BR). Completar integración de la subestación de interconexión internacional con la nueva subestación de la red básica.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Interconexión sistemas de Itaipú y Yacyretá (PY)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firmarán acuerdos entre BR y UR para definir avance de obras para alcanzar la conexión definitiva en 500 kV entre ambos países, que ya cuentan con los avales técnicos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avanzará en el proceso de la subasta para selección del nuevo operador de la Conversora </a:t>
            </a:r>
            <a:r>
              <a:rPr lang="es-C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Garabí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Iniciar el proceso de repotenciación de la infraestructura de la Conversora </a:t>
            </a:r>
            <a:r>
              <a:rPr lang="es-C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Garabí</a:t>
            </a:r>
            <a:endParaRPr lang="es-C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C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evaluarán las perspectivas futuras de los intercambios más allá del 2025, teniendo particularmente en consideración los procesos de transición energética de los países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analizarán la saturación de las interconexiones al 2030, para definir posibles requerimientos futuros de inversión para la potenciación de los intercambios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cuantificará en volumen de energía y frecuencia temporal de los intercambios que impliquen el uso de la modalidad de “país en tránsito”.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50B2E9-5E12-8658-011D-28D7C1559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32CA1-C00F-4591-A3A6-FB9E06E11F15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640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9D436-0543-42D0-700B-F2FC91A2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635E3A-88FD-14C4-F690-D3E9F94AA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85FE66-84F8-E319-B7C0-A7C565CC4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205891-8FE8-9F07-4900-9BF5FC14F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32CA1-C00F-4591-A3A6-FB9E06E11F15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0689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98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8BFA-FA35-344D-ACD8-B489D459589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312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8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1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7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57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3B41-1CB7-794F-6BC6-ABA3CE3AA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592E-1CB6-D47B-A0C6-23336F571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261E-70DE-0DAA-C66C-92107DDA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54456-A46E-D2E4-CB25-9CFE11C2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874BF-BA73-8A2D-68A0-9F28DF69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2AB5-66B9-4B48-C265-10719B08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C534C-EFB3-FD6C-6FAB-13D8C206A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94155-61D7-00EF-2C40-23301738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74A1B-66E0-40D5-B194-ED9C0BDD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E38C8-DD9D-FDEF-AC42-00D71B27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7A253-EB44-5CF6-30F1-DB59A918C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AA94E-CF5A-BD0F-8825-8234C55D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456CF-F10C-F7EF-5DF1-C7A1D5BD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9E2BF-E88D-E190-5452-806A65FC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2A696-2D64-932F-0D14-EC285B0C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6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75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E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, graphics, font, symbol&#10;&#10;Description automatically generated">
            <a:extLst>
              <a:ext uri="{FF2B5EF4-FFF2-40B4-BE49-F238E27FC236}">
                <a16:creationId xmlns:a16="http://schemas.microsoft.com/office/drawing/2014/main" id="{848F4587-32E2-83E4-B263-60F0249AC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32" t="24191" r="25812" b="23956"/>
          <a:stretch/>
        </p:blipFill>
        <p:spPr>
          <a:xfrm>
            <a:off x="10856131" y="6177566"/>
            <a:ext cx="1335869" cy="601004"/>
          </a:xfrm>
          <a:prstGeom prst="rect">
            <a:avLst/>
          </a:prstGeom>
        </p:spPr>
      </p:pic>
      <p:pic>
        <p:nvPicPr>
          <p:cNvPr id="4" name="Picture 2" descr="Now that we have innovative and cheaper ways to capture and retain renewable energy sources such as the sun and wind, renewables are becoming a much more important power source.">
            <a:extLst>
              <a:ext uri="{FF2B5EF4-FFF2-40B4-BE49-F238E27FC236}">
                <a16:creationId xmlns:a16="http://schemas.microsoft.com/office/drawing/2014/main" id="{1E4B2D1A-416B-8D9B-4461-2446588F34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r="26777"/>
          <a:stretch/>
        </p:blipFill>
        <p:spPr bwMode="auto">
          <a:xfrm>
            <a:off x="0" y="0"/>
            <a:ext cx="6644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05;p16">
            <a:extLst>
              <a:ext uri="{FF2B5EF4-FFF2-40B4-BE49-F238E27FC236}">
                <a16:creationId xmlns:a16="http://schemas.microsoft.com/office/drawing/2014/main" id="{93C9FF56-419E-F438-3096-C736DCD9C7C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b="4467"/>
          <a:stretch/>
        </p:blipFill>
        <p:spPr>
          <a:xfrm>
            <a:off x="1158240" y="0"/>
            <a:ext cx="9697891" cy="6951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352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6" userDrawn="1">
  <p:cSld name="Diseño personalizado 6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4;p16">
            <a:extLst>
              <a:ext uri="{FF2B5EF4-FFF2-40B4-BE49-F238E27FC236}">
                <a16:creationId xmlns:a16="http://schemas.microsoft.com/office/drawing/2014/main" id="{82248DAB-1675-47DD-B842-2D4C605DAB87}"/>
              </a:ext>
            </a:extLst>
          </p:cNvPr>
          <p:cNvSpPr/>
          <p:nvPr userDrawn="1"/>
        </p:nvSpPr>
        <p:spPr>
          <a:xfrm>
            <a:off x="-116909" y="-6574"/>
            <a:ext cx="5658345" cy="6867676"/>
          </a:xfrm>
          <a:custGeom>
            <a:avLst/>
            <a:gdLst/>
            <a:ahLst/>
            <a:cxnLst/>
            <a:rect l="l" t="t" r="r" b="b"/>
            <a:pathLst>
              <a:path w="1913890" h="2331644" extrusionOk="0">
                <a:moveTo>
                  <a:pt x="0" y="0"/>
                </a:moveTo>
                <a:lnTo>
                  <a:pt x="1913890" y="0"/>
                </a:lnTo>
                <a:lnTo>
                  <a:pt x="1913890" y="2331644"/>
                </a:lnTo>
                <a:lnTo>
                  <a:pt x="0" y="2331644"/>
                </a:lnTo>
                <a:close/>
              </a:path>
            </a:pathLst>
          </a:custGeom>
          <a:solidFill>
            <a:srgbClr val="074F6F"/>
          </a:solidFill>
          <a:ln>
            <a:noFill/>
          </a:ln>
        </p:spPr>
      </p:sp>
      <p:sp>
        <p:nvSpPr>
          <p:cNvPr id="13" name="Google Shape;61;p10">
            <a:extLst>
              <a:ext uri="{FF2B5EF4-FFF2-40B4-BE49-F238E27FC236}">
                <a16:creationId xmlns:a16="http://schemas.microsoft.com/office/drawing/2014/main" id="{E01F5403-61AA-40C8-8CE8-F58531AE0DB8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6277236" y="1210371"/>
            <a:ext cx="5152765" cy="497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04807" lvl="0" indent="-23707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333" b="0" i="0">
                <a:solidFill>
                  <a:schemeClr val="tx1"/>
                </a:solidFill>
                <a:latin typeface="Gotham Book" pitchFamily="50" charset="0"/>
              </a:defRPr>
            </a:lvl1pPr>
            <a:lvl2pPr marL="609615" lvl="1" indent="-21167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24" lvl="2" indent="-21167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19231" lvl="3" indent="-21167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24038" lvl="4" indent="-21167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28845" lvl="5" indent="-21167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33653" lvl="6" indent="-21167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38462" lvl="7" indent="-21167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43269" lvl="8" indent="-21167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342CD-199F-0ECA-2A6C-482838D2C1A5}"/>
              </a:ext>
            </a:extLst>
          </p:cNvPr>
          <p:cNvGrpSpPr/>
          <p:nvPr userDrawn="1"/>
        </p:nvGrpSpPr>
        <p:grpSpPr>
          <a:xfrm>
            <a:off x="581868" y="285878"/>
            <a:ext cx="1791005" cy="430887"/>
            <a:chOff x="581867" y="285874"/>
            <a:chExt cx="1791005" cy="430887"/>
          </a:xfrm>
        </p:grpSpPr>
        <p:pic>
          <p:nvPicPr>
            <p:cNvPr id="11" name="Google Shape;110;p16">
              <a:extLst>
                <a:ext uri="{FF2B5EF4-FFF2-40B4-BE49-F238E27FC236}">
                  <a16:creationId xmlns:a16="http://schemas.microsoft.com/office/drawing/2014/main" id="{47067AD5-31C3-8A08-79AF-F27E13E0675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1" r="91248" b="-6611"/>
            <a:stretch/>
          </p:blipFill>
          <p:spPr>
            <a:xfrm>
              <a:off x="581867" y="345483"/>
              <a:ext cx="120723" cy="33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6A1B8E-6D15-5BD0-7118-6371645DEB83}"/>
                </a:ext>
              </a:extLst>
            </p:cNvPr>
            <p:cNvSpPr txBox="1"/>
            <p:nvPr/>
          </p:nvSpPr>
          <p:spPr>
            <a:xfrm>
              <a:off x="642228" y="285874"/>
              <a:ext cx="1730644" cy="430887"/>
            </a:xfrm>
            <a:prstGeom prst="rect">
              <a:avLst/>
            </a:prstGeom>
            <a:solidFill>
              <a:srgbClr val="004E70"/>
            </a:solidFill>
          </p:spPr>
          <p:txBody>
            <a:bodyPr wrap="square" rtlCol="0">
              <a:spAutoFit/>
            </a:bodyPr>
            <a:lstStyle/>
            <a:p>
              <a:r>
                <a:rPr lang="es-VE" sz="1100" b="1">
                  <a:solidFill>
                    <a:schemeClr val="bg1"/>
                  </a:solidFill>
                  <a:latin typeface="Gotham Book" pitchFamily="50" charset="0"/>
                  <a:cs typeface="Gotham Book" pitchFamily="50" charset="0"/>
                </a:rPr>
                <a:t>DIVISIÓN </a:t>
              </a:r>
            </a:p>
            <a:p>
              <a:r>
                <a:rPr lang="es-VE" sz="1100" b="1">
                  <a:solidFill>
                    <a:schemeClr val="bg1"/>
                  </a:solidFill>
                  <a:latin typeface="Gotham Book" pitchFamily="50" charset="0"/>
                  <a:cs typeface="Gotham Book" pitchFamily="50" charset="0"/>
                </a:rPr>
                <a:t>DE ENERGÍA</a:t>
              </a:r>
              <a:endParaRPr lang="en-US" sz="1100" b="1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18" name="Google Shape;95;p15">
            <a:extLst>
              <a:ext uri="{FF2B5EF4-FFF2-40B4-BE49-F238E27FC236}">
                <a16:creationId xmlns:a16="http://schemas.microsoft.com/office/drawing/2014/main" id="{6DA8A3D8-3D91-9BFE-ACCF-4C13D7C5816A}"/>
              </a:ext>
            </a:extLst>
          </p:cNvPr>
          <p:cNvSpPr/>
          <p:nvPr userDrawn="1"/>
        </p:nvSpPr>
        <p:spPr>
          <a:xfrm>
            <a:off x="479670" y="2186059"/>
            <a:ext cx="771543" cy="110583"/>
          </a:xfrm>
          <a:custGeom>
            <a:avLst/>
            <a:gdLst/>
            <a:ahLst/>
            <a:cxnLst/>
            <a:rect l="l" t="t" r="r" b="b"/>
            <a:pathLst>
              <a:path w="1028252" h="152400" extrusionOk="0">
                <a:moveTo>
                  <a:pt x="0" y="0"/>
                </a:moveTo>
                <a:lnTo>
                  <a:pt x="1028252" y="0"/>
                </a:lnTo>
                <a:lnTo>
                  <a:pt x="1028252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4DB4E"/>
          </a:solidFill>
          <a:ln>
            <a:noFill/>
          </a:ln>
        </p:spPr>
      </p:sp>
      <p:sp>
        <p:nvSpPr>
          <p:cNvPr id="15" name="Google Shape;41;p7">
            <a:extLst>
              <a:ext uri="{FF2B5EF4-FFF2-40B4-BE49-F238E27FC236}">
                <a16:creationId xmlns:a16="http://schemas.microsoft.com/office/drawing/2014/main" id="{E201A341-6A30-3D99-7425-5E0DD27D587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0940" y="2657319"/>
            <a:ext cx="3523261" cy="22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rgbClr val="FFFFFF"/>
                </a:solidFill>
                <a:latin typeface="Gotham Book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05;p16">
            <a:extLst>
              <a:ext uri="{FF2B5EF4-FFF2-40B4-BE49-F238E27FC236}">
                <a16:creationId xmlns:a16="http://schemas.microsoft.com/office/drawing/2014/main" id="{0138C157-D641-30B1-805E-A6E617AD7D9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b="4467"/>
          <a:stretch/>
        </p:blipFill>
        <p:spPr>
          <a:xfrm>
            <a:off x="-606463" y="-93606"/>
            <a:ext cx="12939865" cy="6951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67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20D6-2F57-C2DB-1F4D-18DBF011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00FA-FA94-5060-EFF0-E2E336AE9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5DDA2-0820-AE65-C5A8-4C88683D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19AA5-6EC1-6F2F-F781-4B16D044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C7678-D8E0-D6B8-E0ED-1DF96D1C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D78C-7A54-CC64-3F69-99994063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52F6-1741-42A2-39BF-B2AB9FBE1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5FD1B-08C9-92BB-5E22-252E592E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013B5-C72D-4A4D-6619-9C392776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B0FFA-A317-6399-72C2-045076CC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2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D249-0B73-4243-DD22-DD4AE0D0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2C6E5-45AC-EF26-C1A9-CE8F83E80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D93E1-458B-180E-E6A5-65C52F969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B9834-1854-2B4B-1F02-BA17F489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F99D8-D1E6-A64C-FC33-DC9A39B3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44127-3F28-460E-0F31-88B1AC83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9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1685-6857-8211-8586-797DDA5D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92185-C1D0-DBC3-3651-ECF98FAA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9ADF6-CC7D-F0D6-FF56-4EF2EF182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9AD67-B424-E59F-D8B1-F4F29D3D9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FC893-CC23-9D8A-D3DB-C84C7A35F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732B9-10C7-AA4E-50B7-43005401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2489A-B768-1C58-9497-F6AC4369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49B84-D2B5-C629-F601-5A62DA95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A33D-CE2F-4895-95DE-EB3B4160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1724-A739-8E28-8BEE-1B47D5A2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717A6-79EB-BE4E-8DAF-CC2D1DDC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06237-8E1E-F843-467A-9EA58CAC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9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3DA9B-F897-7DB0-061A-465F5FC4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D159C-DD8F-D709-7326-355C557A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D621A-2F74-AD4E-5B0E-C78DB460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BFE5-265D-02A6-50EE-FC63B23D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B69A5-40D0-32DA-9F83-D91048A2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1E6E0-0108-CC6B-F35B-7E9B448B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7286F-ECD1-26BC-1145-9F818D37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6137D-3FA7-7FFD-3617-490620D2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C8D7A-86E3-2C08-B17D-E611D1BB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7CE4-D4B8-202D-7482-B6E1805F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0214F-3134-6AF7-7135-BDA117D04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BB6DD-B0FB-F287-7465-B2CDAE3C0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23EC5-8651-3FB0-06AA-78DAC328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7C22A-E20B-0637-E085-56B979BF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FDF3B-D5CE-E014-0191-5739893A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0C968-3EE6-BE86-B222-6A037630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2D7E3-59E6-7DD9-59EC-82B6FD9C8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E31FF-742A-8DF6-41A3-6213AC1BF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E3C4-EBCC-430E-927B-1769D95701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BADBA-2519-5294-5759-6971FF97C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1DFFA-56BC-6EBC-B138-AF751BDD1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9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6A9C55-B339-3822-0294-9DB0D7DC938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99982" y="6450694"/>
            <a:ext cx="5444218" cy="2984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419" sz="1400" dirty="0">
                <a:solidFill>
                  <a:schemeClr val="accent1">
                    <a:lumMod val="50000"/>
                  </a:schemeClr>
                </a:solidFill>
              </a:rPr>
              <a:t>Santa Cruz de la Sierra, 9 y 10 de mayo de 2024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85A00E-1034-AA65-6E27-C30EA5F02E7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99982" y="2972922"/>
            <a:ext cx="6447558" cy="32881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INTEGRACIÓN ELÉCTRICA DE LOS PAÍSES DEL SUR – </a:t>
            </a:r>
            <a:r>
              <a:rPr lang="es-ES" sz="4000" b="1" dirty="0" err="1">
                <a:solidFill>
                  <a:schemeClr val="accent1">
                    <a:lumMod val="50000"/>
                  </a:schemeClr>
                </a:solidFill>
              </a:rPr>
              <a:t>SIESUR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HOJA DE RUTA Y EXPECTATIVAS DE DESARROLLO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Edwin Malagón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Especialista Senior de Energía</a:t>
            </a:r>
            <a:endParaRPr lang="es-419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070314-353D-104B-7E5A-419991E3742D}"/>
              </a:ext>
            </a:extLst>
          </p:cNvPr>
          <p:cNvGrpSpPr/>
          <p:nvPr/>
        </p:nvGrpSpPr>
        <p:grpSpPr>
          <a:xfrm>
            <a:off x="5445731" y="4495801"/>
            <a:ext cx="2675011" cy="307822"/>
            <a:chOff x="5408840" y="6391727"/>
            <a:chExt cx="4026870" cy="440005"/>
          </a:xfrm>
        </p:grpSpPr>
        <p:pic>
          <p:nvPicPr>
            <p:cNvPr id="2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0DD4937-C0EA-2BF5-79B6-5559B7759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8840" y="6407903"/>
              <a:ext cx="588329" cy="423612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3" name="Picture 3" descr="A picture containing text, businesscard, vector graphics&#10;&#10;Description automatically generated">
              <a:extLst>
                <a:ext uri="{FF2B5EF4-FFF2-40B4-BE49-F238E27FC236}">
                  <a16:creationId xmlns:a16="http://schemas.microsoft.com/office/drawing/2014/main" id="{FA50635F-ACBD-3083-C10E-52437CD14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378"/>
            <a:stretch/>
          </p:blipFill>
          <p:spPr>
            <a:xfrm>
              <a:off x="6178860" y="6391727"/>
              <a:ext cx="643076" cy="439788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4" name="Picture 4" descr="A red and white flag&#10;&#10;Description automatically generated with medium confidence">
              <a:extLst>
                <a:ext uri="{FF2B5EF4-FFF2-40B4-BE49-F238E27FC236}">
                  <a16:creationId xmlns:a16="http://schemas.microsoft.com/office/drawing/2014/main" id="{1B46F5B8-1415-4C72-8112-0C5F97553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6093" y="6391727"/>
              <a:ext cx="643076" cy="439788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5" name="Picture 5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E5F2F790-68BC-BBBA-CED2-623D1FEC0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73327" y="6391727"/>
              <a:ext cx="698100" cy="439788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6" name="Picture 6" descr="A picture containing bar chart&#10;&#10;Description automatically generated">
              <a:extLst>
                <a:ext uri="{FF2B5EF4-FFF2-40B4-BE49-F238E27FC236}">
                  <a16:creationId xmlns:a16="http://schemas.microsoft.com/office/drawing/2014/main" id="{AA74D0C4-0E15-F303-4878-B6F8DDE9C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88132" y="6391944"/>
              <a:ext cx="647578" cy="439788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8123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F133B8A-29F4-15FA-A454-E97446D9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82" y="5833121"/>
            <a:ext cx="2956560" cy="1353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0F7327-3880-9182-6127-D8A9FD5F6DE2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ES" sz="3600" b="1" dirty="0" err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E#4</a:t>
            </a:r>
            <a:r>
              <a:rPr lang="es-ES_tradnl" altLang="es-ES" sz="36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es-ES_tradnl" altLang="es-ES" sz="30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Oportunidades intensificar Intercambios de Energía (OLADE-BID) </a:t>
            </a:r>
            <a:endParaRPr lang="es-ES_tradnl" sz="3000" b="1" dirty="0">
              <a:solidFill>
                <a:schemeClr val="bg1"/>
              </a:solidFill>
            </a:endParaRPr>
          </a:p>
        </p:txBody>
      </p:sp>
      <p:sp>
        <p:nvSpPr>
          <p:cNvPr id="6" name="CuadroTexto 64">
            <a:extLst>
              <a:ext uri="{FF2B5EF4-FFF2-40B4-BE49-F238E27FC236}">
                <a16:creationId xmlns:a16="http://schemas.microsoft.com/office/drawing/2014/main" id="{49712FED-FB41-4659-6B99-91990C3984D0}"/>
              </a:ext>
            </a:extLst>
          </p:cNvPr>
          <p:cNvSpPr txBox="1"/>
          <p:nvPr/>
        </p:nvSpPr>
        <p:spPr>
          <a:xfrm>
            <a:off x="3213618" y="999740"/>
            <a:ext cx="88906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oportunidades de intercambio de energía de corto y mediano plazo entre los países del SIESUR</a:t>
            </a: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3CDA821-9248-DBB4-A653-5DC955BC7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22" y="999740"/>
            <a:ext cx="2612571" cy="649188"/>
          </a:xfrm>
          <a:prstGeom prst="flowChartTerminator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_tradnl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02866CE-4451-8620-247F-0D50BEE93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00" y="3520646"/>
            <a:ext cx="2612571" cy="1168539"/>
          </a:xfrm>
          <a:prstGeom prst="flowChartTerminator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_tradnl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HALLAZGOS RELEVANTES</a:t>
            </a:r>
          </a:p>
        </p:txBody>
      </p:sp>
      <p:sp>
        <p:nvSpPr>
          <p:cNvPr id="10" name="Subtítulo 3">
            <a:extLst>
              <a:ext uri="{FF2B5EF4-FFF2-40B4-BE49-F238E27FC236}">
                <a16:creationId xmlns:a16="http://schemas.microsoft.com/office/drawing/2014/main" id="{396A65F2-5E5D-AD82-6107-9D5461207EC7}"/>
              </a:ext>
            </a:extLst>
          </p:cNvPr>
          <p:cNvSpPr txBox="1">
            <a:spLocks/>
          </p:cNvSpPr>
          <p:nvPr/>
        </p:nvSpPr>
        <p:spPr>
          <a:xfrm>
            <a:off x="2861711" y="2151468"/>
            <a:ext cx="9157689" cy="43826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Complementariedades importantes entre países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Se detectan principales puntos de congestión de los sistemas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Identificaron interconexiones que pueden incrementar intercambios sin mejoras (BR-AR, CH-AR)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Paraguay principal exportador (integración plena 107% de su demanda)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Uruguay (13%) y Chile (2%) exportadores netos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Argentina importador neto (13-20% de su demanda)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Beneficios ambientales reducción de emisiones de GEI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endParaRPr lang="es-UY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DM San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9D8DBE-A866-801B-36EA-A443E2100CAF}"/>
              </a:ext>
            </a:extLst>
          </p:cNvPr>
          <p:cNvCxnSpPr>
            <a:cxnSpLocks/>
          </p:cNvCxnSpPr>
          <p:nvPr/>
        </p:nvCxnSpPr>
        <p:spPr>
          <a:xfrm>
            <a:off x="2782514" y="2266950"/>
            <a:ext cx="0" cy="41433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83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43DDF4-9C4C-47DF-4E10-C3C31E8FA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92" y="1109283"/>
            <a:ext cx="9225845" cy="53609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7D9654-8187-5216-272F-41DB7C01A820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ES" sz="3200" b="1" dirty="0" err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E#4</a:t>
            </a:r>
            <a:r>
              <a:rPr lang="es-ES_tradnl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: Principales Conclusiones 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1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F133B8A-29F4-15FA-A454-E97446D9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82" y="5833121"/>
            <a:ext cx="2956560" cy="1353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3F215-C272-B643-D7CC-589149055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39" y="1041721"/>
            <a:ext cx="10667651" cy="54523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56DCBB-78CD-DBC9-BD38-8407180A377C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ES" sz="3200" b="1" dirty="0" err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E#4</a:t>
            </a:r>
            <a:r>
              <a:rPr lang="es-ES_tradnl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: Principales Conclusiones 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4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F133B8A-29F4-15FA-A454-E97446D9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82" y="5833121"/>
            <a:ext cx="2956560" cy="1353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0F7327-3880-9182-6127-D8A9FD5F6DE2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Hoja de Ruta SIESUR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F638FF3-A526-40CA-2300-44B36024D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22" y="999740"/>
            <a:ext cx="2612571" cy="649188"/>
          </a:xfrm>
          <a:prstGeom prst="flowChartTerminator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_tradnl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uadroTexto 64">
            <a:extLst>
              <a:ext uri="{FF2B5EF4-FFF2-40B4-BE49-F238E27FC236}">
                <a16:creationId xmlns:a16="http://schemas.microsoft.com/office/drawing/2014/main" id="{D54390F4-B6C7-9AE4-53ED-93E429F3CB16}"/>
              </a:ext>
            </a:extLst>
          </p:cNvPr>
          <p:cNvSpPr txBox="1"/>
          <p:nvPr/>
        </p:nvSpPr>
        <p:spPr>
          <a:xfrm>
            <a:off x="3213618" y="999740"/>
            <a:ext cx="889068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acciones (2022-2032) para mayor aprovechamiento de interconexiones e incremento de intercambios</a:t>
            </a: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313E8AB-954C-9053-EC58-0C1C874B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02" y="3360838"/>
            <a:ext cx="2612571" cy="649188"/>
          </a:xfrm>
          <a:prstGeom prst="flowChartTerminator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_tradnl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CONTENIDO</a:t>
            </a:r>
          </a:p>
        </p:txBody>
      </p:sp>
      <p:sp>
        <p:nvSpPr>
          <p:cNvPr id="13" name="Subtítulo 3">
            <a:extLst>
              <a:ext uri="{FF2B5EF4-FFF2-40B4-BE49-F238E27FC236}">
                <a16:creationId xmlns:a16="http://schemas.microsoft.com/office/drawing/2014/main" id="{7CA3D7A8-F553-629C-E3FD-A12FDA200761}"/>
              </a:ext>
            </a:extLst>
          </p:cNvPr>
          <p:cNvSpPr txBox="1">
            <a:spLocks/>
          </p:cNvSpPr>
          <p:nvPr/>
        </p:nvSpPr>
        <p:spPr>
          <a:xfrm>
            <a:off x="2958791" y="2396533"/>
            <a:ext cx="9145507" cy="43376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spcAft>
                <a:spcPts val="3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Matriz de acciones</a:t>
            </a: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:</a:t>
            </a:r>
          </a:p>
          <a:p>
            <a:pPr marL="1085850" lvl="1" indent="-285750" algn="just">
              <a:spcAft>
                <a:spcPts val="300"/>
              </a:spcAft>
              <a:buClr>
                <a:srgbClr val="0070C0"/>
              </a:buClr>
              <a:buSzPct val="75000"/>
              <a:buFont typeface="DM Sans" pitchFamily="2" charset="0"/>
              <a:buChar char="–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Corto (2022-2025)</a:t>
            </a:r>
          </a:p>
          <a:p>
            <a:pPr marL="1085850" lvl="1" indent="-285750" algn="just">
              <a:spcAft>
                <a:spcPts val="300"/>
              </a:spcAft>
              <a:buClr>
                <a:srgbClr val="0070C0"/>
              </a:buClr>
              <a:buSzPct val="75000"/>
              <a:buFont typeface="DM Sans" pitchFamily="2" charset="0"/>
              <a:buChar char="–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Medio (2026-2028)</a:t>
            </a:r>
          </a:p>
          <a:p>
            <a:pPr marL="1085850" lvl="1" indent="-285750" algn="just">
              <a:spcAft>
                <a:spcPts val="600"/>
              </a:spcAft>
              <a:buClr>
                <a:srgbClr val="0070C0"/>
              </a:buClr>
              <a:buSzPct val="75000"/>
              <a:buFont typeface="DM Sans" pitchFamily="2" charset="0"/>
              <a:buChar char="–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Largo plazo (2029-2032)</a:t>
            </a:r>
          </a:p>
          <a:p>
            <a:pPr marL="342900" indent="-342900" algn="just">
              <a:spcAft>
                <a:spcPts val="3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Organizadas en </a:t>
            </a:r>
            <a:r>
              <a:rPr lang="es-U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4 Ejes</a:t>
            </a: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:</a:t>
            </a:r>
          </a:p>
          <a:p>
            <a:pPr marL="1085850" lvl="1" indent="-285750" algn="just">
              <a:spcAft>
                <a:spcPts val="300"/>
              </a:spcAft>
              <a:buClr>
                <a:srgbClr val="0070C0"/>
              </a:buClr>
              <a:buSzPct val="75000"/>
              <a:buFont typeface="DM Sans" pitchFamily="2" charset="0"/>
              <a:buChar char="–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Institucionales y regulatorias</a:t>
            </a:r>
          </a:p>
          <a:p>
            <a:pPr marL="1085850" lvl="1" indent="-285750" algn="just">
              <a:spcAft>
                <a:spcPts val="300"/>
              </a:spcAft>
              <a:buClr>
                <a:srgbClr val="0070C0"/>
              </a:buClr>
              <a:buSzPct val="75000"/>
              <a:buFont typeface="DM Sans" pitchFamily="2" charset="0"/>
              <a:buChar char="–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Tecnico-económicas</a:t>
            </a:r>
          </a:p>
          <a:p>
            <a:pPr marL="1085850" lvl="1" indent="-285750" algn="just">
              <a:spcAft>
                <a:spcPts val="300"/>
              </a:spcAft>
              <a:buClr>
                <a:srgbClr val="0070C0"/>
              </a:buClr>
              <a:buSzPct val="75000"/>
              <a:buFont typeface="DM Sans" pitchFamily="2" charset="0"/>
              <a:buChar char="–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Infraestructura</a:t>
            </a:r>
          </a:p>
          <a:p>
            <a:pPr marL="1085850" lvl="1" indent="-285750" algn="just">
              <a:spcAft>
                <a:spcPts val="300"/>
              </a:spcAft>
              <a:buClr>
                <a:srgbClr val="0070C0"/>
              </a:buClr>
              <a:buSzPct val="75000"/>
              <a:buFont typeface="DM Sans" pitchFamily="2" charset="0"/>
              <a:buChar char="–"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Mitigación riesgo cambiario</a:t>
            </a:r>
          </a:p>
          <a:p>
            <a:pPr marL="342900" indent="-342900" algn="just"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Indicadores</a:t>
            </a: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: </a:t>
            </a:r>
            <a:r>
              <a:rPr lang="es-UY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Resultado</a:t>
            </a: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. Exportaciones incrementales (GWh)</a:t>
            </a:r>
          </a:p>
          <a:p>
            <a:pPr marL="2225675" algn="just">
              <a:buClr>
                <a:srgbClr val="0070C0"/>
              </a:buClr>
              <a:buSzPct val="75000"/>
            </a:pPr>
            <a:r>
              <a:rPr lang="es-UY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Impacto</a:t>
            </a: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: Factor uso interconexiones (%), Monto transacciones anuales (GWh) </a:t>
            </a:r>
            <a:endParaRPr lang="es-UY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DM San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B26568-6BE4-CF74-BEC1-389FEEFBE3F2}"/>
              </a:ext>
            </a:extLst>
          </p:cNvPr>
          <p:cNvCxnSpPr>
            <a:cxnSpLocks/>
          </p:cNvCxnSpPr>
          <p:nvPr/>
        </p:nvCxnSpPr>
        <p:spPr>
          <a:xfrm>
            <a:off x="2873893" y="2581275"/>
            <a:ext cx="0" cy="33623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03AEA43-4C29-ECC1-E4CD-51179616C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732" y="1878994"/>
            <a:ext cx="4492268" cy="36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99FCF77-39FE-84E5-3C79-6678AF8E8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856" y="5951567"/>
            <a:ext cx="2388627" cy="10913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34FF8AC-C57E-857F-3186-E6D424D7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52" y="1022684"/>
            <a:ext cx="5307201" cy="256014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D4296-9ADC-86B9-95D7-D446A84EC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38" y="1364697"/>
            <a:ext cx="4972303" cy="2494755"/>
          </a:xfrm>
        </p:spPr>
        <p:txBody>
          <a:bodyPr>
            <a:normAutofit/>
          </a:bodyPr>
          <a:lstStyle/>
          <a:p>
            <a:pPr algn="just"/>
            <a:r>
              <a:rPr lang="es-CL" sz="1400" dirty="0"/>
              <a:t>Indicadores globales de impacto muestran desempeño creciente con miras a la meta de largo plazo (meta basada en estudio de oportunidades 2025. Futuro considera capacidad CH-AR 1000/700 MW)</a:t>
            </a:r>
          </a:p>
          <a:p>
            <a:pPr algn="just"/>
            <a:endParaRPr lang="es-CL" sz="1400" dirty="0"/>
          </a:p>
          <a:p>
            <a:pPr algn="just"/>
            <a:r>
              <a:rPr lang="es-CL" sz="1400" dirty="0"/>
              <a:t>Transacciones regionales incluyen transferencias de hidroeléctricas binacionales de Itaipú y Yacyretá.</a:t>
            </a:r>
          </a:p>
          <a:p>
            <a:pPr lvl="1" algn="just"/>
            <a:r>
              <a:rPr lang="es-CL" sz="1200" dirty="0"/>
              <a:t>2023* sin información de estas centrales, se iguala al año anterior para visualizar efecto incremental del resto de las transacciones</a:t>
            </a:r>
            <a:r>
              <a:rPr lang="es-CL" sz="1200" i="1" dirty="0"/>
              <a:t>.</a:t>
            </a:r>
          </a:p>
        </p:txBody>
      </p:sp>
      <p:sp>
        <p:nvSpPr>
          <p:cNvPr id="9" name="Google Shape;332;p3">
            <a:extLst>
              <a:ext uri="{FF2B5EF4-FFF2-40B4-BE49-F238E27FC236}">
                <a16:creationId xmlns:a16="http://schemas.microsoft.com/office/drawing/2014/main" id="{6A8558E4-F1C6-A551-EFD3-3294D5C2D7E0}"/>
              </a:ext>
            </a:extLst>
          </p:cNvPr>
          <p:cNvSpPr txBox="1"/>
          <p:nvPr/>
        </p:nvSpPr>
        <p:spPr>
          <a:xfrm>
            <a:off x="520442" y="282600"/>
            <a:ext cx="1128654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67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HOJA DE RUTA SIESUR</a:t>
            </a:r>
            <a:r>
              <a:rPr lang="es-US" sz="2667" dirty="0">
                <a:latin typeface="Webdings" panose="05030102010509060703" pitchFamily="18" charset="2"/>
              </a:rPr>
              <a:t>4</a:t>
            </a:r>
            <a:r>
              <a:rPr lang="es-ES" sz="2667" b="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INDICADORES DE IMPACTO</a:t>
            </a:r>
            <a:endParaRPr lang="es-ES" sz="2667" dirty="0">
              <a:solidFill>
                <a:schemeClr val="tx1"/>
              </a:solidFill>
              <a:latin typeface="Montserrat" pitchFamily="2" charset="77"/>
              <a:sym typeface="Roboto"/>
            </a:endParaRPr>
          </a:p>
        </p:txBody>
      </p:sp>
      <p:cxnSp>
        <p:nvCxnSpPr>
          <p:cNvPr id="12" name="Conector recto 7">
            <a:extLst>
              <a:ext uri="{FF2B5EF4-FFF2-40B4-BE49-F238E27FC236}">
                <a16:creationId xmlns:a16="http://schemas.microsoft.com/office/drawing/2014/main" id="{4411465D-CC49-DE04-4C45-DC8E8138A4F2}"/>
              </a:ext>
            </a:extLst>
          </p:cNvPr>
          <p:cNvCxnSpPr>
            <a:cxnSpLocks/>
          </p:cNvCxnSpPr>
          <p:nvPr/>
        </p:nvCxnSpPr>
        <p:spPr>
          <a:xfrm flipH="1">
            <a:off x="656723" y="921535"/>
            <a:ext cx="1034357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EC7EA43-5AAB-50C8-E97D-C2414D80B642}"/>
              </a:ext>
            </a:extLst>
          </p:cNvPr>
          <p:cNvCxnSpPr>
            <a:cxnSpLocks/>
          </p:cNvCxnSpPr>
          <p:nvPr/>
        </p:nvCxnSpPr>
        <p:spPr>
          <a:xfrm flipV="1">
            <a:off x="7917285" y="1869542"/>
            <a:ext cx="2879089" cy="49252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C196F925-830F-25F6-24FE-43C50A06B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13" y="4160886"/>
            <a:ext cx="4578628" cy="2039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62283-41E2-649B-F0A8-D5FC1CE03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488" y="3640209"/>
            <a:ext cx="5307201" cy="2560143"/>
          </a:xfrm>
          <a:prstGeom prst="rect">
            <a:avLst/>
          </a:prstGeom>
        </p:spPr>
      </p:pic>
      <p:cxnSp>
        <p:nvCxnSpPr>
          <p:cNvPr id="8" name="Conector recto de flecha 19">
            <a:extLst>
              <a:ext uri="{FF2B5EF4-FFF2-40B4-BE49-F238E27FC236}">
                <a16:creationId xmlns:a16="http://schemas.microsoft.com/office/drawing/2014/main" id="{F5E48E2F-23D1-395D-AA66-10783AF1D3D0}"/>
              </a:ext>
            </a:extLst>
          </p:cNvPr>
          <p:cNvCxnSpPr>
            <a:cxnSpLocks/>
          </p:cNvCxnSpPr>
          <p:nvPr/>
        </p:nvCxnSpPr>
        <p:spPr>
          <a:xfrm flipV="1">
            <a:off x="8015521" y="4703576"/>
            <a:ext cx="2802633" cy="25354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8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245EF-D5E9-8A18-F4AD-F8A9E1C1E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9421566-D679-E675-17C4-83C9C0FF4458}"/>
              </a:ext>
            </a:extLst>
          </p:cNvPr>
          <p:cNvGraphicFramePr>
            <a:graphicFrameLocks noGrp="1"/>
          </p:cNvGraphicFramePr>
          <p:nvPr/>
        </p:nvGraphicFramePr>
        <p:xfrm>
          <a:off x="767978" y="950259"/>
          <a:ext cx="10856175" cy="5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461">
                  <a:extLst>
                    <a:ext uri="{9D8B030D-6E8A-4147-A177-3AD203B41FA5}">
                      <a16:colId xmlns:a16="http://schemas.microsoft.com/office/drawing/2014/main" val="355805460"/>
                    </a:ext>
                  </a:extLst>
                </a:gridCol>
                <a:gridCol w="2978435">
                  <a:extLst>
                    <a:ext uri="{9D8B030D-6E8A-4147-A177-3AD203B41FA5}">
                      <a16:colId xmlns:a16="http://schemas.microsoft.com/office/drawing/2014/main" val="2830317224"/>
                    </a:ext>
                  </a:extLst>
                </a:gridCol>
                <a:gridCol w="2539743">
                  <a:extLst>
                    <a:ext uri="{9D8B030D-6E8A-4147-A177-3AD203B41FA5}">
                      <a16:colId xmlns:a16="http://schemas.microsoft.com/office/drawing/2014/main" val="187379373"/>
                    </a:ext>
                  </a:extLst>
                </a:gridCol>
                <a:gridCol w="3209536">
                  <a:extLst>
                    <a:ext uri="{9D8B030D-6E8A-4147-A177-3AD203B41FA5}">
                      <a16:colId xmlns:a16="http://schemas.microsoft.com/office/drawing/2014/main" val="212094399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r>
                        <a:rPr lang="es-CL" sz="1500" dirty="0"/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5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Acciones</a:t>
                      </a:r>
                    </a:p>
                    <a:p>
                      <a:pPr algn="ctr"/>
                      <a:r>
                        <a:rPr lang="es-CL" sz="1500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Por Iniciar</a:t>
                      </a:r>
                    </a:p>
                    <a:p>
                      <a:pPr algn="ctr"/>
                      <a:r>
                        <a:rPr lang="es-CL" sz="1500" dirty="0"/>
                        <a:t>2024-2025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9430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CL" sz="1500" b="1" dirty="0"/>
                        <a:t>Componente I. </a:t>
                      </a:r>
                      <a:r>
                        <a:rPr lang="es-ES" sz="1500" b="1" dirty="0"/>
                        <a:t>Fortalecimiento del marco institucional y regulatorio regional</a:t>
                      </a:r>
                      <a:endParaRPr lang="es-CL" sz="15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064307"/>
                  </a:ext>
                </a:extLst>
              </a:tr>
              <a:tr h="762000">
                <a:tc rowSpan="3">
                  <a:txBody>
                    <a:bodyPr/>
                    <a:lstStyle/>
                    <a:p>
                      <a:r>
                        <a:rPr lang="es-ES" sz="1500" dirty="0"/>
                        <a:t>Los Marcos regulatorios e institucionales del sector eléctrico actualmente limitan mayores intercambios de electricidad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I.1.- Adecuar instancias bilaterales para maximizar el intercambio entre países vecinos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dirty="0"/>
                        <a:t>Formalizar/ratificar instancias bilaterales permanentes, con foco regulatorio y operacional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935172"/>
                  </a:ext>
                </a:extLst>
              </a:tr>
              <a:tr h="1656080">
                <a:tc vMerge="1"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I.2.- Preparar instancias multilaterales que aborden específicamente los aspectos relacionados con los intercambios eléctricos entre los países del sur para una integración regional plena</a:t>
                      </a:r>
                      <a:endParaRPr lang="es-CL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dirty="0"/>
                        <a:t>Establecimiento de relación SIESUR-SINEA (</a:t>
                      </a:r>
                      <a:r>
                        <a:rPr lang="es-CL" sz="1500" i="1" dirty="0"/>
                        <a:t>primeras invitaciones a presentar caso SINEA</a:t>
                      </a:r>
                      <a:r>
                        <a:rPr lang="es-CL" sz="1500" dirty="0"/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dirty="0"/>
                        <a:t>Acordar una Instancia Permanente de Carácter Multilateral (IPCM)</a:t>
                      </a:r>
                    </a:p>
                    <a:p>
                      <a:endParaRPr lang="es-CL" sz="1500" dirty="0"/>
                    </a:p>
                    <a:p>
                      <a:r>
                        <a:rPr lang="es-CL" sz="1500" dirty="0"/>
                        <a:t>Establecimiento de relación SIESUR-SINEA. (</a:t>
                      </a:r>
                      <a:r>
                        <a:rPr lang="es-CL" sz="1500" i="1" dirty="0"/>
                        <a:t>Armonizaciones para facilitar intercambio entre agentes de ambos mercados).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710370"/>
                  </a:ext>
                </a:extLst>
              </a:tr>
              <a:tr h="2430780">
                <a:tc vMerge="1"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I.3.- Desarrollar un marco regulatorio que permita maximizar los intercambios bilaterales dando primeros pasos para una integración regional plena.</a:t>
                      </a:r>
                      <a:endParaRPr lang="es-CL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/>
                        <a:t>Completar estudios para aumentar los intercambios de electricidad entre los países de SIESUR (</a:t>
                      </a:r>
                      <a:r>
                        <a:rPr lang="es-ES" sz="1500" i="1" dirty="0"/>
                        <a:t>Taller de armonización bilateral)</a:t>
                      </a:r>
                    </a:p>
                    <a:p>
                      <a:endParaRPr lang="es-CL" sz="1500" dirty="0"/>
                    </a:p>
                    <a:p>
                      <a:r>
                        <a:rPr lang="es-ES" sz="1500" dirty="0"/>
                        <a:t>Se realizará un estudio del desafío de la modalidad de país de tránsito (</a:t>
                      </a:r>
                      <a:r>
                        <a:rPr lang="es-ES" sz="1500" i="1" dirty="0"/>
                        <a:t>oferta CAMMESA, AR</a:t>
                      </a:r>
                      <a:r>
                        <a:rPr lang="es-ES" sz="1500" dirty="0"/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Readecuar y extender la vigencia de acuerdos regulatorios bilaterales</a:t>
                      </a:r>
                    </a:p>
                    <a:p>
                      <a:endParaRPr lang="es-ES" sz="1500" dirty="0"/>
                    </a:p>
                    <a:p>
                      <a:r>
                        <a:rPr lang="es-ES" sz="1500" dirty="0"/>
                        <a:t>Completar estudios para aumentar los intercambios de electricidad entre los países de SIESUR. (</a:t>
                      </a:r>
                      <a:r>
                        <a:rPr lang="es-ES" sz="1500" i="1" dirty="0"/>
                        <a:t>Acciones acordadas</a:t>
                      </a:r>
                      <a:r>
                        <a:rPr lang="es-ES" sz="1500" dirty="0"/>
                        <a:t>).</a:t>
                      </a:r>
                    </a:p>
                    <a:p>
                      <a:endParaRPr lang="es-ES" sz="1500" dirty="0"/>
                    </a:p>
                    <a:p>
                      <a:r>
                        <a:rPr lang="es-ES" sz="1500" dirty="0"/>
                        <a:t>Se realizará un estudio del desafío que la modalidad de país de tránsito. (</a:t>
                      </a:r>
                      <a:r>
                        <a:rPr lang="es-ES" sz="1500" i="1" dirty="0"/>
                        <a:t>Realización, inclusión otros países</a:t>
                      </a:r>
                      <a:r>
                        <a:rPr lang="es-ES" sz="1500" dirty="0"/>
                        <a:t>)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784053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A9AE4714-955C-9A5D-AEC1-BD14D23C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41" y="264128"/>
            <a:ext cx="10515600" cy="513413"/>
          </a:xfrm>
        </p:spPr>
        <p:txBody>
          <a:bodyPr>
            <a:normAutofit fontScale="90000"/>
          </a:bodyPr>
          <a:lstStyle/>
          <a:p>
            <a:r>
              <a:rPr lang="es-CL" sz="3200" b="1" dirty="0"/>
              <a:t>Hoja de Ruta SIESUR: </a:t>
            </a:r>
            <a:r>
              <a:rPr lang="es-CL" sz="3200" dirty="0"/>
              <a:t>Acciones de Corto Plazo 2023-2025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50408DA-504E-D825-FAD9-F76A14C7F9FD}"/>
              </a:ext>
            </a:extLst>
          </p:cNvPr>
          <p:cNvCxnSpPr>
            <a:cxnSpLocks/>
          </p:cNvCxnSpPr>
          <p:nvPr/>
        </p:nvCxnSpPr>
        <p:spPr>
          <a:xfrm flipH="1">
            <a:off x="612387" y="888276"/>
            <a:ext cx="112960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5819F-631D-8688-65A2-A3E2773C9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C86DD2-BDBF-42A6-D84C-F54B43C1BBDE}"/>
              </a:ext>
            </a:extLst>
          </p:cNvPr>
          <p:cNvGraphicFramePr>
            <a:graphicFrameLocks noGrp="1"/>
          </p:cNvGraphicFramePr>
          <p:nvPr/>
        </p:nvGraphicFramePr>
        <p:xfrm>
          <a:off x="667914" y="1364928"/>
          <a:ext cx="10856175" cy="56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461">
                  <a:extLst>
                    <a:ext uri="{9D8B030D-6E8A-4147-A177-3AD203B41FA5}">
                      <a16:colId xmlns:a16="http://schemas.microsoft.com/office/drawing/2014/main" val="355805460"/>
                    </a:ext>
                  </a:extLst>
                </a:gridCol>
                <a:gridCol w="2978435">
                  <a:extLst>
                    <a:ext uri="{9D8B030D-6E8A-4147-A177-3AD203B41FA5}">
                      <a16:colId xmlns:a16="http://schemas.microsoft.com/office/drawing/2014/main" val="2830317224"/>
                    </a:ext>
                  </a:extLst>
                </a:gridCol>
                <a:gridCol w="2539743">
                  <a:extLst>
                    <a:ext uri="{9D8B030D-6E8A-4147-A177-3AD203B41FA5}">
                      <a16:colId xmlns:a16="http://schemas.microsoft.com/office/drawing/2014/main" val="187379373"/>
                    </a:ext>
                  </a:extLst>
                </a:gridCol>
                <a:gridCol w="3209536">
                  <a:extLst>
                    <a:ext uri="{9D8B030D-6E8A-4147-A177-3AD203B41FA5}">
                      <a16:colId xmlns:a16="http://schemas.microsoft.com/office/drawing/2014/main" val="212094399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r>
                        <a:rPr lang="es-CL" sz="1500" dirty="0"/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5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Acciones</a:t>
                      </a:r>
                    </a:p>
                    <a:p>
                      <a:pPr algn="ctr"/>
                      <a:r>
                        <a:rPr lang="es-CL" sz="1500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Por Iniciar</a:t>
                      </a:r>
                    </a:p>
                    <a:p>
                      <a:pPr algn="ctr"/>
                      <a:r>
                        <a:rPr lang="es-CL" sz="1500" dirty="0"/>
                        <a:t>2024-2025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9430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CL" sz="1500" b="1" dirty="0"/>
                        <a:t>Componente II. </a:t>
                      </a:r>
                      <a:r>
                        <a:rPr lang="es-ES" sz="1500" b="1" dirty="0"/>
                        <a:t>Fortalecimiento y desarrollo del sistema interconectado regional</a:t>
                      </a:r>
                      <a:endParaRPr lang="es-CL" sz="15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064307"/>
                  </a:ext>
                </a:extLst>
              </a:tr>
              <a:tr h="1879600">
                <a:tc rowSpan="4">
                  <a:txBody>
                    <a:bodyPr/>
                    <a:lstStyle/>
                    <a:p>
                      <a:r>
                        <a:rPr lang="es-ES" sz="1500" dirty="0"/>
                        <a:t>La falta de estudios que muestren el beneficio potencial de cada participante, e insuficiencias en las redes existentes limitan aprovechamiento de la infraestructura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II.1.- Maximizar el aprovechamiento de recursos energéticos e infraestructura de interconexión en la región mediante una planificación coordinada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dirty="0"/>
                        <a:t>Creación Centro Documentación SIESUR (</a:t>
                      </a:r>
                      <a:r>
                        <a:rPr lang="es-CL" sz="1500" i="1" dirty="0"/>
                        <a:t>Propuesta </a:t>
                      </a:r>
                      <a:r>
                        <a:rPr lang="es-CL" sz="1500" i="1" dirty="0" err="1"/>
                        <a:t>Olade-Cier</a:t>
                      </a:r>
                      <a:r>
                        <a:rPr lang="es-CL" sz="1500" dirty="0"/>
                        <a:t>)</a:t>
                      </a:r>
                    </a:p>
                    <a:p>
                      <a:endParaRPr lang="es-CL" sz="1500" dirty="0"/>
                    </a:p>
                    <a:p>
                      <a:r>
                        <a:rPr lang="es-CL" sz="1500" dirty="0"/>
                        <a:t>Compromiso permanente de cada país a informar (</a:t>
                      </a:r>
                      <a:r>
                        <a:rPr lang="es-CL" sz="1500" i="1" dirty="0"/>
                        <a:t>avances en taller armonización bilateral</a:t>
                      </a:r>
                      <a:r>
                        <a:rPr lang="es-CL" sz="1500" dirty="0"/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dirty="0"/>
                        <a:t>Creación Centro Documentación SIESUR (</a:t>
                      </a:r>
                      <a:r>
                        <a:rPr lang="es-CL" sz="1500" i="1" dirty="0"/>
                        <a:t>Evaluar opción </a:t>
                      </a:r>
                      <a:r>
                        <a:rPr lang="es-CL" sz="1500" i="1" dirty="0" err="1"/>
                        <a:t>SimSEE</a:t>
                      </a:r>
                      <a:r>
                        <a:rPr lang="es-CL" sz="1500" i="1" dirty="0"/>
                        <a:t>, UY y decisión</a:t>
                      </a:r>
                      <a:r>
                        <a:rPr lang="es-CL" sz="1500" dirty="0"/>
                        <a:t>)</a:t>
                      </a:r>
                    </a:p>
                    <a:p>
                      <a:endParaRPr lang="es-CL" sz="15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dirty="0"/>
                        <a:t>Compromiso permanente de cada país a informar (</a:t>
                      </a:r>
                      <a:r>
                        <a:rPr lang="es-CL" sz="1500" i="1" dirty="0"/>
                        <a:t>formalización</a:t>
                      </a:r>
                      <a:r>
                        <a:rPr lang="es-CL" sz="1500" dirty="0"/>
                        <a:t>)</a:t>
                      </a:r>
                    </a:p>
                    <a:p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935172"/>
                  </a:ext>
                </a:extLst>
              </a:tr>
              <a:tr h="985520">
                <a:tc vMerge="1"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II.3.- Determinar factibilidad de proyectos bilaterales de interconexión e integración de generación 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i="1" dirty="0"/>
                        <a:t>Estudios interconexiones CH-AR, PY-BR y PY-AR.</a:t>
                      </a:r>
                    </a:p>
                    <a:p>
                      <a:endParaRPr lang="es-CL" sz="15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710370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II.4.- Avanzar en realización de inversiones programadas o ya iniciadas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dirty="0"/>
                        <a:t>Interconexión Itaipú – Yacyretá (100%)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dirty="0"/>
                        <a:t>Refuerzo Candiota - P. Alegre (BR).</a:t>
                      </a:r>
                    </a:p>
                    <a:p>
                      <a:r>
                        <a:rPr lang="es-CL" sz="1500" dirty="0"/>
                        <a:t>Acuerdo BR-UY conexión 500kV.</a:t>
                      </a:r>
                    </a:p>
                    <a:p>
                      <a:r>
                        <a:rPr lang="es-CL" sz="1500" dirty="0"/>
                        <a:t>Repotenciación y </a:t>
                      </a:r>
                      <a:r>
                        <a:rPr lang="es-CL" sz="1500" dirty="0" err="1"/>
                        <a:t>Nvo</a:t>
                      </a:r>
                      <a:r>
                        <a:rPr lang="es-CL" sz="1500" dirty="0"/>
                        <a:t>. operador </a:t>
                      </a:r>
                      <a:r>
                        <a:rPr lang="es-CL" sz="1500" dirty="0" err="1"/>
                        <a:t>Garabí</a:t>
                      </a:r>
                      <a:r>
                        <a:rPr lang="es-CL" sz="1500" dirty="0"/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784053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II. 5. Estudios para incrementar los intercambios en el horizonte post-2025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dirty="0"/>
                        <a:t>Oportunidades post 2025 (oportunidades de mejora identificadas)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dirty="0"/>
                        <a:t>Oportunidades post 2025 (realización)</a:t>
                      </a:r>
                    </a:p>
                    <a:p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897090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636D808F-9521-E1EC-42B2-6FFD6470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41" y="264128"/>
            <a:ext cx="10515600" cy="513413"/>
          </a:xfrm>
        </p:spPr>
        <p:txBody>
          <a:bodyPr>
            <a:normAutofit fontScale="90000"/>
          </a:bodyPr>
          <a:lstStyle/>
          <a:p>
            <a:r>
              <a:rPr lang="es-CL" sz="3200" b="1" dirty="0"/>
              <a:t>Hoja de Ruta SIESUR: </a:t>
            </a:r>
            <a:r>
              <a:rPr lang="es-CL" sz="3200" dirty="0"/>
              <a:t>Acciones de Corto Plazo 2023-2025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795C91C-6676-6B01-C815-82CECDB84A11}"/>
              </a:ext>
            </a:extLst>
          </p:cNvPr>
          <p:cNvCxnSpPr>
            <a:cxnSpLocks/>
          </p:cNvCxnSpPr>
          <p:nvPr/>
        </p:nvCxnSpPr>
        <p:spPr>
          <a:xfrm flipH="1">
            <a:off x="612387" y="888276"/>
            <a:ext cx="112960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93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49747-0488-9FDF-84C7-CF0A3BC26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5E3D6-C0D7-0C34-E579-02186C04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41" y="264128"/>
            <a:ext cx="10515600" cy="513413"/>
          </a:xfrm>
        </p:spPr>
        <p:txBody>
          <a:bodyPr>
            <a:normAutofit fontScale="90000"/>
          </a:bodyPr>
          <a:lstStyle/>
          <a:p>
            <a:r>
              <a:rPr lang="es-CL" sz="3200" b="1" dirty="0"/>
              <a:t>Hoja de Ruta SIESUR: </a:t>
            </a:r>
            <a:r>
              <a:rPr lang="es-CL" sz="3200" dirty="0"/>
              <a:t>Acciones de Corto Plazo 2023-2025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EBF900-B102-D7D0-B1AB-47DFF1C8A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19839"/>
              </p:ext>
            </p:extLst>
          </p:nvPr>
        </p:nvGraphicFramePr>
        <p:xfrm>
          <a:off x="595424" y="870257"/>
          <a:ext cx="11313045" cy="5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035">
                  <a:extLst>
                    <a:ext uri="{9D8B030D-6E8A-4147-A177-3AD203B41FA5}">
                      <a16:colId xmlns:a16="http://schemas.microsoft.com/office/drawing/2014/main" val="355805460"/>
                    </a:ext>
                  </a:extLst>
                </a:gridCol>
                <a:gridCol w="2603793">
                  <a:extLst>
                    <a:ext uri="{9D8B030D-6E8A-4147-A177-3AD203B41FA5}">
                      <a16:colId xmlns:a16="http://schemas.microsoft.com/office/drawing/2014/main" val="2830317224"/>
                    </a:ext>
                  </a:extLst>
                </a:gridCol>
                <a:gridCol w="1650924">
                  <a:extLst>
                    <a:ext uri="{9D8B030D-6E8A-4147-A177-3AD203B41FA5}">
                      <a16:colId xmlns:a16="http://schemas.microsoft.com/office/drawing/2014/main" val="46769324"/>
                    </a:ext>
                  </a:extLst>
                </a:gridCol>
                <a:gridCol w="4840293">
                  <a:extLst>
                    <a:ext uri="{9D8B030D-6E8A-4147-A177-3AD203B41FA5}">
                      <a16:colId xmlns:a16="http://schemas.microsoft.com/office/drawing/2014/main" val="779555299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r>
                        <a:rPr lang="es-CL" sz="1500" dirty="0"/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5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Acciones</a:t>
                      </a:r>
                    </a:p>
                    <a:p>
                      <a:pPr algn="ctr"/>
                      <a:r>
                        <a:rPr lang="es-CL" sz="1500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/>
                        <a:t>Por Iniciar</a:t>
                      </a:r>
                    </a:p>
                    <a:p>
                      <a:pPr algn="ctr"/>
                      <a:r>
                        <a:rPr lang="es-CL" sz="1500" dirty="0"/>
                        <a:t>2024-2025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9430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ES" sz="1500" b="1" dirty="0"/>
                        <a:t>COMPONENTE III. Mitigación del Riesgo Cambiario</a:t>
                      </a:r>
                      <a:endParaRPr lang="es-CL" sz="15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064307"/>
                  </a:ext>
                </a:extLst>
              </a:tr>
              <a:tr h="1656080">
                <a:tc rowSpan="3">
                  <a:txBody>
                    <a:bodyPr/>
                    <a:lstStyle/>
                    <a:p>
                      <a:r>
                        <a:rPr lang="es-ES" sz="1500" dirty="0"/>
                        <a:t>La actual exposición cambiaria puede ser un factor que inhiba el crecimiento de los intercambios y la integración regional de SIESUR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III.1.- Desarrollar contratos y acuerdos marco que permitan soluciones de cobertura cambiaria de mercados financieros y adoptar estrategias de mitigación del riesgo cambiario.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Se establecerán contratos / acuerdos con cláusulas financieras estandarizadas 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935172"/>
                  </a:ext>
                </a:extLst>
              </a:tr>
              <a:tr h="1656080">
                <a:tc vMerge="1"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III.2.- Desarrollar estudios para mejorar las directrices y la regulación asociada al riesgo cambiario de los intercambios eléctricos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Cambios regulatorios para gestión del riesgo cambiario.</a:t>
                      </a:r>
                    </a:p>
                    <a:p>
                      <a:r>
                        <a:rPr lang="es-ES" sz="1500" dirty="0"/>
                        <a:t>Mecanismo de acoplamiento regulatorio para comercio de electricidad.</a:t>
                      </a:r>
                    </a:p>
                    <a:p>
                      <a:endParaRPr lang="es-ES" sz="1500" dirty="0"/>
                    </a:p>
                    <a:p>
                      <a:r>
                        <a:rPr lang="es-ES" sz="1500" dirty="0"/>
                        <a:t>Análisis para cambiar la electricidad de servicio a </a:t>
                      </a:r>
                      <a:r>
                        <a:rPr lang="es-ES" sz="1500" dirty="0" err="1"/>
                        <a:t>commodity</a:t>
                      </a:r>
                      <a:r>
                        <a:rPr lang="es-ES" sz="1500" dirty="0"/>
                        <a:t>. </a:t>
                      </a:r>
                    </a:p>
                    <a:p>
                      <a:r>
                        <a:rPr lang="es-ES" sz="1500" dirty="0"/>
                        <a:t>Análisis de otros tipos de riesgo monetario como la inconvertibilidad o la </a:t>
                      </a:r>
                      <a:r>
                        <a:rPr lang="es-ES" sz="1500" dirty="0" err="1"/>
                        <a:t>intransferibilidad</a:t>
                      </a:r>
                      <a:r>
                        <a:rPr lang="es-ES" sz="1500" dirty="0"/>
                        <a:t>.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710370"/>
                  </a:ext>
                </a:extLst>
              </a:tr>
              <a:tr h="1432560">
                <a:tc vMerge="1"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III.3.- Diseñar soluciones financieras públicas para mitigar el riesgo cambiario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Evaluar costo/beneficio de productos financieros. Propuesta de producto a la medida y eficiente.</a:t>
                      </a:r>
                    </a:p>
                    <a:p>
                      <a:endParaRPr lang="es-ES" sz="1500" dirty="0"/>
                    </a:p>
                    <a:p>
                      <a:r>
                        <a:rPr lang="es-ES" sz="1500" dirty="0"/>
                        <a:t>Explorar rol de Mercosur en desarrollo de modelo de integración eléctrica, y rol de </a:t>
                      </a:r>
                      <a:r>
                        <a:rPr lang="es-ES" sz="1500" dirty="0" err="1"/>
                        <a:t>BMD’s</a:t>
                      </a:r>
                      <a:r>
                        <a:rPr lang="es-ES" sz="1500" dirty="0"/>
                        <a:t>  para proveer instrumentos financieros.</a:t>
                      </a:r>
                      <a:endParaRPr lang="es-CL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784053"/>
                  </a:ext>
                </a:extLst>
              </a:tr>
            </a:tbl>
          </a:graphicData>
        </a:graphic>
      </p:graphicFrame>
      <p:cxnSp>
        <p:nvCxnSpPr>
          <p:cNvPr id="3" name="Conector recto 7">
            <a:extLst>
              <a:ext uri="{FF2B5EF4-FFF2-40B4-BE49-F238E27FC236}">
                <a16:creationId xmlns:a16="http://schemas.microsoft.com/office/drawing/2014/main" id="{F253665B-603D-F0E2-DD90-40EE1B077ED2}"/>
              </a:ext>
            </a:extLst>
          </p:cNvPr>
          <p:cNvCxnSpPr>
            <a:cxnSpLocks/>
          </p:cNvCxnSpPr>
          <p:nvPr/>
        </p:nvCxnSpPr>
        <p:spPr>
          <a:xfrm flipH="1">
            <a:off x="612387" y="888276"/>
            <a:ext cx="112960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5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90E8B7BB-9A84-B654-8CD0-401EFB87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76" y="-10886"/>
            <a:ext cx="12717043" cy="686888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40F9A4C8-46EB-42AC-BF41-E34BF10C2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2260" y="3278449"/>
            <a:ext cx="5057807" cy="3592467"/>
          </a:xfrm>
          <a:prstGeom prst="rect">
            <a:avLst/>
          </a:prstGeom>
        </p:spPr>
      </p:pic>
      <p:sp>
        <p:nvSpPr>
          <p:cNvPr id="97" name="Google Shape;97;p15"/>
          <p:cNvSpPr txBox="1">
            <a:spLocks noGrp="1"/>
          </p:cNvSpPr>
          <p:nvPr>
            <p:ph type="title" idx="4294967295"/>
          </p:nvPr>
        </p:nvSpPr>
        <p:spPr>
          <a:xfrm>
            <a:off x="677979" y="1699293"/>
            <a:ext cx="7622743" cy="646331"/>
          </a:xfrm>
          <a:prstGeom prst="rect">
            <a:avLst/>
          </a:prstGeom>
        </p:spPr>
        <p:txBody>
          <a:bodyPr spcFirstLastPara="1" vert="horz" wrap="square" lIns="60951" tIns="60951" rIns="60951" bIns="60951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ES" sz="4000">
                <a:solidFill>
                  <a:srgbClr val="F7F9F8"/>
                </a:solidFill>
                <a:latin typeface="Gotham Bold" pitchFamily="50" charset="0"/>
                <a:cs typeface="Gotham Bold" pitchFamily="50" charset="0"/>
              </a:rPr>
              <a:t>Mejorando Vidas Conectando América Latina y el Caribe</a:t>
            </a:r>
            <a:endParaRPr sz="400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499A8F67-C976-4519-8E0C-FD90BE173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2604" y="-10886"/>
            <a:ext cx="4487463" cy="51483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2491A72-4A1C-BC1C-C867-3D94E1A36F37}"/>
              </a:ext>
            </a:extLst>
          </p:cNvPr>
          <p:cNvGrpSpPr/>
          <p:nvPr/>
        </p:nvGrpSpPr>
        <p:grpSpPr>
          <a:xfrm>
            <a:off x="581869" y="285877"/>
            <a:ext cx="1791005" cy="430887"/>
            <a:chOff x="581867" y="285874"/>
            <a:chExt cx="1791005" cy="430887"/>
          </a:xfrm>
        </p:grpSpPr>
        <p:pic>
          <p:nvPicPr>
            <p:cNvPr id="11" name="Google Shape;110;p16">
              <a:extLst>
                <a:ext uri="{FF2B5EF4-FFF2-40B4-BE49-F238E27FC236}">
                  <a16:creationId xmlns:a16="http://schemas.microsoft.com/office/drawing/2014/main" id="{A65DBA82-BAAC-F000-0528-9C2E6C4C116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" r="91248" b="-6611"/>
            <a:stretch/>
          </p:blipFill>
          <p:spPr>
            <a:xfrm>
              <a:off x="581867" y="345483"/>
              <a:ext cx="120723" cy="33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AEF03D5-68C1-1123-0057-5E845852D624}"/>
                </a:ext>
              </a:extLst>
            </p:cNvPr>
            <p:cNvSpPr txBox="1"/>
            <p:nvPr/>
          </p:nvSpPr>
          <p:spPr>
            <a:xfrm>
              <a:off x="642228" y="285874"/>
              <a:ext cx="1730644" cy="430887"/>
            </a:xfrm>
            <a:prstGeom prst="rect">
              <a:avLst/>
            </a:prstGeom>
            <a:solidFill>
              <a:srgbClr val="004E70"/>
            </a:solidFill>
          </p:spPr>
          <p:txBody>
            <a:bodyPr wrap="square" rtlCol="0">
              <a:spAutoFit/>
            </a:bodyPr>
            <a:lstStyle/>
            <a:p>
              <a:r>
                <a:rPr lang="es-VE" sz="1100" b="1">
                  <a:solidFill>
                    <a:schemeClr val="bg1"/>
                  </a:solidFill>
                  <a:latin typeface="Gotham Book" pitchFamily="50" charset="0"/>
                  <a:cs typeface="Gotham Book" pitchFamily="50" charset="0"/>
                </a:rPr>
                <a:t>DIVISIÓN </a:t>
              </a:r>
            </a:p>
            <a:p>
              <a:r>
                <a:rPr lang="es-VE" sz="1100" b="1">
                  <a:solidFill>
                    <a:schemeClr val="bg1"/>
                  </a:solidFill>
                  <a:latin typeface="Gotham Book" pitchFamily="50" charset="0"/>
                  <a:cs typeface="Gotham Book" pitchFamily="50" charset="0"/>
                </a:rPr>
                <a:t>DE ENERGÍA</a:t>
              </a:r>
              <a:endParaRPr lang="en-US" sz="1100" b="1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0842755-5978-55C9-BD2C-08075A0AC6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82" y="5833121"/>
            <a:ext cx="2956560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5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657862-62E3-778B-2243-16F3DDF9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18" y="365129"/>
            <a:ext cx="9473668" cy="5233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8390F-5951-8CD6-52BA-B9E33E0E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18" y="5727443"/>
            <a:ext cx="9560753" cy="9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8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8BE49-47F1-C383-7E11-C9C3717B6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780" cy="68579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9"/>
          <a:stretch/>
        </p:blipFill>
        <p:spPr>
          <a:xfrm>
            <a:off x="5772505" y="5193895"/>
            <a:ext cx="1498924" cy="16641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5"/>
          <a:stretch/>
        </p:blipFill>
        <p:spPr>
          <a:xfrm>
            <a:off x="6409035" y="5536577"/>
            <a:ext cx="1877905" cy="13214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16" y="6149898"/>
            <a:ext cx="1330317" cy="10951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31" y="5279363"/>
            <a:ext cx="1251412" cy="10325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72" y="2854069"/>
            <a:ext cx="3415429" cy="380145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96822" y="4572747"/>
            <a:ext cx="3424574" cy="275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323401" y="3707107"/>
            <a:ext cx="513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Población: 284 M</a:t>
            </a:r>
          </a:p>
          <a:p>
            <a:r>
              <a:rPr lang="es-ES_tradnl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Energía per cápita: 2,842 kWh</a:t>
            </a:r>
          </a:p>
          <a:p>
            <a:r>
              <a:rPr lang="es-ES_tradnl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Capacidad instalada: 192 GW</a:t>
            </a:r>
          </a:p>
          <a:p>
            <a:r>
              <a:rPr lang="es-ES_tradnl" b="1">
                <a:solidFill>
                  <a:srgbClr val="FFEC00"/>
                </a:solidFill>
                <a:latin typeface="Helvetica" charset="0"/>
                <a:ea typeface="Helvetica" charset="0"/>
                <a:cs typeface="Helvetica" charset="0"/>
              </a:rPr>
              <a:t>Interconexión Regional: 5%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1266" y="5349026"/>
            <a:ext cx="2190307" cy="119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Energía </a:t>
            </a:r>
          </a:p>
          <a:p>
            <a:pPr algn="ctr"/>
            <a:r>
              <a:rPr lang="es-ES_tradnl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Renovable</a:t>
            </a:r>
          </a:p>
          <a:p>
            <a:pPr algn="ctr">
              <a:lnSpc>
                <a:spcPts val="4300"/>
              </a:lnSpc>
            </a:pPr>
            <a:r>
              <a:rPr lang="es-ES_tradnl" sz="4000" b="1">
                <a:solidFill>
                  <a:srgbClr val="FFEC00"/>
                </a:solidFill>
                <a:latin typeface="Helvetica" charset="0"/>
                <a:ea typeface="Helvetica" charset="0"/>
                <a:cs typeface="Helvetica" charset="0"/>
              </a:rPr>
              <a:t>63%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70261-1236-8073-C365-96E0F13C4C0E}"/>
              </a:ext>
            </a:extLst>
          </p:cNvPr>
          <p:cNvSpPr/>
          <p:nvPr/>
        </p:nvSpPr>
        <p:spPr>
          <a:xfrm>
            <a:off x="9332259" y="168645"/>
            <a:ext cx="2366682" cy="3406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>
                <a:solidFill>
                  <a:srgbClr val="F4DB4E"/>
                </a:solidFill>
              </a:rPr>
              <a:t>5 Países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980A24D-5ED6-E30D-FEA2-833DDD306C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29" y="5833121"/>
            <a:ext cx="2956560" cy="13533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1B1082-C2D0-D5F4-5269-CC6FCF88B9F4}"/>
              </a:ext>
            </a:extLst>
          </p:cNvPr>
          <p:cNvSpPr/>
          <p:nvPr/>
        </p:nvSpPr>
        <p:spPr>
          <a:xfrm>
            <a:off x="116541" y="98611"/>
            <a:ext cx="1882588" cy="6992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82">
            <a:extLst>
              <a:ext uri="{FF2B5EF4-FFF2-40B4-BE49-F238E27FC236}">
                <a16:creationId xmlns:a16="http://schemas.microsoft.com/office/drawing/2014/main" id="{7F7A8C64-9866-A90B-A74A-D4F565AD561D}"/>
              </a:ext>
            </a:extLst>
          </p:cNvPr>
          <p:cNvCxnSpPr>
            <a:cxnSpLocks/>
          </p:cNvCxnSpPr>
          <p:nvPr/>
        </p:nvCxnSpPr>
        <p:spPr>
          <a:xfrm flipH="1">
            <a:off x="10704748" y="2781918"/>
            <a:ext cx="15061" cy="7070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82">
            <a:extLst>
              <a:ext uri="{FF2B5EF4-FFF2-40B4-BE49-F238E27FC236}">
                <a16:creationId xmlns:a16="http://schemas.microsoft.com/office/drawing/2014/main" id="{271A502C-F201-9EEF-84AF-467EE063C0AA}"/>
              </a:ext>
            </a:extLst>
          </p:cNvPr>
          <p:cNvCxnSpPr>
            <a:cxnSpLocks/>
          </p:cNvCxnSpPr>
          <p:nvPr/>
        </p:nvCxnSpPr>
        <p:spPr>
          <a:xfrm flipH="1">
            <a:off x="8838294" y="2883254"/>
            <a:ext cx="15061" cy="7070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BF4D8BC4-2D6D-470F-A26E-38B78BEFE804}"/>
              </a:ext>
            </a:extLst>
          </p:cNvPr>
          <p:cNvCxnSpPr>
            <a:cxnSpLocks/>
          </p:cNvCxnSpPr>
          <p:nvPr/>
        </p:nvCxnSpPr>
        <p:spPr>
          <a:xfrm>
            <a:off x="3141368" y="2945315"/>
            <a:ext cx="0" cy="108268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AF11D97A-9373-4F3E-B649-D280B8780CEA}"/>
              </a:ext>
            </a:extLst>
          </p:cNvPr>
          <p:cNvCxnSpPr>
            <a:cxnSpLocks/>
          </p:cNvCxnSpPr>
          <p:nvPr/>
        </p:nvCxnSpPr>
        <p:spPr>
          <a:xfrm>
            <a:off x="1238496" y="2948900"/>
            <a:ext cx="4841" cy="6030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F973BC10-CA6F-497C-A170-FADC539389F3}"/>
              </a:ext>
            </a:extLst>
          </p:cNvPr>
          <p:cNvSpPr txBox="1"/>
          <p:nvPr/>
        </p:nvSpPr>
        <p:spPr>
          <a:xfrm>
            <a:off x="650285" y="967512"/>
            <a:ext cx="109091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2000">
                <a:latin typeface="Calibri"/>
                <a:cs typeface="Calibri"/>
              </a:rPr>
              <a:t>Partiendo de infraestructura existente </a:t>
            </a:r>
            <a:r>
              <a:rPr lang="es-ES_tradnl" sz="2000"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s-ES_tradnl" sz="2000">
                <a:latin typeface="Calibri"/>
                <a:cs typeface="Calibri"/>
              </a:rPr>
              <a:t> </a:t>
            </a:r>
            <a:r>
              <a:rPr lang="es-ES_tradnl" sz="2000" b="1">
                <a:latin typeface="Calibri"/>
                <a:cs typeface="Calibri"/>
              </a:rPr>
              <a:t>hacia mayores intercambios y nueva infraestructura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867251-1D70-0414-962A-6D0D7BB34706}"/>
              </a:ext>
            </a:extLst>
          </p:cNvPr>
          <p:cNvSpPr/>
          <p:nvPr/>
        </p:nvSpPr>
        <p:spPr>
          <a:xfrm>
            <a:off x="435578" y="1893864"/>
            <a:ext cx="1605835" cy="105198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Calibri"/>
                <a:cs typeface="Calibri"/>
              </a:rPr>
              <a:t>1ª Mesa de Diálogo SIESUR (Uruguay)</a:t>
            </a:r>
            <a:r>
              <a:rPr lang="es-MX" sz="1400" dirty="0">
                <a:solidFill>
                  <a:schemeClr val="bg1"/>
                </a:solidFill>
                <a:latin typeface="Calibri"/>
                <a:cs typeface="Calibri"/>
              </a:rPr>
              <a:t>. Diciembre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587FA64F-F6F7-47F2-B60B-9E687A374394}"/>
              </a:ext>
            </a:extLst>
          </p:cNvPr>
          <p:cNvCxnSpPr>
            <a:cxnSpLocks/>
          </p:cNvCxnSpPr>
          <p:nvPr/>
        </p:nvCxnSpPr>
        <p:spPr>
          <a:xfrm>
            <a:off x="133841" y="3470046"/>
            <a:ext cx="11408751" cy="0"/>
          </a:xfrm>
          <a:prstGeom prst="line">
            <a:avLst/>
          </a:prstGeom>
          <a:ln w="5080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51E46847-600C-4773-BBE6-7B062CDF03D7}"/>
              </a:ext>
            </a:extLst>
          </p:cNvPr>
          <p:cNvCxnSpPr>
            <a:cxnSpLocks/>
          </p:cNvCxnSpPr>
          <p:nvPr/>
        </p:nvCxnSpPr>
        <p:spPr>
          <a:xfrm>
            <a:off x="5019897" y="2974237"/>
            <a:ext cx="0" cy="59976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1840DFD-F1CC-BA51-803A-FBB11CB975DD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Evolución y Objetivo Principal SIESUR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919B2A-EF54-1621-9DD7-CC48DBF10977}"/>
              </a:ext>
            </a:extLst>
          </p:cNvPr>
          <p:cNvSpPr/>
          <p:nvPr/>
        </p:nvSpPr>
        <p:spPr>
          <a:xfrm>
            <a:off x="778122" y="3236769"/>
            <a:ext cx="920749" cy="41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2018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A408F0-C2E8-4CA9-0F8A-FE7F32B09AC5}"/>
              </a:ext>
            </a:extLst>
          </p:cNvPr>
          <p:cNvSpPr/>
          <p:nvPr/>
        </p:nvSpPr>
        <p:spPr>
          <a:xfrm>
            <a:off x="2680994" y="3278162"/>
            <a:ext cx="920749" cy="41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2019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02FEA5-7F8D-67E6-B094-FDCA91AA6162}"/>
              </a:ext>
            </a:extLst>
          </p:cNvPr>
          <p:cNvSpPr/>
          <p:nvPr/>
        </p:nvSpPr>
        <p:spPr>
          <a:xfrm>
            <a:off x="4578425" y="3278162"/>
            <a:ext cx="920749" cy="41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2020</a:t>
            </a:r>
            <a:endParaRPr lang="en-US" dirty="0"/>
          </a:p>
        </p:txBody>
      </p:sp>
      <p:cxnSp>
        <p:nvCxnSpPr>
          <p:cNvPr id="31" name="Conector recto 82">
            <a:extLst>
              <a:ext uri="{FF2B5EF4-FFF2-40B4-BE49-F238E27FC236}">
                <a16:creationId xmlns:a16="http://schemas.microsoft.com/office/drawing/2014/main" id="{5FDAE758-7E4A-BA72-219F-1064FF635F46}"/>
              </a:ext>
            </a:extLst>
          </p:cNvPr>
          <p:cNvCxnSpPr>
            <a:cxnSpLocks/>
            <a:endCxn id="12" idx="2"/>
          </p:cNvCxnSpPr>
          <p:nvPr/>
        </p:nvCxnSpPr>
        <p:spPr>
          <a:xfrm flipH="1">
            <a:off x="6946533" y="2974237"/>
            <a:ext cx="15061" cy="7070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FFFF51-1CF9-A469-596D-D8F952BCBABC}"/>
              </a:ext>
            </a:extLst>
          </p:cNvPr>
          <p:cNvSpPr/>
          <p:nvPr/>
        </p:nvSpPr>
        <p:spPr>
          <a:xfrm>
            <a:off x="6486158" y="3268517"/>
            <a:ext cx="920749" cy="412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2021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E2B59AD-6DE0-627F-F915-F24A6312A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96" y="5769621"/>
            <a:ext cx="2956560" cy="135331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7E437D-9CE7-1D28-2EE2-9971097A850F}"/>
              </a:ext>
            </a:extLst>
          </p:cNvPr>
          <p:cNvSpPr/>
          <p:nvPr/>
        </p:nvSpPr>
        <p:spPr>
          <a:xfrm>
            <a:off x="2311180" y="1903509"/>
            <a:ext cx="1605835" cy="1051982"/>
          </a:xfrm>
          <a:prstGeom prst="roundRect">
            <a:avLst/>
          </a:prstGeom>
          <a:solidFill>
            <a:srgbClr val="8760A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Calibri"/>
                <a:cs typeface="Calibri"/>
              </a:rPr>
              <a:t>2ª Mesa de Diálogo SIESUR (Paraguay)</a:t>
            </a:r>
            <a:r>
              <a:rPr lang="es-MX" sz="1400" dirty="0">
                <a:solidFill>
                  <a:schemeClr val="bg1"/>
                </a:solidFill>
                <a:latin typeface="Calibri"/>
                <a:cs typeface="Calibri"/>
              </a:rPr>
              <a:t>. Abril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21" name="Conector recto 82">
            <a:extLst>
              <a:ext uri="{FF2B5EF4-FFF2-40B4-BE49-F238E27FC236}">
                <a16:creationId xmlns:a16="http://schemas.microsoft.com/office/drawing/2014/main" id="{12B595F2-13C7-CC5A-9161-80E81DA179B2}"/>
              </a:ext>
            </a:extLst>
          </p:cNvPr>
          <p:cNvCxnSpPr>
            <a:cxnSpLocks/>
          </p:cNvCxnSpPr>
          <p:nvPr/>
        </p:nvCxnSpPr>
        <p:spPr>
          <a:xfrm flipV="1">
            <a:off x="1963865" y="4027999"/>
            <a:ext cx="0" cy="54400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82">
            <a:extLst>
              <a:ext uri="{FF2B5EF4-FFF2-40B4-BE49-F238E27FC236}">
                <a16:creationId xmlns:a16="http://schemas.microsoft.com/office/drawing/2014/main" id="{0B830F5E-FAFC-0735-7C68-4DB78B830FFD}"/>
              </a:ext>
            </a:extLst>
          </p:cNvPr>
          <p:cNvCxnSpPr>
            <a:cxnSpLocks/>
          </p:cNvCxnSpPr>
          <p:nvPr/>
        </p:nvCxnSpPr>
        <p:spPr>
          <a:xfrm flipV="1">
            <a:off x="4305757" y="4018763"/>
            <a:ext cx="0" cy="54400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E43F73-DBC0-D172-3344-B7A0767AF657}"/>
              </a:ext>
            </a:extLst>
          </p:cNvPr>
          <p:cNvSpPr/>
          <p:nvPr/>
        </p:nvSpPr>
        <p:spPr>
          <a:xfrm>
            <a:off x="1160947" y="4370108"/>
            <a:ext cx="1605835" cy="1051982"/>
          </a:xfrm>
          <a:prstGeom prst="roundRect">
            <a:avLst/>
          </a:prstGeom>
          <a:solidFill>
            <a:srgbClr val="445EA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Calibri"/>
                <a:cs typeface="Calibri"/>
              </a:rPr>
              <a:t>3ª Mesa de Diálogo SIESUR (Argentina)</a:t>
            </a:r>
            <a:r>
              <a:rPr lang="es-MX" sz="1400" dirty="0">
                <a:solidFill>
                  <a:schemeClr val="bg1"/>
                </a:solidFill>
                <a:latin typeface="Calibri"/>
                <a:cs typeface="Calibri"/>
              </a:rPr>
              <a:t>. Agosto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8AFAD9-C48B-4502-7CD5-400EEBB25059}"/>
              </a:ext>
            </a:extLst>
          </p:cNvPr>
          <p:cNvSpPr/>
          <p:nvPr/>
        </p:nvSpPr>
        <p:spPr>
          <a:xfrm>
            <a:off x="3502839" y="4370108"/>
            <a:ext cx="1605835" cy="1051982"/>
          </a:xfrm>
          <a:prstGeom prst="roundRect">
            <a:avLst/>
          </a:prstGeom>
          <a:solidFill>
            <a:srgbClr val="4495A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Calibri"/>
                <a:cs typeface="Calibri"/>
              </a:rPr>
              <a:t>4ª Mesa de Diálogo SIESUR (Perú)</a:t>
            </a:r>
            <a:r>
              <a:rPr lang="es-MX" sz="1400" dirty="0">
                <a:solidFill>
                  <a:schemeClr val="bg1"/>
                </a:solidFill>
                <a:latin typeface="Calibri"/>
                <a:cs typeface="Calibri"/>
              </a:rPr>
              <a:t>. Noviembre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19" name="Conector recto 82">
            <a:extLst>
              <a:ext uri="{FF2B5EF4-FFF2-40B4-BE49-F238E27FC236}">
                <a16:creationId xmlns:a16="http://schemas.microsoft.com/office/drawing/2014/main" id="{5804DACE-9141-2D9A-A2D8-AF37C35D9EB9}"/>
              </a:ext>
            </a:extLst>
          </p:cNvPr>
          <p:cNvCxnSpPr>
            <a:cxnSpLocks/>
          </p:cNvCxnSpPr>
          <p:nvPr/>
        </p:nvCxnSpPr>
        <p:spPr>
          <a:xfrm flipH="1">
            <a:off x="1955272" y="4027999"/>
            <a:ext cx="23721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9551E9D-49B0-4325-D71B-69917A1B8BE4}"/>
              </a:ext>
            </a:extLst>
          </p:cNvPr>
          <p:cNvSpPr/>
          <p:nvPr/>
        </p:nvSpPr>
        <p:spPr>
          <a:xfrm>
            <a:off x="4203593" y="1923382"/>
            <a:ext cx="1605835" cy="1051982"/>
          </a:xfrm>
          <a:prstGeom prst="roundRect">
            <a:avLst/>
          </a:prstGeom>
          <a:solidFill>
            <a:srgbClr val="70AD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Calibri"/>
                <a:cs typeface="Calibri"/>
              </a:rPr>
              <a:t>5ª Mesa de Diálogo SIESUR (Chile)</a:t>
            </a:r>
            <a:r>
              <a:rPr lang="es-MX" sz="1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</a:p>
          <a:p>
            <a:pPr algn="ctr"/>
            <a:r>
              <a:rPr lang="es-MX" sz="1400" dirty="0">
                <a:solidFill>
                  <a:schemeClr val="bg1"/>
                </a:solidFill>
                <a:latin typeface="Calibri"/>
                <a:cs typeface="Calibri"/>
              </a:rPr>
              <a:t>Junio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F9A85F7-F88C-F886-7861-5D24C80660EF}"/>
              </a:ext>
            </a:extLst>
          </p:cNvPr>
          <p:cNvSpPr/>
          <p:nvPr/>
        </p:nvSpPr>
        <p:spPr>
          <a:xfrm>
            <a:off x="6143614" y="1933025"/>
            <a:ext cx="1605835" cy="105198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Calibri"/>
                <a:cs typeface="Calibri"/>
              </a:rPr>
              <a:t>6ª Mesa de Diálogo SIESUR (Chile)</a:t>
            </a:r>
            <a:r>
              <a:rPr lang="es-MX" sz="1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</a:p>
          <a:p>
            <a:pPr algn="ctr"/>
            <a:r>
              <a:rPr lang="es-MX" sz="1400" dirty="0">
                <a:solidFill>
                  <a:schemeClr val="bg1"/>
                </a:solidFill>
                <a:latin typeface="Calibri"/>
                <a:cs typeface="Calibri"/>
              </a:rPr>
              <a:t>Agosto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062337-E62C-B855-6ECB-6E11F1C91638}"/>
              </a:ext>
            </a:extLst>
          </p:cNvPr>
          <p:cNvSpPr/>
          <p:nvPr/>
        </p:nvSpPr>
        <p:spPr>
          <a:xfrm>
            <a:off x="8352612" y="3254447"/>
            <a:ext cx="920749" cy="412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2022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61029C-D824-4D08-3062-03FF6608BEC9}"/>
              </a:ext>
            </a:extLst>
          </p:cNvPr>
          <p:cNvSpPr/>
          <p:nvPr/>
        </p:nvSpPr>
        <p:spPr>
          <a:xfrm>
            <a:off x="8010068" y="1918955"/>
            <a:ext cx="1605835" cy="1051982"/>
          </a:xfrm>
          <a:prstGeom prst="roundRect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Calibri"/>
                <a:cs typeface="Calibri"/>
              </a:rPr>
              <a:t>7ª Mesa de Diálogo </a:t>
            </a:r>
            <a:r>
              <a:rPr lang="es-MX" sz="1600" b="1" dirty="0" err="1">
                <a:solidFill>
                  <a:schemeClr val="bg1"/>
                </a:solidFill>
                <a:latin typeface="Calibri"/>
                <a:cs typeface="Calibri"/>
              </a:rPr>
              <a:t>SIESUR</a:t>
            </a:r>
            <a:r>
              <a:rPr lang="es-MX" sz="1600" b="1" dirty="0">
                <a:solidFill>
                  <a:schemeClr val="bg1"/>
                </a:solidFill>
                <a:latin typeface="Calibri"/>
                <a:cs typeface="Calibri"/>
              </a:rPr>
              <a:t> (Brasil)</a:t>
            </a:r>
            <a:r>
              <a:rPr lang="es-MX" sz="1400" dirty="0">
                <a:solidFill>
                  <a:schemeClr val="bg1"/>
                </a:solidFill>
                <a:latin typeface="Calibri"/>
                <a:cs typeface="Calibri"/>
              </a:rPr>
              <a:t>. Noviembre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0DD29C-AD5F-2C00-D2D5-67268ACB914C}"/>
              </a:ext>
            </a:extLst>
          </p:cNvPr>
          <p:cNvSpPr/>
          <p:nvPr/>
        </p:nvSpPr>
        <p:spPr>
          <a:xfrm>
            <a:off x="10219066" y="3254447"/>
            <a:ext cx="920749" cy="412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2024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DAC4C4-670B-2886-B681-980F8C68BF3B}"/>
              </a:ext>
            </a:extLst>
          </p:cNvPr>
          <p:cNvSpPr/>
          <p:nvPr/>
        </p:nvSpPr>
        <p:spPr>
          <a:xfrm>
            <a:off x="9876522" y="1918955"/>
            <a:ext cx="1605835" cy="1051982"/>
          </a:xfrm>
          <a:prstGeom prst="roundRect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Calibri"/>
                <a:cs typeface="Calibri"/>
              </a:rPr>
              <a:t>8ª Mesa de Diálogo </a:t>
            </a:r>
            <a:r>
              <a:rPr lang="es-MX" sz="1600" b="1" dirty="0" err="1">
                <a:solidFill>
                  <a:schemeClr val="bg1"/>
                </a:solidFill>
                <a:latin typeface="Calibri"/>
                <a:cs typeface="Calibri"/>
              </a:rPr>
              <a:t>SIESUR</a:t>
            </a:r>
            <a:r>
              <a:rPr lang="es-MX" sz="1600" b="1" dirty="0">
                <a:solidFill>
                  <a:schemeClr val="bg1"/>
                </a:solidFill>
                <a:latin typeface="Calibri"/>
                <a:cs typeface="Calibri"/>
              </a:rPr>
              <a:t> (Paraguay)</a:t>
            </a:r>
            <a:r>
              <a:rPr lang="es-MX" sz="1400" dirty="0">
                <a:solidFill>
                  <a:schemeClr val="bg1"/>
                </a:solidFill>
                <a:latin typeface="Calibri"/>
                <a:cs typeface="Calibri"/>
              </a:rPr>
              <a:t>. Febrero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88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F133B8A-29F4-15FA-A454-E97446D9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82" y="5833121"/>
            <a:ext cx="2956560" cy="1353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0F7327-3880-9182-6127-D8A9FD5F6DE2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Estudios Estratégicos SIESUR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ángulo: esquinas redondeadas 13">
            <a:extLst>
              <a:ext uri="{FF2B5EF4-FFF2-40B4-BE49-F238E27FC236}">
                <a16:creationId xmlns:a16="http://schemas.microsoft.com/office/drawing/2014/main" id="{5A4B58B4-037C-CB49-D2F0-16A5E6D0E38B}"/>
              </a:ext>
            </a:extLst>
          </p:cNvPr>
          <p:cNvSpPr/>
          <p:nvPr/>
        </p:nvSpPr>
        <p:spPr>
          <a:xfrm>
            <a:off x="3262573" y="1304481"/>
            <a:ext cx="7211463" cy="7222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2400" dirty="0">
                <a:solidFill>
                  <a:schemeClr val="bg1"/>
                </a:solidFill>
              </a:rPr>
              <a:t>Evaluación interconexiones eléctricas (infraestructura)</a:t>
            </a:r>
          </a:p>
        </p:txBody>
      </p:sp>
      <p:sp>
        <p:nvSpPr>
          <p:cNvPr id="6" name="Rectángulo: esquinas redondeadas 14">
            <a:extLst>
              <a:ext uri="{FF2B5EF4-FFF2-40B4-BE49-F238E27FC236}">
                <a16:creationId xmlns:a16="http://schemas.microsoft.com/office/drawing/2014/main" id="{8AF73D9D-D76D-FCC4-B81C-9A418CCA8CF6}"/>
              </a:ext>
            </a:extLst>
          </p:cNvPr>
          <p:cNvSpPr/>
          <p:nvPr/>
        </p:nvSpPr>
        <p:spPr>
          <a:xfrm>
            <a:off x="3262572" y="2263115"/>
            <a:ext cx="7867245" cy="7222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200" dirty="0">
                <a:solidFill>
                  <a:schemeClr val="bg1"/>
                </a:solidFill>
              </a:rPr>
              <a:t>Análisis del marco legal, institucional y normativo en países SIESUR </a:t>
            </a:r>
            <a:endParaRPr lang="es-PY" sz="2200" dirty="0">
              <a:solidFill>
                <a:schemeClr val="bg1"/>
              </a:solidFill>
            </a:endParaRPr>
          </a:p>
        </p:txBody>
      </p:sp>
      <p:sp>
        <p:nvSpPr>
          <p:cNvPr id="7" name="Rectángulo: esquinas redondeadas 15">
            <a:extLst>
              <a:ext uri="{FF2B5EF4-FFF2-40B4-BE49-F238E27FC236}">
                <a16:creationId xmlns:a16="http://schemas.microsoft.com/office/drawing/2014/main" id="{0D02B2DC-0E18-12F4-1CAE-C3A5A5B3B3F0}"/>
              </a:ext>
            </a:extLst>
          </p:cNvPr>
          <p:cNvSpPr/>
          <p:nvPr/>
        </p:nvSpPr>
        <p:spPr>
          <a:xfrm>
            <a:off x="3241790" y="3219329"/>
            <a:ext cx="7908808" cy="7222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200" dirty="0">
                <a:solidFill>
                  <a:schemeClr val="bg1"/>
                </a:solidFill>
              </a:rPr>
              <a:t>Herramientas y mecanismos cobertura de riesgo cambiario e impacto en la Integración Energética</a:t>
            </a:r>
            <a:endParaRPr lang="es-PY" sz="2200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16">
            <a:extLst>
              <a:ext uri="{FF2B5EF4-FFF2-40B4-BE49-F238E27FC236}">
                <a16:creationId xmlns:a16="http://schemas.microsoft.com/office/drawing/2014/main" id="{02B1FAEA-50D8-F1BB-1851-D28C5A04B77D}"/>
              </a:ext>
            </a:extLst>
          </p:cNvPr>
          <p:cNvSpPr/>
          <p:nvPr/>
        </p:nvSpPr>
        <p:spPr>
          <a:xfrm>
            <a:off x="3218655" y="4185522"/>
            <a:ext cx="7955078" cy="7222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200" dirty="0">
                <a:solidFill>
                  <a:schemeClr val="bg1"/>
                </a:solidFill>
              </a:rPr>
              <a:t>Evaluación oportunidades de intensificar en el corto y mediano plazo intercambios de electricidad, binacionales y multilaterales</a:t>
            </a:r>
          </a:p>
        </p:txBody>
      </p:sp>
      <p:sp>
        <p:nvSpPr>
          <p:cNvPr id="14" name="Rectángulo: esquinas redondeadas 16">
            <a:extLst>
              <a:ext uri="{FF2B5EF4-FFF2-40B4-BE49-F238E27FC236}">
                <a16:creationId xmlns:a16="http://schemas.microsoft.com/office/drawing/2014/main" id="{6EBC93BE-87D5-86A7-91C9-DFB5A17423C0}"/>
              </a:ext>
            </a:extLst>
          </p:cNvPr>
          <p:cNvSpPr/>
          <p:nvPr/>
        </p:nvSpPr>
        <p:spPr>
          <a:xfrm>
            <a:off x="3218655" y="5169647"/>
            <a:ext cx="7955078" cy="7222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dirty="0">
                <a:solidFill>
                  <a:schemeClr val="bg1"/>
                </a:solidFill>
              </a:rPr>
              <a:t>Proponer matriz de acciones de corto, mediano, y largo plazo que impulsen mayores intercambios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3065D5-6D78-8C5C-B1F1-11907B9694EB}"/>
              </a:ext>
            </a:extLst>
          </p:cNvPr>
          <p:cNvSpPr/>
          <p:nvPr/>
        </p:nvSpPr>
        <p:spPr>
          <a:xfrm>
            <a:off x="0" y="1299831"/>
            <a:ext cx="3343564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</a:rPr>
              <a:t>Estudio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#1</a:t>
            </a:r>
            <a:r>
              <a:rPr lang="es-CO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6B7BB9-6D68-5810-2143-AA0FAC1E8F34}"/>
              </a:ext>
            </a:extLst>
          </p:cNvPr>
          <p:cNvSpPr/>
          <p:nvPr/>
        </p:nvSpPr>
        <p:spPr>
          <a:xfrm>
            <a:off x="9236" y="2267521"/>
            <a:ext cx="3343564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</a:rPr>
              <a:t>Estudio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#2</a:t>
            </a:r>
            <a:r>
              <a:rPr lang="es-CO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0100AE-0637-0ACB-A6FE-1D0E612AC331}"/>
              </a:ext>
            </a:extLst>
          </p:cNvPr>
          <p:cNvSpPr/>
          <p:nvPr/>
        </p:nvSpPr>
        <p:spPr>
          <a:xfrm>
            <a:off x="0" y="3206608"/>
            <a:ext cx="3343564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</a:rPr>
              <a:t>Estudio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#3</a:t>
            </a:r>
            <a:r>
              <a:rPr lang="es-CO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2C598D-234B-73B5-2D2B-E1EFABF0BB8E}"/>
              </a:ext>
            </a:extLst>
          </p:cNvPr>
          <p:cNvSpPr/>
          <p:nvPr/>
        </p:nvSpPr>
        <p:spPr>
          <a:xfrm>
            <a:off x="-21721" y="4180871"/>
            <a:ext cx="3343564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</a:rPr>
              <a:t>Estudio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#4</a:t>
            </a:r>
            <a:r>
              <a:rPr lang="es-CO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CBDD13-17D3-DF81-5109-F0C61FE66CA3}"/>
              </a:ext>
            </a:extLst>
          </p:cNvPr>
          <p:cNvSpPr/>
          <p:nvPr/>
        </p:nvSpPr>
        <p:spPr>
          <a:xfrm>
            <a:off x="-21721" y="5187759"/>
            <a:ext cx="3343564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accent1">
                    <a:lumMod val="50000"/>
                  </a:schemeClr>
                </a:solidFill>
              </a:rPr>
              <a:t>Hoja de Ruta SIESUR</a:t>
            </a:r>
          </a:p>
        </p:txBody>
      </p:sp>
    </p:spTree>
    <p:extLst>
      <p:ext uri="{BB962C8B-B14F-4D97-AF65-F5344CB8AC3E}">
        <p14:creationId xmlns:p14="http://schemas.microsoft.com/office/powerpoint/2010/main" val="237158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F133B8A-29F4-15FA-A454-E97446D9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82" y="5833121"/>
            <a:ext cx="2956560" cy="1353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0F7327-3880-9182-6127-D8A9FD5F6DE2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ES" sz="36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E#1: </a:t>
            </a:r>
            <a:r>
              <a:rPr lang="es-ES_tradnl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Evaluación Interconexiones Eléctricas (CIER-OLADE-BID) 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12" name="Imagen 1">
            <a:extLst>
              <a:ext uri="{FF2B5EF4-FFF2-40B4-BE49-F238E27FC236}">
                <a16:creationId xmlns:a16="http://schemas.microsoft.com/office/drawing/2014/main" id="{96064638-D6B1-48EF-C928-10BE44D459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170"/>
          <a:stretch/>
        </p:blipFill>
        <p:spPr>
          <a:xfrm>
            <a:off x="4303776" y="1625434"/>
            <a:ext cx="8049839" cy="2211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EF0968-D963-5CFB-F54C-F95F38800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107" y="4659205"/>
            <a:ext cx="7895245" cy="1983447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66D35CA9-CECE-66A9-1A86-D22194DC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8698"/>
            <a:ext cx="4303776" cy="649188"/>
          </a:xfrm>
          <a:prstGeom prst="flowChartTerminator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_tradnl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Interconexiones Mayores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2F155BD-FE71-4622-0D86-EF250B6B5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106" y="937450"/>
            <a:ext cx="4303776" cy="649188"/>
          </a:xfrm>
          <a:prstGeom prst="flowChartTerminator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_tradnl" altLang="en-US" sz="2400" b="1" dirty="0">
                <a:solidFill>
                  <a:srgbClr val="3E5EA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Centrales Binacionales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550C7AD-6217-5996-02A8-AC42D3D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107" y="3977836"/>
            <a:ext cx="8302893" cy="649188"/>
          </a:xfrm>
          <a:prstGeom prst="flowChartTerminator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_tradnl" altLang="en-US" sz="2400" b="1" dirty="0">
                <a:solidFill>
                  <a:srgbClr val="70AD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Nivel Uso Principales Nudos de Interconexión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3A438-3168-87D9-1E89-3A2E4F5A5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15077"/>
            <a:ext cx="3889107" cy="3935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315FF6-2691-A15B-4BB9-86A6C8E373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942" y="4854284"/>
            <a:ext cx="2819158" cy="12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5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F133B8A-29F4-15FA-A454-E97446D9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82" y="5833121"/>
            <a:ext cx="2956560" cy="1353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0F7327-3880-9182-6127-D8A9FD5F6DE2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ES" sz="36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E#1: </a:t>
            </a:r>
            <a:r>
              <a:rPr lang="es-ES_tradnl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Intercambios de Electricidad y Potencial 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3" name="Imagen 10">
            <a:extLst>
              <a:ext uri="{FF2B5EF4-FFF2-40B4-BE49-F238E27FC236}">
                <a16:creationId xmlns:a16="http://schemas.microsoft.com/office/drawing/2014/main" id="{4F4DD700-FFAE-41DA-265C-8B6A1E49C0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"/>
          <a:stretch/>
        </p:blipFill>
        <p:spPr>
          <a:xfrm>
            <a:off x="-76202" y="803276"/>
            <a:ext cx="6153642" cy="52927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C7539B3-68B1-6FA5-8981-982E75D08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440" y="803276"/>
            <a:ext cx="6122603" cy="54296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A6E4598-A3FF-BAFA-FE8D-2A6D27F0D03F}"/>
              </a:ext>
            </a:extLst>
          </p:cNvPr>
          <p:cNvSpPr/>
          <p:nvPr/>
        </p:nvSpPr>
        <p:spPr>
          <a:xfrm>
            <a:off x="10980719" y="5705572"/>
            <a:ext cx="1048985" cy="57955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807C35-1499-AB61-9B0C-17AFA7C64EA6}"/>
              </a:ext>
            </a:extLst>
          </p:cNvPr>
          <p:cNvSpPr/>
          <p:nvPr/>
        </p:nvSpPr>
        <p:spPr>
          <a:xfrm>
            <a:off x="4703660" y="5477228"/>
            <a:ext cx="1410902" cy="57955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38C81-43B9-02FD-27D1-9DA61CEAB50C}"/>
              </a:ext>
            </a:extLst>
          </p:cNvPr>
          <p:cNvCxnSpPr>
            <a:stCxn id="7" idx="6"/>
            <a:endCxn id="6" idx="2"/>
          </p:cNvCxnSpPr>
          <p:nvPr/>
        </p:nvCxnSpPr>
        <p:spPr>
          <a:xfrm>
            <a:off x="6114562" y="5767005"/>
            <a:ext cx="4866157" cy="22834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456CDC-D6E2-31B2-6F95-9D316435F436}"/>
              </a:ext>
            </a:extLst>
          </p:cNvPr>
          <p:cNvGrpSpPr/>
          <p:nvPr/>
        </p:nvGrpSpPr>
        <p:grpSpPr>
          <a:xfrm>
            <a:off x="7410149" y="6120906"/>
            <a:ext cx="1728592" cy="461665"/>
            <a:chOff x="6962508" y="6218810"/>
            <a:chExt cx="1728592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6EE9C0-96D6-AFBC-B0DF-7C63C1F9E8B3}"/>
                </a:ext>
              </a:extLst>
            </p:cNvPr>
            <p:cNvSpPr txBox="1"/>
            <p:nvPr/>
          </p:nvSpPr>
          <p:spPr>
            <a:xfrm>
              <a:off x="6962508" y="6218810"/>
              <a:ext cx="1728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7,6%</a:t>
              </a:r>
              <a:endParaRPr lang="es-ES_tradn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68897EA-AFA8-8B3C-2604-D153D5C7B0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8351" y="6285126"/>
              <a:ext cx="0" cy="32903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962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F133B8A-29F4-15FA-A454-E97446D9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82" y="5833121"/>
            <a:ext cx="2956560" cy="1353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0F7327-3880-9182-6127-D8A9FD5F6DE2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ES" sz="36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E#1: </a:t>
            </a:r>
            <a:r>
              <a:rPr lang="es-ES_tradnl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Principales Conclusiones 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672A6-F5C1-CB4A-D009-2548E064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9038" y="1315964"/>
            <a:ext cx="12192000" cy="3177155"/>
          </a:xfrm>
        </p:spPr>
        <p:txBody>
          <a:bodyPr>
            <a:normAutofit/>
          </a:bodyPr>
          <a:lstStyle/>
          <a:p>
            <a:pPr marL="914400" lvl="1" indent="-45720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por país para superar limitaciones a intercambios</a:t>
            </a:r>
          </a:p>
          <a:p>
            <a:pPr marL="914400" lvl="1" indent="-45720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Oportunidades/ complementariedades en cada interconexión bilateral</a:t>
            </a:r>
          </a:p>
          <a:p>
            <a:pPr marL="914400" lvl="1" indent="-45720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lazos de confianza y espíritu constructivo</a:t>
            </a:r>
          </a:p>
          <a:p>
            <a:pPr marL="914400" lvl="1" indent="-45720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Trasparentar beneficios actuales y potenciales para intervinientes derivados de interconexiones</a:t>
            </a:r>
          </a:p>
        </p:txBody>
      </p:sp>
    </p:spTree>
    <p:extLst>
      <p:ext uri="{BB962C8B-B14F-4D97-AF65-F5344CB8AC3E}">
        <p14:creationId xmlns:p14="http://schemas.microsoft.com/office/powerpoint/2010/main" val="400359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F133B8A-29F4-15FA-A454-E97446D9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82" y="5833121"/>
            <a:ext cx="2956560" cy="1353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0F7327-3880-9182-6127-D8A9FD5F6DE2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ES" sz="36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E#2: </a:t>
            </a:r>
            <a:r>
              <a:rPr lang="es-ES_tradnl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Análisis Marco Legal, Institucional, y Normativo (OLADE-BID)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6" name="CuadroTexto 64">
            <a:extLst>
              <a:ext uri="{FF2B5EF4-FFF2-40B4-BE49-F238E27FC236}">
                <a16:creationId xmlns:a16="http://schemas.microsoft.com/office/drawing/2014/main" id="{561ABD7E-2ACE-E9DD-6033-9812816465DB}"/>
              </a:ext>
            </a:extLst>
          </p:cNvPr>
          <p:cNvSpPr txBox="1"/>
          <p:nvPr/>
        </p:nvSpPr>
        <p:spPr>
          <a:xfrm>
            <a:off x="2963066" y="1119661"/>
            <a:ext cx="88906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aspectos regulatorios que contribuyan a intensificar intercambios</a:t>
            </a: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3">
            <a:extLst>
              <a:ext uri="{FF2B5EF4-FFF2-40B4-BE49-F238E27FC236}">
                <a16:creationId xmlns:a16="http://schemas.microsoft.com/office/drawing/2014/main" id="{ADFB24A6-E330-1C15-8F83-8A57EADACDC3}"/>
              </a:ext>
            </a:extLst>
          </p:cNvPr>
          <p:cNvSpPr txBox="1">
            <a:spLocks/>
          </p:cNvSpPr>
          <p:nvPr/>
        </p:nvSpPr>
        <p:spPr>
          <a:xfrm>
            <a:off x="2963066" y="2939447"/>
            <a:ext cx="9145507" cy="424698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Opinión</a:t>
            </a: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DM Sans"/>
              </a:rPr>
              <a:t> coincidente beneficios integración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DM Sans"/>
              </a:rPr>
              <a:t>Planificación sectorial busca autosuficiencia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DM Sans"/>
              </a:rPr>
              <a:t>Escenarios prospectivos con intercambios con vecinos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DM Sans"/>
              </a:rPr>
              <a:t>Necesidad de reforzar instancias efectivas de coordinación permanente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se identifican obstáculos mayores de naturaleza regulatoria</a:t>
            </a:r>
            <a:endParaRPr lang="es-UY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DM San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ECB2E846-BCBF-27C7-626B-5CEAE366A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02" y="1187413"/>
            <a:ext cx="2612571" cy="649188"/>
          </a:xfrm>
          <a:prstGeom prst="flowChartTerminator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_tradnl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0B4AC998-7BA4-A4B8-6029-C59B9FD83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03" y="3689195"/>
            <a:ext cx="2612571" cy="1168539"/>
          </a:xfrm>
          <a:prstGeom prst="flowChartTerminator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_tradnl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HALLAZGOS RELEVANTES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9AFBCD-C8D6-2285-E854-029F9A2D9C6E}"/>
              </a:ext>
            </a:extLst>
          </p:cNvPr>
          <p:cNvCxnSpPr>
            <a:cxnSpLocks/>
          </p:cNvCxnSpPr>
          <p:nvPr/>
        </p:nvCxnSpPr>
        <p:spPr>
          <a:xfrm>
            <a:off x="2700273" y="3095625"/>
            <a:ext cx="0" cy="26574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F133B8A-29F4-15FA-A454-E97446D9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82" y="5833121"/>
            <a:ext cx="2956560" cy="1353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0F7327-3880-9182-6127-D8A9FD5F6DE2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ES" sz="3600" b="1" dirty="0" err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E#4</a:t>
            </a:r>
            <a:r>
              <a:rPr lang="es-ES_tradnl" altLang="es-ES" sz="36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es-ES_tradnl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Principales Conclusiones 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7622D0E-FE0C-5223-8EA2-1511DB51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" y="1044430"/>
            <a:ext cx="11809141" cy="476913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lvl="1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Limitaciones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Intercambio insuficiente de información o falta de aplicación normativa existente</a:t>
            </a:r>
          </a:p>
          <a:p>
            <a:pPr marL="623888" lvl="1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ES_tradn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Ratificación acuerdos mediante Tratados y formalizar instancias permanentes bilaterales y multilaterales enfocadas en integración</a:t>
            </a:r>
          </a:p>
          <a:p>
            <a:pPr marL="623888" lvl="1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Extender avances normativos de Brasil (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Portarias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339 y 418)</a:t>
            </a:r>
          </a:p>
          <a:p>
            <a:pPr marL="623888" lvl="1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de intercambios con país en transito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6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ara presentaciones estándar.potx  -  version 2.0: 23/9/2022 2:38 p. m.  -  Read-Only" id="{00D916B2-7BE8-4B2C-A32E-5721C88A37E0}" vid="{482F9C10-12B6-45C8-8E8D-37A85AAD1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78768DDAD624798E594655BF0BDB0" ma:contentTypeVersion="16" ma:contentTypeDescription="Create a new document." ma:contentTypeScope="" ma:versionID="41e7a73eabcf7a02ad358262f8c2bbe9">
  <xsd:schema xmlns:xsd="http://www.w3.org/2001/XMLSchema" xmlns:xs="http://www.w3.org/2001/XMLSchema" xmlns:p="http://schemas.microsoft.com/office/2006/metadata/properties" xmlns:ns2="0c69d06d-4b4e-4c3a-a90a-3c756ae59bfc" xmlns:ns3="ad5dfd92-fa45-457e-929e-e30ecb851f57" xmlns:ns4="cdc7663a-08f0-4737-9e8c-148ce897a09c" targetNamespace="http://schemas.microsoft.com/office/2006/metadata/properties" ma:root="true" ma:fieldsID="3ec55973c2b2cc23264948d6676ed6fe" ns2:_="" ns3:_="" ns4:_="">
    <xsd:import namespace="0c69d06d-4b4e-4c3a-a90a-3c756ae59bfc"/>
    <xsd:import namespace="ad5dfd92-fa45-457e-929e-e30ecb851f57"/>
    <xsd:import namespace="cdc7663a-08f0-4737-9e8c-148ce897a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9d06d-4b4e-4c3a-a90a-3c756ae59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dfd92-fa45-457e-929e-e30ecb851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20e6a7f-178f-4450-807f-5ca2f5d4a0a8}" ma:internalName="TaxCatchAll" ma:showField="CatchAllData" ma:web="ad5dfd92-fa45-457e-929e-e30ecb851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c7663a-08f0-4737-9e8c-148ce897a09c" xsi:nil="true"/>
    <lcf76f155ced4ddcb4097134ff3c332f xmlns="0c69d06d-4b4e-4c3a-a90a-3c756ae59b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0A9642-9C15-43A8-84FD-33034EB4E7E3}">
  <ds:schemaRefs>
    <ds:schemaRef ds:uri="0c69d06d-4b4e-4c3a-a90a-3c756ae59bfc"/>
    <ds:schemaRef ds:uri="ad5dfd92-fa45-457e-929e-e30ecb851f57"/>
    <ds:schemaRef ds:uri="cdc7663a-08f0-4737-9e8c-148ce897a0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8A7E063-7FCC-4519-9C17-E2475CA0CA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12A02-52EC-4C3B-AAD5-6E4E581EB25F}">
  <ds:schemaRefs>
    <ds:schemaRef ds:uri="0c69d06d-4b4e-4c3a-a90a-3c756ae59bfc"/>
    <ds:schemaRef ds:uri="ad5dfd92-fa45-457e-929e-e30ecb851f57"/>
    <ds:schemaRef ds:uri="cdc7663a-08f0-4737-9e8c-148ce897a0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5560</TotalTime>
  <Words>2006</Words>
  <Application>Microsoft Office PowerPoint</Application>
  <PresentationFormat>Widescreen</PresentationFormat>
  <Paragraphs>235</Paragraphs>
  <Slides>19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MS PGothic</vt:lpstr>
      <vt:lpstr>Arial</vt:lpstr>
      <vt:lpstr>Calibri</vt:lpstr>
      <vt:lpstr>Calibri Light</vt:lpstr>
      <vt:lpstr>DM Sans</vt:lpstr>
      <vt:lpstr>Gotham Bold</vt:lpstr>
      <vt:lpstr>Gotham Book</vt:lpstr>
      <vt:lpstr>Helvetica</vt:lpstr>
      <vt:lpstr>Montserrat</vt:lpstr>
      <vt:lpstr>Symbol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Hoja de Ruta SIESUR: Acciones de Corto Plazo 2023-2025</vt:lpstr>
      <vt:lpstr>Hoja de Ruta SIESUR: Acciones de Corto Plazo 2023-2025</vt:lpstr>
      <vt:lpstr>Hoja de Ruta SIESUR: Acciones de Corto Plazo 2023-2025</vt:lpstr>
      <vt:lpstr>Mejorando Vidas Conectando América Latina y el Caribe</vt:lpstr>
      <vt:lpstr>PowerPoint Presentation</vt:lpstr>
    </vt:vector>
  </TitlesOfParts>
  <Company>Inter-American Development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Transicion, seguridad energética: Retos y oportunidades en LAC</dc:title>
  <dc:creator>Gabriela Montes De Oca Fehr</dc:creator>
  <cp:lastModifiedBy>Malagon Orjuela, Edwin Antonio</cp:lastModifiedBy>
  <cp:revision>29</cp:revision>
  <dcterms:created xsi:type="dcterms:W3CDTF">2022-09-16T15:11:08Z</dcterms:created>
  <dcterms:modified xsi:type="dcterms:W3CDTF">2024-05-09T12:07:40Z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0x01010089D78768DDAD624798E594655BF0BDB0</vt:lpwstr>
  </property>
  <property fmtid="{D5CDD505-2E9C-101B-9397-08002B2CF9AE}" pid="3" name="MediaServiceImageTags">
    <vt:lpwstr/>
  </property>
</Properties>
</file>