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85" r:id="rId3"/>
    <p:sldId id="399" r:id="rId4"/>
    <p:sldId id="409" r:id="rId5"/>
    <p:sldId id="413" r:id="rId6"/>
    <p:sldId id="410" r:id="rId7"/>
    <p:sldId id="4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mez, Jose Ramon" initials="GJR" lastIdx="1" clrIdx="0">
    <p:extLst>
      <p:ext uri="{19B8F6BF-5375-455C-9EA6-DF929625EA0E}">
        <p15:presenceInfo xmlns:p15="http://schemas.microsoft.com/office/powerpoint/2012/main" userId="S::JOSER@iadb.org::7adc4116-7484-49b2-964c-68cc2b5e28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E60"/>
    <a:srgbClr val="115E8A"/>
    <a:srgbClr val="00CCFF"/>
    <a:srgbClr val="4495A2"/>
    <a:srgbClr val="963FB1"/>
    <a:srgbClr val="8760AD"/>
    <a:srgbClr val="4472C4"/>
    <a:srgbClr val="445EA2"/>
    <a:srgbClr val="5F778E"/>
    <a:srgbClr val="3F5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0717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3868-FAD9-466E-9B9A-46DC34C582D6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A20C-9E9E-4AA1-BEEA-CB4DB2B7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3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4A20C-9E9E-4AA1-BEEA-CB4DB2B76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3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4A20C-9E9E-4AA1-BEEA-CB4DB2B76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7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4A20C-9E9E-4AA1-BEEA-CB4DB2B76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8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4A20C-9E9E-4AA1-BEEA-CB4DB2B76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0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4A20C-9E9E-4AA1-BEEA-CB4DB2B76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8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4A20C-9E9E-4AA1-BEEA-CB4DB2B76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C42E-B3B3-4601-A152-45BD76BC1434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106E-3F21-49F7-A82C-DE5F155BD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 PPT 16-9-01.jpg">
            <a:extLst>
              <a:ext uri="{FF2B5EF4-FFF2-40B4-BE49-F238E27FC236}">
                <a16:creationId xmlns:a16="http://schemas.microsoft.com/office/drawing/2014/main" id="{9CFE8CB4-348C-4A23-95D4-24337CB4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989A320-98D5-46C3-A428-CAD66021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20000"/>
          <a:stretch>
            <a:fillRect/>
          </a:stretch>
        </p:blipFill>
        <p:spPr bwMode="auto">
          <a:xfrm>
            <a:off x="0" y="0"/>
            <a:ext cx="12211051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653A9-6419-4BD3-B88E-3B5C300407BA}"/>
              </a:ext>
            </a:extLst>
          </p:cNvPr>
          <p:cNvSpPr txBox="1"/>
          <p:nvPr/>
        </p:nvSpPr>
        <p:spPr>
          <a:xfrm>
            <a:off x="624505" y="1691615"/>
            <a:ext cx="11329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CCFF"/>
                </a:solidFill>
                <a:latin typeface="Arial" panose="020B0604020202020204" pitchFamily="34" charset="0"/>
              </a:rPr>
              <a:t>ARCO NORTE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12610C-80E4-4D2F-A15C-68630B9E4053}"/>
              </a:ext>
            </a:extLst>
          </p:cNvPr>
          <p:cNvSpPr/>
          <p:nvPr/>
        </p:nvSpPr>
        <p:spPr>
          <a:xfrm>
            <a:off x="153947" y="1327174"/>
            <a:ext cx="558645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indent="-1485900" algn="just">
              <a:spcBef>
                <a:spcPts val="1200"/>
              </a:spcBef>
              <a:spcAft>
                <a:spcPts val="300"/>
              </a:spcAft>
            </a:pPr>
            <a:r>
              <a:rPr lang="es-ES_tradnl" sz="2400" b="1" dirty="0">
                <a:solidFill>
                  <a:srgbClr val="254E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Origen</a:t>
            </a:r>
            <a:r>
              <a:rPr lang="es-ES_tradnl" sz="2400" dirty="0">
                <a:solidFill>
                  <a:srgbClr val="254E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	M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firmado por ELETROBRAS, EBS, EDF, GEA, AFD &amp; IDB (2013)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es-ES_tradnl" sz="2400" b="1" dirty="0">
                <a:solidFill>
                  <a:srgbClr val="254E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Países Miembros: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BR, FGY, GY, SU </a:t>
            </a:r>
          </a:p>
          <a:p>
            <a:pPr marL="1714500" indent="-1714500" algn="just">
              <a:spcBef>
                <a:spcPts val="1200"/>
              </a:spcBef>
              <a:spcAft>
                <a:spcPts val="300"/>
              </a:spcAft>
            </a:pPr>
            <a:r>
              <a:rPr lang="es-ES_tradnl" sz="2400" b="1" dirty="0">
                <a:solidFill>
                  <a:srgbClr val="254E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Promover la integración energética para contribuir al desarrollo económico sostenible de los países participantes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F66A2D-2EAA-407D-BF62-C89EFF0825A3}"/>
              </a:ext>
            </a:extLst>
          </p:cNvPr>
          <p:cNvSpPr txBox="1">
            <a:spLocks/>
          </p:cNvSpPr>
          <p:nvPr/>
        </p:nvSpPr>
        <p:spPr>
          <a:xfrm>
            <a:off x="322218" y="208465"/>
            <a:ext cx="3353489" cy="930343"/>
          </a:xfrm>
          <a:prstGeom prst="rect">
            <a:avLst/>
          </a:prstGeom>
          <a:solidFill>
            <a:srgbClr val="254E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ARCO NORTE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BC705-CE3F-4AB8-9076-EA2812BB2E32}"/>
              </a:ext>
            </a:extLst>
          </p:cNvPr>
          <p:cNvSpPr txBox="1"/>
          <p:nvPr/>
        </p:nvSpPr>
        <p:spPr>
          <a:xfrm>
            <a:off x="11347269" y="383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7D40DE1-F0D9-4466-B213-077949BDFB70}" type="slidenum">
              <a:rPr lang="es-AR" smtClean="0"/>
              <a:t>2</a:t>
            </a:fld>
            <a:endParaRPr lang="en-US" dirty="0"/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AD5BD6DA-9E8D-4EA6-AB6A-077B075D509A}"/>
              </a:ext>
            </a:extLst>
          </p:cNvPr>
          <p:cNvSpPr/>
          <p:nvPr/>
        </p:nvSpPr>
        <p:spPr>
          <a:xfrm>
            <a:off x="0" y="0"/>
            <a:ext cx="12192000" cy="253218"/>
          </a:xfrm>
          <a:prstGeom prst="rect">
            <a:avLst/>
          </a:prstGeom>
          <a:solidFill>
            <a:srgbClr val="25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924B9F-B73D-4F64-9EBF-27E18AE3786C}"/>
              </a:ext>
            </a:extLst>
          </p:cNvPr>
          <p:cNvGrpSpPr/>
          <p:nvPr/>
        </p:nvGrpSpPr>
        <p:grpSpPr>
          <a:xfrm>
            <a:off x="7684852" y="292840"/>
            <a:ext cx="3404681" cy="856033"/>
            <a:chOff x="807396" y="2003898"/>
            <a:chExt cx="10603149" cy="26459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248E2D-F701-43DE-89FD-116A271CB646}"/>
                </a:ext>
              </a:extLst>
            </p:cNvPr>
            <p:cNvSpPr/>
            <p:nvPr/>
          </p:nvSpPr>
          <p:spPr>
            <a:xfrm>
              <a:off x="807396" y="2003898"/>
              <a:ext cx="10603149" cy="2645923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9748FA-983C-4825-8988-6F4D2B783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36" r="12200" b="-2"/>
            <a:stretch/>
          </p:blipFill>
          <p:spPr>
            <a:xfrm>
              <a:off x="975139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DAF5E38-8B46-4496-8258-BFA506595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5" r="13798" b="-3"/>
            <a:stretch/>
          </p:blipFill>
          <p:spPr>
            <a:xfrm>
              <a:off x="3585647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7" name="Picture 16" descr="A red and yellow flag&#10;&#10;Description automatically generated with low confidence">
              <a:extLst>
                <a:ext uri="{FF2B5EF4-FFF2-40B4-BE49-F238E27FC236}">
                  <a16:creationId xmlns:a16="http://schemas.microsoft.com/office/drawing/2014/main" id="{4FD5A5E1-B366-4BBA-811F-3BBB06BD1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5859"/>
            <a:stretch/>
          </p:blipFill>
          <p:spPr>
            <a:xfrm>
              <a:off x="6196155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23" name="Picture 22" descr="Chart, pie chart&#10;&#10;Description automatically generated">
              <a:extLst>
                <a:ext uri="{FF2B5EF4-FFF2-40B4-BE49-F238E27FC236}">
                  <a16:creationId xmlns:a16="http://schemas.microsoft.com/office/drawing/2014/main" id="{461BA2AA-8AE9-4A01-AEA0-8AF6DD3BB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3" r="22564" b="2"/>
            <a:stretch/>
          </p:blipFill>
          <p:spPr>
            <a:xfrm>
              <a:off x="8806663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CD0CDD-7AAE-1499-424A-8DE67EA34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2" r="36301" b="6269"/>
          <a:stretch/>
        </p:blipFill>
        <p:spPr bwMode="auto">
          <a:xfrm>
            <a:off x="5964274" y="1327174"/>
            <a:ext cx="5999269" cy="38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7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253218"/>
          </a:xfrm>
          <a:prstGeom prst="rect">
            <a:avLst/>
          </a:prstGeom>
          <a:solidFill>
            <a:srgbClr val="25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66055-AE93-40F6-80FE-F7589B93CDC4}"/>
              </a:ext>
            </a:extLst>
          </p:cNvPr>
          <p:cNvSpPr txBox="1"/>
          <p:nvPr/>
        </p:nvSpPr>
        <p:spPr>
          <a:xfrm>
            <a:off x="11347269" y="383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E26836-EBFA-4774-9385-CE16A0A7E35D}" type="slidenum">
              <a:rPr lang="es-ES_tradnl" smtClean="0"/>
              <a:t>3</a:t>
            </a:fld>
            <a:endParaRPr lang="es-ES_tradnl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907D14-40D6-4581-A756-0C321006445C}"/>
              </a:ext>
            </a:extLst>
          </p:cNvPr>
          <p:cNvGrpSpPr/>
          <p:nvPr/>
        </p:nvGrpSpPr>
        <p:grpSpPr>
          <a:xfrm>
            <a:off x="608502" y="3534780"/>
            <a:ext cx="10738767" cy="395014"/>
            <a:chOff x="853440" y="2628460"/>
            <a:chExt cx="10738767" cy="3950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99D112-EE3D-422C-91DB-C167663A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440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5DC8D6-1F0C-4FAB-ABB1-6810EC16C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201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9F3DE5-8824-42EB-AE50-8EA58A79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8363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A5F15E-421D-4827-A67B-BB1BCD78A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723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1AE34EA-C4FB-4936-8DA8-AD9812526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083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E16160-7DA7-42AE-B73A-21ACA61F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4443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69DD60C-5BED-441E-B862-1A7B28767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1204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69A2BF3-FEEE-4A01-BBC2-BAA0439CC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9366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6537170-15F0-4929-9D42-1767856C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4726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884FB1-4B4D-4F7A-9D9B-2A34BCF75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0086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A8C4598-0452-423B-896F-A4EB58B3E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5446" y="2628460"/>
              <a:ext cx="976761" cy="39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6B9067-47EF-4F4A-B60A-E8459B1FEC74}"/>
              </a:ext>
            </a:extLst>
          </p:cNvPr>
          <p:cNvGrpSpPr/>
          <p:nvPr/>
        </p:nvGrpSpPr>
        <p:grpSpPr>
          <a:xfrm>
            <a:off x="227717" y="1315604"/>
            <a:ext cx="1873512" cy="1551403"/>
            <a:chOff x="227717" y="1315604"/>
            <a:chExt cx="1873512" cy="1551403"/>
          </a:xfrm>
        </p:grpSpPr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18A45FE7-1D45-4820-918C-76465F84567D}"/>
                </a:ext>
              </a:extLst>
            </p:cNvPr>
            <p:cNvSpPr/>
            <p:nvPr/>
          </p:nvSpPr>
          <p:spPr>
            <a:xfrm>
              <a:off x="300565" y="1315604"/>
              <a:ext cx="1727815" cy="1551403"/>
            </a:xfrm>
            <a:prstGeom prst="wedgeRoundRectCallout">
              <a:avLst>
                <a:gd name="adj1" fmla="val -20371"/>
                <a:gd name="adj2" fmla="val 87125"/>
                <a:gd name="adj3" fmla="val 16667"/>
              </a:avLst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37A8738-4B2B-4E70-BBDE-634DFA3AE62B}"/>
                </a:ext>
              </a:extLst>
            </p:cNvPr>
            <p:cNvSpPr txBox="1"/>
            <p:nvPr/>
          </p:nvSpPr>
          <p:spPr>
            <a:xfrm>
              <a:off x="227717" y="1366522"/>
              <a:ext cx="187351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u="sng">
                  <a:solidFill>
                    <a:schemeClr val="bg1"/>
                  </a:solidFill>
                </a:rPr>
                <a:t>2010-2012</a:t>
              </a:r>
            </a:p>
            <a:p>
              <a:pPr algn="ctr">
                <a:spcBef>
                  <a:spcPts val="600"/>
                </a:spcBef>
              </a:pPr>
              <a:r>
                <a:rPr lang="es-ES_tradnl">
                  <a:solidFill>
                    <a:schemeClr val="bg1"/>
                  </a:solidFill>
                </a:rPr>
                <a:t>MOUs ELETROBRAS con GEA, EBS &amp; EDF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91C2EC-312B-426F-9725-9DEBF32A1DF1}"/>
              </a:ext>
            </a:extLst>
          </p:cNvPr>
          <p:cNvGrpSpPr/>
          <p:nvPr/>
        </p:nvGrpSpPr>
        <p:grpSpPr>
          <a:xfrm>
            <a:off x="764362" y="4596204"/>
            <a:ext cx="1841486" cy="1576068"/>
            <a:chOff x="1928628" y="4666187"/>
            <a:chExt cx="1841486" cy="1576068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3BC83753-D0F2-4579-939D-337C9AF35F3C}"/>
                </a:ext>
              </a:extLst>
            </p:cNvPr>
            <p:cNvSpPr/>
            <p:nvPr/>
          </p:nvSpPr>
          <p:spPr>
            <a:xfrm rot="10800000">
              <a:off x="1999169" y="4690852"/>
              <a:ext cx="1727815" cy="1551403"/>
            </a:xfrm>
            <a:prstGeom prst="wedgeRoundRectCallout">
              <a:avLst>
                <a:gd name="adj1" fmla="val -21883"/>
                <a:gd name="adj2" fmla="val 88248"/>
                <a:gd name="adj3" fmla="val 16667"/>
              </a:avLst>
            </a:prstGeom>
            <a:solidFill>
              <a:srgbClr val="8760AD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549420-BF49-4EDA-AC81-D8135EFA013C}"/>
                </a:ext>
              </a:extLst>
            </p:cNvPr>
            <p:cNvSpPr txBox="1"/>
            <p:nvPr/>
          </p:nvSpPr>
          <p:spPr>
            <a:xfrm>
              <a:off x="1928628" y="4666187"/>
              <a:ext cx="1841486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u="sng">
                  <a:solidFill>
                    <a:schemeClr val="bg1"/>
                  </a:solidFill>
                </a:rPr>
                <a:t>2013</a:t>
              </a:r>
            </a:p>
            <a:p>
              <a:pPr algn="ctr">
                <a:spcBef>
                  <a:spcPts val="600"/>
                </a:spcBef>
              </a:pPr>
              <a:r>
                <a:rPr lang="es-ES_tradnl">
                  <a:solidFill>
                    <a:schemeClr val="bg1"/>
                  </a:solidFill>
                </a:rPr>
                <a:t>MOU ELETROBRAS, EBS, EDF, GEA &amp; IDB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121C34-93CC-40AF-880C-129B827D47D6}"/>
              </a:ext>
            </a:extLst>
          </p:cNvPr>
          <p:cNvGrpSpPr/>
          <p:nvPr/>
        </p:nvGrpSpPr>
        <p:grpSpPr>
          <a:xfrm>
            <a:off x="2251726" y="1307889"/>
            <a:ext cx="1873512" cy="1551403"/>
            <a:chOff x="5096404" y="1314493"/>
            <a:chExt cx="1873512" cy="1551403"/>
          </a:xfrm>
        </p:grpSpPr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92206C3A-EE1D-4592-A985-6B025FD1D83A}"/>
                </a:ext>
              </a:extLst>
            </p:cNvPr>
            <p:cNvSpPr/>
            <p:nvPr/>
          </p:nvSpPr>
          <p:spPr>
            <a:xfrm>
              <a:off x="5166867" y="1314493"/>
              <a:ext cx="1727815" cy="1551403"/>
            </a:xfrm>
            <a:prstGeom prst="wedgeRoundRectCallout">
              <a:avLst>
                <a:gd name="adj1" fmla="val -20371"/>
                <a:gd name="adj2" fmla="val 87125"/>
                <a:gd name="adj3" fmla="val 16667"/>
              </a:avLst>
            </a:prstGeom>
            <a:solidFill>
              <a:srgbClr val="445EA2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84F04-D9EE-4A3B-BE45-5E54550F2EFE}"/>
                </a:ext>
              </a:extLst>
            </p:cNvPr>
            <p:cNvSpPr txBox="1"/>
            <p:nvPr/>
          </p:nvSpPr>
          <p:spPr>
            <a:xfrm>
              <a:off x="5096404" y="1345400"/>
              <a:ext cx="187351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u="sng">
                  <a:solidFill>
                    <a:schemeClr val="bg1"/>
                  </a:solidFill>
                </a:rPr>
                <a:t>2014</a:t>
              </a:r>
            </a:p>
            <a:p>
              <a:pPr algn="ctr">
                <a:spcBef>
                  <a:spcPts val="600"/>
                </a:spcBef>
              </a:pPr>
              <a:r>
                <a:rPr lang="es-ES_tradnl">
                  <a:solidFill>
                    <a:schemeClr val="bg1"/>
                  </a:solidFill>
                </a:rPr>
                <a:t>Estudios preliminares Arco Norte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340432-F1AB-4F3E-9508-BEAA737481A3}"/>
              </a:ext>
            </a:extLst>
          </p:cNvPr>
          <p:cNvGrpSpPr/>
          <p:nvPr/>
        </p:nvGrpSpPr>
        <p:grpSpPr>
          <a:xfrm>
            <a:off x="2749526" y="4620869"/>
            <a:ext cx="2048218" cy="1551403"/>
            <a:chOff x="6284924" y="4697320"/>
            <a:chExt cx="2048218" cy="1551403"/>
          </a:xfrm>
        </p:grpSpPr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484E3274-BC60-4886-94D0-0ED61F04D173}"/>
                </a:ext>
              </a:extLst>
            </p:cNvPr>
            <p:cNvSpPr/>
            <p:nvPr/>
          </p:nvSpPr>
          <p:spPr>
            <a:xfrm rot="10800000">
              <a:off x="6418487" y="4697320"/>
              <a:ext cx="1727815" cy="1551403"/>
            </a:xfrm>
            <a:prstGeom prst="wedgeRoundRectCallout">
              <a:avLst>
                <a:gd name="adj1" fmla="val -21883"/>
                <a:gd name="adj2" fmla="val 88248"/>
                <a:gd name="adj3" fmla="val 16667"/>
              </a:avLst>
            </a:prstGeom>
            <a:solidFill>
              <a:srgbClr val="4495A2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A074EA9-1856-43A4-B30C-BA11EB207ACA}"/>
                </a:ext>
              </a:extLst>
            </p:cNvPr>
            <p:cNvSpPr txBox="1"/>
            <p:nvPr/>
          </p:nvSpPr>
          <p:spPr>
            <a:xfrm>
              <a:off x="6284924" y="4746765"/>
              <a:ext cx="20482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u="sng">
                  <a:solidFill>
                    <a:schemeClr val="bg1"/>
                  </a:solidFill>
                </a:rPr>
                <a:t>2015</a:t>
              </a:r>
            </a:p>
            <a:p>
              <a:pPr algn="ctr">
                <a:spcBef>
                  <a:spcPts val="1200"/>
                </a:spcBef>
              </a:pPr>
              <a:r>
                <a:rPr lang="es-ES_tradnl">
                  <a:solidFill>
                    <a:schemeClr val="bg1"/>
                  </a:solidFill>
                </a:rPr>
                <a:t>Reunión en Rio de Janeiro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0D00B8-493D-4CA0-B45E-738B43542755}"/>
              </a:ext>
            </a:extLst>
          </p:cNvPr>
          <p:cNvGrpSpPr/>
          <p:nvPr/>
        </p:nvGrpSpPr>
        <p:grpSpPr>
          <a:xfrm>
            <a:off x="4340120" y="1334746"/>
            <a:ext cx="1755880" cy="1551403"/>
            <a:chOff x="5138802" y="1314493"/>
            <a:chExt cx="1755880" cy="1551403"/>
          </a:xfrm>
        </p:grpSpPr>
        <p:sp>
          <p:nvSpPr>
            <p:cNvPr id="68" name="Speech Bubble: Rectangle with Corners Rounded 67">
              <a:extLst>
                <a:ext uri="{FF2B5EF4-FFF2-40B4-BE49-F238E27FC236}">
                  <a16:creationId xmlns:a16="http://schemas.microsoft.com/office/drawing/2014/main" id="{A48DCFBD-3439-4401-9497-94570BCF2D7F}"/>
                </a:ext>
              </a:extLst>
            </p:cNvPr>
            <p:cNvSpPr/>
            <p:nvPr/>
          </p:nvSpPr>
          <p:spPr>
            <a:xfrm>
              <a:off x="5166867" y="1314493"/>
              <a:ext cx="1727815" cy="1551403"/>
            </a:xfrm>
            <a:prstGeom prst="wedgeRoundRectCallout">
              <a:avLst>
                <a:gd name="adj1" fmla="val -20371"/>
                <a:gd name="adj2" fmla="val 87125"/>
                <a:gd name="adj3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52D536B-45BC-4479-A278-DE08945D8193}"/>
                </a:ext>
              </a:extLst>
            </p:cNvPr>
            <p:cNvSpPr txBox="1"/>
            <p:nvPr/>
          </p:nvSpPr>
          <p:spPr>
            <a:xfrm>
              <a:off x="5138802" y="1328063"/>
              <a:ext cx="172781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u="sng">
                  <a:solidFill>
                    <a:schemeClr val="bg1"/>
                  </a:solidFill>
                </a:rPr>
                <a:t>2016</a:t>
              </a:r>
              <a:endParaRPr lang="es-ES_tradnl" u="sng">
                <a:solidFill>
                  <a:schemeClr val="bg1"/>
                </a:solidFill>
              </a:endParaRPr>
            </a:p>
            <a:p>
              <a:pPr marL="233363" indent="-174625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s-ES_tradnl" sz="1600">
                  <a:solidFill>
                    <a:schemeClr val="bg1"/>
                  </a:solidFill>
                </a:rPr>
                <a:t>MOU Revisado</a:t>
              </a:r>
            </a:p>
            <a:p>
              <a:pPr marL="233363" indent="-174625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s-ES_tradnl" sz="1600">
                  <a:solidFill>
                    <a:schemeClr val="bg1"/>
                  </a:solidFill>
                </a:rPr>
                <a:t>Reunión en Georgetown</a:t>
              </a:r>
            </a:p>
          </p:txBody>
        </p:sp>
      </p:grp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DDFF0F9E-8276-418D-8C98-E79F9762AB51}"/>
              </a:ext>
            </a:extLst>
          </p:cNvPr>
          <p:cNvSpPr/>
          <p:nvPr/>
        </p:nvSpPr>
        <p:spPr>
          <a:xfrm rot="10800000">
            <a:off x="4861451" y="4578425"/>
            <a:ext cx="1851099" cy="2069797"/>
          </a:xfrm>
          <a:prstGeom prst="wedgeRoundRectCallout">
            <a:avLst>
              <a:gd name="adj1" fmla="val -21883"/>
              <a:gd name="adj2" fmla="val 88248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AE7E1F9-076A-4E9D-B8A3-CD6C0660B497}"/>
              </a:ext>
            </a:extLst>
          </p:cNvPr>
          <p:cNvSpPr txBox="1"/>
          <p:nvPr/>
        </p:nvSpPr>
        <p:spPr>
          <a:xfrm>
            <a:off x="4807761" y="4543851"/>
            <a:ext cx="1958481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>
                <a:solidFill>
                  <a:schemeClr val="bg1"/>
                </a:solidFill>
              </a:rPr>
              <a:t>2017</a:t>
            </a:r>
          </a:p>
          <a:p>
            <a:pPr marL="174625" indent="-115888" algn="just"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bg1"/>
                </a:solidFill>
              </a:rPr>
              <a:t>Estudios Prefactibilidad  Arco Norte </a:t>
            </a:r>
            <a:r>
              <a:rPr lang="es-ES_tradnl" sz="1400">
                <a:solidFill>
                  <a:schemeClr val="bg1"/>
                </a:solidFill>
              </a:rPr>
              <a:t>(basado en potencial hidroenergético)</a:t>
            </a:r>
          </a:p>
          <a:p>
            <a:pPr marL="174625" indent="-11588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_tradnl" sz="1600">
                <a:solidFill>
                  <a:schemeClr val="bg1"/>
                </a:solidFill>
              </a:rPr>
              <a:t>Declaración Paramaribo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A35E0B25-C42B-4711-BF0A-C9380F271895}"/>
              </a:ext>
            </a:extLst>
          </p:cNvPr>
          <p:cNvSpPr/>
          <p:nvPr/>
        </p:nvSpPr>
        <p:spPr>
          <a:xfrm>
            <a:off x="6411489" y="1369320"/>
            <a:ext cx="1727815" cy="1551403"/>
          </a:xfrm>
          <a:prstGeom prst="wedgeRoundRectCallout">
            <a:avLst>
              <a:gd name="adj1" fmla="val -20371"/>
              <a:gd name="adj2" fmla="val 87125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22794B-9DE7-4666-B634-E21E23E06665}"/>
              </a:ext>
            </a:extLst>
          </p:cNvPr>
          <p:cNvSpPr txBox="1"/>
          <p:nvPr/>
        </p:nvSpPr>
        <p:spPr>
          <a:xfrm>
            <a:off x="6389809" y="1366522"/>
            <a:ext cx="1727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>
                <a:solidFill>
                  <a:schemeClr val="bg1"/>
                </a:solidFill>
              </a:rPr>
              <a:t>2018</a:t>
            </a:r>
            <a:endParaRPr lang="es-ES_tradnl" u="sng">
              <a:solidFill>
                <a:schemeClr val="bg1"/>
              </a:solidFill>
            </a:endParaRPr>
          </a:p>
          <a:p>
            <a:pPr marL="58738" algn="ctr">
              <a:spcBef>
                <a:spcPts val="1200"/>
              </a:spcBef>
            </a:pPr>
            <a:r>
              <a:rPr lang="es-ES_tradnl">
                <a:solidFill>
                  <a:schemeClr val="bg1"/>
                </a:solidFill>
              </a:rPr>
              <a:t>Reunión en Georgetown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5A644B27-4CED-44CE-9AF2-3E0C94E03647}"/>
              </a:ext>
            </a:extLst>
          </p:cNvPr>
          <p:cNvSpPr/>
          <p:nvPr/>
        </p:nvSpPr>
        <p:spPr>
          <a:xfrm rot="10800000">
            <a:off x="6983496" y="4670314"/>
            <a:ext cx="1727815" cy="1551403"/>
          </a:xfrm>
          <a:prstGeom prst="wedgeRoundRectCallout">
            <a:avLst>
              <a:gd name="adj1" fmla="val -21883"/>
              <a:gd name="adj2" fmla="val 8824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2EA4C8-3832-44C7-A5F2-D350EC2E39AA}"/>
              </a:ext>
            </a:extLst>
          </p:cNvPr>
          <p:cNvGrpSpPr/>
          <p:nvPr/>
        </p:nvGrpSpPr>
        <p:grpSpPr>
          <a:xfrm>
            <a:off x="7692807" y="301417"/>
            <a:ext cx="3404681" cy="856033"/>
            <a:chOff x="807396" y="2003898"/>
            <a:chExt cx="10603149" cy="264592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151393-F14D-45F0-8355-032B2E2B6149}"/>
                </a:ext>
              </a:extLst>
            </p:cNvPr>
            <p:cNvSpPr/>
            <p:nvPr/>
          </p:nvSpPr>
          <p:spPr>
            <a:xfrm>
              <a:off x="807396" y="2003898"/>
              <a:ext cx="10603149" cy="2645923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2BCA42B-83E2-4ABA-B2E1-D35BE4F52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936" r="12200" b="-2"/>
            <a:stretch/>
          </p:blipFill>
          <p:spPr>
            <a:xfrm>
              <a:off x="975139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51" name="Picture 5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0D96A5E-3230-4F30-8BF1-7825BA298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5" r="13798" b="-3"/>
            <a:stretch/>
          </p:blipFill>
          <p:spPr>
            <a:xfrm>
              <a:off x="3585647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53" name="Picture 52" descr="A red and yellow flag&#10;&#10;Description automatically generated with low confidence">
              <a:extLst>
                <a:ext uri="{FF2B5EF4-FFF2-40B4-BE49-F238E27FC236}">
                  <a16:creationId xmlns:a16="http://schemas.microsoft.com/office/drawing/2014/main" id="{334F3609-DE92-47A1-986B-A650DC13A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5859"/>
            <a:stretch/>
          </p:blipFill>
          <p:spPr>
            <a:xfrm>
              <a:off x="6196155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54" name="Picture 53" descr="Chart, pie chart&#10;&#10;Description automatically generated">
              <a:extLst>
                <a:ext uri="{FF2B5EF4-FFF2-40B4-BE49-F238E27FC236}">
                  <a16:creationId xmlns:a16="http://schemas.microsoft.com/office/drawing/2014/main" id="{F578127E-32EC-422D-8DDB-DFBCC7061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3" r="22564" b="2"/>
            <a:stretch/>
          </p:blipFill>
          <p:spPr>
            <a:xfrm>
              <a:off x="8806663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65D4095-60AE-4C7D-8C50-99FCD7D30C1A}"/>
              </a:ext>
            </a:extLst>
          </p:cNvPr>
          <p:cNvSpPr txBox="1"/>
          <p:nvPr/>
        </p:nvSpPr>
        <p:spPr>
          <a:xfrm>
            <a:off x="6983495" y="4675650"/>
            <a:ext cx="1727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>
                <a:solidFill>
                  <a:schemeClr val="bg1"/>
                </a:solidFill>
              </a:rPr>
              <a:t>2019</a:t>
            </a:r>
          </a:p>
          <a:p>
            <a:pPr algn="ctr">
              <a:spcBef>
                <a:spcPts val="1200"/>
              </a:spcBef>
            </a:pPr>
            <a:r>
              <a:rPr lang="es-ES_tradnl">
                <a:solidFill>
                  <a:schemeClr val="bg1"/>
                </a:solidFill>
              </a:rPr>
              <a:t>Reunión en Paramaribo</a:t>
            </a:r>
          </a:p>
          <a:p>
            <a:pPr algn="ctr"/>
            <a:endParaRPr lang="es-ES_tradnl" u="sng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460DFD-9D26-47A3-8F06-97B8095D15FC}"/>
              </a:ext>
            </a:extLst>
          </p:cNvPr>
          <p:cNvGrpSpPr/>
          <p:nvPr/>
        </p:nvGrpSpPr>
        <p:grpSpPr>
          <a:xfrm>
            <a:off x="8458486" y="1371172"/>
            <a:ext cx="1727816" cy="1582263"/>
            <a:chOff x="5166866" y="1283633"/>
            <a:chExt cx="1727816" cy="1582263"/>
          </a:xfrm>
        </p:grpSpPr>
        <p:sp>
          <p:nvSpPr>
            <p:cNvPr id="72" name="Speech Bubble: Rectangle with Corners Rounded 71">
              <a:extLst>
                <a:ext uri="{FF2B5EF4-FFF2-40B4-BE49-F238E27FC236}">
                  <a16:creationId xmlns:a16="http://schemas.microsoft.com/office/drawing/2014/main" id="{8EFF0860-397A-4525-B0C8-857BB0896261}"/>
                </a:ext>
              </a:extLst>
            </p:cNvPr>
            <p:cNvSpPr/>
            <p:nvPr/>
          </p:nvSpPr>
          <p:spPr>
            <a:xfrm>
              <a:off x="5166867" y="1314493"/>
              <a:ext cx="1727815" cy="1551403"/>
            </a:xfrm>
            <a:prstGeom prst="wedgeRoundRectCallout">
              <a:avLst>
                <a:gd name="adj1" fmla="val -20371"/>
                <a:gd name="adj2" fmla="val 8712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51F9D81-9702-40CA-ADD5-8A0454EBA80B}"/>
                </a:ext>
              </a:extLst>
            </p:cNvPr>
            <p:cNvSpPr txBox="1"/>
            <p:nvPr/>
          </p:nvSpPr>
          <p:spPr>
            <a:xfrm>
              <a:off x="5166866" y="1283633"/>
              <a:ext cx="1727816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b="1" u="sng">
                  <a:solidFill>
                    <a:schemeClr val="bg1"/>
                  </a:solidFill>
                </a:rPr>
                <a:t>2019-2020</a:t>
              </a:r>
              <a:endParaRPr lang="es-ES_tradnl" u="sng">
                <a:solidFill>
                  <a:schemeClr val="bg1"/>
                </a:solidFill>
              </a:endParaRPr>
            </a:p>
            <a:p>
              <a:pPr marL="58738" algn="ctr">
                <a:spcBef>
                  <a:spcPts val="1200"/>
                </a:spcBef>
              </a:pPr>
              <a:r>
                <a:rPr lang="es-ES_tradnl" sz="1700">
                  <a:solidFill>
                    <a:schemeClr val="bg1"/>
                  </a:solidFill>
                </a:rPr>
                <a:t>Interconecsiones bilaterales (basadas en GN</a:t>
              </a:r>
              <a:r>
                <a:rPr lang="es-ES_tradnl" sz="140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D5FB33A1-8B17-4CBC-9FBB-57EDB2869130}"/>
              </a:ext>
            </a:extLst>
          </p:cNvPr>
          <p:cNvSpPr txBox="1">
            <a:spLocks/>
          </p:cNvSpPr>
          <p:nvPr/>
        </p:nvSpPr>
        <p:spPr>
          <a:xfrm>
            <a:off x="322218" y="208465"/>
            <a:ext cx="3353489" cy="930343"/>
          </a:xfrm>
          <a:prstGeom prst="rect">
            <a:avLst/>
          </a:prstGeom>
          <a:solidFill>
            <a:srgbClr val="254E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ARCO NORTE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AFC5B52-299E-420E-B550-A73E215338A7}"/>
              </a:ext>
            </a:extLst>
          </p:cNvPr>
          <p:cNvSpPr txBox="1"/>
          <p:nvPr/>
        </p:nvSpPr>
        <p:spPr>
          <a:xfrm>
            <a:off x="4202617" y="443765"/>
            <a:ext cx="2573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800" b="1" cap="small">
                <a:solidFill>
                  <a:srgbClr val="254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0007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253218"/>
          </a:xfrm>
          <a:prstGeom prst="rect">
            <a:avLst/>
          </a:prstGeom>
          <a:solidFill>
            <a:srgbClr val="25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66055-AE93-40F6-80FE-F7589B93CDC4}"/>
              </a:ext>
            </a:extLst>
          </p:cNvPr>
          <p:cNvSpPr txBox="1"/>
          <p:nvPr/>
        </p:nvSpPr>
        <p:spPr>
          <a:xfrm>
            <a:off x="11347269" y="383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687C2E4-D688-4993-B820-97FC2077C8AB}" type="slidenum">
              <a:rPr lang="es-AR" dirty="0"/>
              <a:t>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C5412-D585-4408-ADFA-B893C29CF2D3}"/>
              </a:ext>
            </a:extLst>
          </p:cNvPr>
          <p:cNvSpPr txBox="1">
            <a:spLocks/>
          </p:cNvSpPr>
          <p:nvPr/>
        </p:nvSpPr>
        <p:spPr>
          <a:xfrm>
            <a:off x="73196" y="1268767"/>
            <a:ext cx="11851054" cy="4460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Desafíos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4B590D-2D52-49A1-8C96-8C14DF68E1FC}"/>
              </a:ext>
            </a:extLst>
          </p:cNvPr>
          <p:cNvSpPr txBox="1">
            <a:spLocks/>
          </p:cNvSpPr>
          <p:nvPr/>
        </p:nvSpPr>
        <p:spPr>
          <a:xfrm>
            <a:off x="322218" y="208465"/>
            <a:ext cx="3353489" cy="930343"/>
          </a:xfrm>
          <a:prstGeom prst="rect">
            <a:avLst/>
          </a:prstGeom>
          <a:solidFill>
            <a:srgbClr val="254E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ARCO NORTE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3CEA99-8BB9-49D7-91F5-BB24C953EAC4}"/>
              </a:ext>
            </a:extLst>
          </p:cNvPr>
          <p:cNvGrpSpPr/>
          <p:nvPr/>
        </p:nvGrpSpPr>
        <p:grpSpPr>
          <a:xfrm>
            <a:off x="7692807" y="301417"/>
            <a:ext cx="3404681" cy="856033"/>
            <a:chOff x="807396" y="2003898"/>
            <a:chExt cx="10603149" cy="2645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F149A8-117C-4A57-88F3-270B40005C19}"/>
                </a:ext>
              </a:extLst>
            </p:cNvPr>
            <p:cNvSpPr/>
            <p:nvPr/>
          </p:nvSpPr>
          <p:spPr>
            <a:xfrm>
              <a:off x="807396" y="2003898"/>
              <a:ext cx="10603149" cy="2645923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D31476-9CED-4D92-B736-FB42E7984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36" r="12200" b="-2"/>
            <a:stretch/>
          </p:blipFill>
          <p:spPr>
            <a:xfrm>
              <a:off x="975139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0A775CC-6AA7-471F-93BF-B8BE49773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5" r="13798" b="-3"/>
            <a:stretch/>
          </p:blipFill>
          <p:spPr>
            <a:xfrm>
              <a:off x="3585647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7" name="Picture 16" descr="A red and yellow flag&#10;&#10;Description automatically generated with low confidence">
              <a:extLst>
                <a:ext uri="{FF2B5EF4-FFF2-40B4-BE49-F238E27FC236}">
                  <a16:creationId xmlns:a16="http://schemas.microsoft.com/office/drawing/2014/main" id="{B91EBE4A-B200-4373-811B-50BF8CD37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5859"/>
            <a:stretch/>
          </p:blipFill>
          <p:spPr>
            <a:xfrm>
              <a:off x="6196155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8" name="Picture 17" descr="Chart, pie chart&#10;&#10;Description automatically generated">
              <a:extLst>
                <a:ext uri="{FF2B5EF4-FFF2-40B4-BE49-F238E27FC236}">
                  <a16:creationId xmlns:a16="http://schemas.microsoft.com/office/drawing/2014/main" id="{1F228F6E-E5FD-4A06-B726-1C210077E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3" r="22564" b="2"/>
            <a:stretch/>
          </p:blipFill>
          <p:spPr>
            <a:xfrm>
              <a:off x="8806663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C45276-27F1-4328-AE20-BBD024488590}"/>
              </a:ext>
            </a:extLst>
          </p:cNvPr>
          <p:cNvSpPr txBox="1"/>
          <p:nvPr/>
        </p:nvSpPr>
        <p:spPr>
          <a:xfrm>
            <a:off x="322218" y="1892749"/>
            <a:ext cx="11655772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30200" algn="just">
              <a:spcBef>
                <a:spcPts val="1060"/>
              </a:spcBef>
              <a:buSzPct val="75000"/>
              <a:tabLst>
                <a:tab pos="354965" algn="l"/>
                <a:tab pos="355600" algn="l"/>
              </a:tabLst>
            </a:pPr>
            <a:r>
              <a:rPr lang="en-US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	</a:t>
            </a: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GY y SU han descubierto importantes reservas de petróleo y gas natural asociado. GN se ha convertido en recurso relevante en sus planes de expansión de generación</a:t>
            </a:r>
          </a:p>
          <a:p>
            <a:pPr marL="342900" indent="-330200" algn="just">
              <a:spcBef>
                <a:spcPts val="1060"/>
              </a:spcBef>
              <a:buSzPct val="75000"/>
              <a:tabLst>
                <a:tab pos="354965" algn="l"/>
                <a:tab pos="355600" algn="l"/>
              </a:tabLst>
            </a:pPr>
            <a:r>
              <a:rPr lang="en-US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	</a:t>
            </a: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El potencial hidroeléctrico utilizado en los estudios requiere revisión y actualización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339725" indent="-327025" algn="just">
              <a:spcBef>
                <a:spcPts val="1060"/>
              </a:spcBef>
              <a:buSzPct val="75000"/>
              <a:tabLst>
                <a:tab pos="354965" algn="l"/>
                <a:tab pos="355600" algn="l"/>
              </a:tabLst>
            </a:pPr>
            <a:r>
              <a:rPr lang="en-US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	</a:t>
            </a: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Impacto ambiental y social de la nueva infraestructura (G&amp;T)</a:t>
            </a:r>
          </a:p>
          <a:p>
            <a:pPr marL="339725" indent="-327025" algn="just">
              <a:spcBef>
                <a:spcPts val="1060"/>
              </a:spcBef>
              <a:buSzPct val="75000"/>
              <a:tabLst>
                <a:tab pos="354965" algn="l"/>
                <a:tab pos="355600" algn="l"/>
              </a:tabLst>
            </a:pPr>
            <a:r>
              <a:rPr lang="en-US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 	</a:t>
            </a: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Brasil conecta Boa Vista (Roraima) y Manaos al SIN. Principales ciudades de Amapá ya están interconectadas a la red principal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253218"/>
          </a:xfrm>
          <a:prstGeom prst="rect">
            <a:avLst/>
          </a:prstGeom>
          <a:solidFill>
            <a:srgbClr val="25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66055-AE93-40F6-80FE-F7589B93CDC4}"/>
              </a:ext>
            </a:extLst>
          </p:cNvPr>
          <p:cNvSpPr txBox="1"/>
          <p:nvPr/>
        </p:nvSpPr>
        <p:spPr>
          <a:xfrm>
            <a:off x="11347269" y="383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687C2E4-D688-4993-B820-97FC2077C8AB}" type="slidenum">
              <a:rPr lang="es-AR" dirty="0"/>
              <a:t>5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C5412-D585-4408-ADFA-B893C29CF2D3}"/>
              </a:ext>
            </a:extLst>
          </p:cNvPr>
          <p:cNvSpPr txBox="1">
            <a:spLocks/>
          </p:cNvSpPr>
          <p:nvPr/>
        </p:nvSpPr>
        <p:spPr>
          <a:xfrm>
            <a:off x="73196" y="1268767"/>
            <a:ext cx="11851054" cy="4460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b="1" cap="small">
                <a:solidFill>
                  <a:srgbClr val="254E60"/>
                </a:solidFill>
                <a:latin typeface="Arial" charset="0"/>
                <a:cs typeface="Arial" charset="0"/>
              </a:rPr>
              <a:t>Actividades Relevantes 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4B590D-2D52-49A1-8C96-8C14DF68E1FC}"/>
              </a:ext>
            </a:extLst>
          </p:cNvPr>
          <p:cNvSpPr txBox="1">
            <a:spLocks/>
          </p:cNvSpPr>
          <p:nvPr/>
        </p:nvSpPr>
        <p:spPr>
          <a:xfrm>
            <a:off x="322218" y="208465"/>
            <a:ext cx="3353489" cy="930343"/>
          </a:xfrm>
          <a:prstGeom prst="rect">
            <a:avLst/>
          </a:prstGeom>
          <a:solidFill>
            <a:srgbClr val="254E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ARCO NORTE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3CEA99-8BB9-49D7-91F5-BB24C953EAC4}"/>
              </a:ext>
            </a:extLst>
          </p:cNvPr>
          <p:cNvGrpSpPr/>
          <p:nvPr/>
        </p:nvGrpSpPr>
        <p:grpSpPr>
          <a:xfrm>
            <a:off x="7692807" y="301417"/>
            <a:ext cx="3404681" cy="856033"/>
            <a:chOff x="807396" y="2003898"/>
            <a:chExt cx="10603149" cy="2645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F149A8-117C-4A57-88F3-270B40005C19}"/>
                </a:ext>
              </a:extLst>
            </p:cNvPr>
            <p:cNvSpPr/>
            <p:nvPr/>
          </p:nvSpPr>
          <p:spPr>
            <a:xfrm>
              <a:off x="807396" y="2003898"/>
              <a:ext cx="10603149" cy="2645923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D31476-9CED-4D92-B736-FB42E7984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36" r="12200" b="-2"/>
            <a:stretch/>
          </p:blipFill>
          <p:spPr>
            <a:xfrm>
              <a:off x="975139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0A775CC-6AA7-471F-93BF-B8BE49773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5" r="13798" b="-3"/>
            <a:stretch/>
          </p:blipFill>
          <p:spPr>
            <a:xfrm>
              <a:off x="3585647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7" name="Picture 16" descr="A red and yellow flag&#10;&#10;Description automatically generated with low confidence">
              <a:extLst>
                <a:ext uri="{FF2B5EF4-FFF2-40B4-BE49-F238E27FC236}">
                  <a16:creationId xmlns:a16="http://schemas.microsoft.com/office/drawing/2014/main" id="{B91EBE4A-B200-4373-811B-50BF8CD37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5859"/>
            <a:stretch/>
          </p:blipFill>
          <p:spPr>
            <a:xfrm>
              <a:off x="6196155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8" name="Picture 17" descr="Chart, pie chart&#10;&#10;Description automatically generated">
              <a:extLst>
                <a:ext uri="{FF2B5EF4-FFF2-40B4-BE49-F238E27FC236}">
                  <a16:creationId xmlns:a16="http://schemas.microsoft.com/office/drawing/2014/main" id="{1F228F6E-E5FD-4A06-B726-1C210077E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3" r="22564" b="2"/>
            <a:stretch/>
          </p:blipFill>
          <p:spPr>
            <a:xfrm>
              <a:off x="8806663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C45276-27F1-4328-AE20-BBD024488590}"/>
              </a:ext>
            </a:extLst>
          </p:cNvPr>
          <p:cNvSpPr txBox="1"/>
          <p:nvPr/>
        </p:nvSpPr>
        <p:spPr>
          <a:xfrm>
            <a:off x="170837" y="1882358"/>
            <a:ext cx="11655772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30200" algn="just">
              <a:spcBef>
                <a:spcPts val="1060"/>
              </a:spcBef>
              <a:buSzPct val="75000"/>
              <a:tabLst>
                <a:tab pos="354965" algn="l"/>
                <a:tab pos="355600" algn="l"/>
              </a:tabLst>
            </a:pPr>
            <a:r>
              <a:rPr lang="es-ES_tradnl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	Reuniones Presidenciales</a:t>
            </a:r>
          </a:p>
          <a:p>
            <a:pPr marL="812800" lvl="1" indent="-342900" algn="just">
              <a:spcBef>
                <a:spcPts val="1060"/>
              </a:spcBef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Presidentes confirmaron importancia de interconexión eléctrica entre Brasil, Guyana, Guayana Francesa y Surinam, y alentaron al BID a proceder con la nueva fase de los estudios de factibilidad técnica, económica y ambiental, dentro del MOU suscrito en 2019</a:t>
            </a:r>
          </a:p>
          <a:p>
            <a:pPr marL="342900" indent="-330200" algn="just">
              <a:spcBef>
                <a:spcPts val="1060"/>
              </a:spcBef>
              <a:buSzPct val="75000"/>
              <a:tabLst>
                <a:tab pos="354965" algn="l"/>
                <a:tab pos="355600" algn="l"/>
              </a:tabLst>
            </a:pPr>
            <a:r>
              <a:rPr lang="es-ES_tradnl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	Surinam. </a:t>
            </a: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Potencial financiamiento LT Paramaribo-Albina (frontera con Guyana Francesa). </a:t>
            </a:r>
          </a:p>
        </p:txBody>
      </p:sp>
    </p:spTree>
    <p:extLst>
      <p:ext uri="{BB962C8B-B14F-4D97-AF65-F5344CB8AC3E}">
        <p14:creationId xmlns:p14="http://schemas.microsoft.com/office/powerpoint/2010/main" val="64174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253218"/>
          </a:xfrm>
          <a:prstGeom prst="rect">
            <a:avLst/>
          </a:prstGeom>
          <a:solidFill>
            <a:srgbClr val="25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66055-AE93-40F6-80FE-F7589B93CDC4}"/>
              </a:ext>
            </a:extLst>
          </p:cNvPr>
          <p:cNvSpPr txBox="1"/>
          <p:nvPr/>
        </p:nvSpPr>
        <p:spPr>
          <a:xfrm>
            <a:off x="11347269" y="383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591CA13-3C7C-4F2E-8086-C9F3E04F14E2}" type="slidenum">
              <a:rPr lang="es-AR" dirty="0"/>
              <a:t>6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C5412-D585-4408-ADFA-B893C29CF2D3}"/>
              </a:ext>
            </a:extLst>
          </p:cNvPr>
          <p:cNvSpPr txBox="1">
            <a:spLocks/>
          </p:cNvSpPr>
          <p:nvPr/>
        </p:nvSpPr>
        <p:spPr>
          <a:xfrm>
            <a:off x="87346" y="1347273"/>
            <a:ext cx="11851054" cy="533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Próximos Pasos</a:t>
            </a:r>
          </a:p>
          <a:p>
            <a:pPr marL="339725" indent="-339725" algn="just">
              <a:spcBef>
                <a:spcPts val="1800"/>
              </a:spcBef>
              <a:spcAft>
                <a:spcPts val="600"/>
              </a:spcAft>
              <a:buNone/>
            </a:pPr>
            <a:r>
              <a:rPr lang="es-ES_tradnl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•	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Desarrollar Plan de Acción, en colaboración y coordinación con el Grupo de Alto Nivel Arco Norte establecido en 2017 (Ministerial Paramaribo</a:t>
            </a:r>
          </a:p>
          <a:p>
            <a:pPr marL="339725" indent="-339725" algn="just">
              <a:spcBef>
                <a:spcPts val="1800"/>
              </a:spcBef>
              <a:spcAft>
                <a:spcPts val="600"/>
              </a:spcAft>
              <a:buNone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	</a:t>
            </a:r>
            <a:r>
              <a:rPr lang="es-ES_tradnl" b="1" dirty="0">
                <a:solidFill>
                  <a:srgbClr val="254E60"/>
                </a:solidFill>
                <a:latin typeface="Arial" charset="0"/>
                <a:cs typeface="Arial" charset="0"/>
              </a:rPr>
              <a:t>Objetivo: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 impulsar el MOU revisado de 2019, identificando:</a:t>
            </a:r>
          </a:p>
          <a:p>
            <a:pPr marL="862013" lvl="1" indent="-404813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Metas corto y mediano plazo proceso de interconexión, y actividades necesarias para alcanzarlas</a:t>
            </a:r>
          </a:p>
          <a:p>
            <a:pPr marL="862013" lvl="1" indent="-404813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Áreas de apoyo y asistencia técnica del BID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rgbClr val="115E8A"/>
              </a:buClr>
              <a:buNone/>
            </a:pPr>
            <a:endPara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796925" lvl="1" indent="-339725" algn="just">
              <a:spcBef>
                <a:spcPts val="600"/>
              </a:spcBef>
              <a:spcAft>
                <a:spcPts val="600"/>
              </a:spcAft>
              <a:buClr>
                <a:srgbClr val="115E8A"/>
              </a:buClr>
              <a:buFont typeface="Wingdings" panose="05000000000000000000" pitchFamily="2" charset="2"/>
              <a:buChar char="§"/>
            </a:pPr>
            <a:endParaRPr lang="es-ES_tradnl" sz="2800" b="1" cap="small" dirty="0">
              <a:solidFill>
                <a:srgbClr val="254E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4B590D-2D52-49A1-8C96-8C14DF68E1FC}"/>
              </a:ext>
            </a:extLst>
          </p:cNvPr>
          <p:cNvSpPr txBox="1">
            <a:spLocks/>
          </p:cNvSpPr>
          <p:nvPr/>
        </p:nvSpPr>
        <p:spPr>
          <a:xfrm>
            <a:off x="322218" y="208465"/>
            <a:ext cx="3353489" cy="930343"/>
          </a:xfrm>
          <a:prstGeom prst="rect">
            <a:avLst/>
          </a:prstGeom>
          <a:solidFill>
            <a:srgbClr val="254E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ARCO NORTE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3CEA99-8BB9-49D7-91F5-BB24C953EAC4}"/>
              </a:ext>
            </a:extLst>
          </p:cNvPr>
          <p:cNvGrpSpPr/>
          <p:nvPr/>
        </p:nvGrpSpPr>
        <p:grpSpPr>
          <a:xfrm>
            <a:off x="7692807" y="301417"/>
            <a:ext cx="3404681" cy="856033"/>
            <a:chOff x="807396" y="2003898"/>
            <a:chExt cx="10603149" cy="2645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F149A8-117C-4A57-88F3-270B40005C19}"/>
                </a:ext>
              </a:extLst>
            </p:cNvPr>
            <p:cNvSpPr/>
            <p:nvPr/>
          </p:nvSpPr>
          <p:spPr>
            <a:xfrm>
              <a:off x="807396" y="2003898"/>
              <a:ext cx="10603149" cy="2645923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D31476-9CED-4D92-B736-FB42E7984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36" r="12200" b="-2"/>
            <a:stretch/>
          </p:blipFill>
          <p:spPr>
            <a:xfrm>
              <a:off x="975139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0A775CC-6AA7-471F-93BF-B8BE49773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5" r="13798" b="-3"/>
            <a:stretch/>
          </p:blipFill>
          <p:spPr>
            <a:xfrm>
              <a:off x="3585647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7" name="Picture 16" descr="A red and yellow flag&#10;&#10;Description automatically generated with low confidence">
              <a:extLst>
                <a:ext uri="{FF2B5EF4-FFF2-40B4-BE49-F238E27FC236}">
                  <a16:creationId xmlns:a16="http://schemas.microsoft.com/office/drawing/2014/main" id="{B91EBE4A-B200-4373-811B-50BF8CD37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5859"/>
            <a:stretch/>
          </p:blipFill>
          <p:spPr>
            <a:xfrm>
              <a:off x="6196155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8" name="Picture 17" descr="Chart, pie chart&#10;&#10;Description automatically generated">
              <a:extLst>
                <a:ext uri="{FF2B5EF4-FFF2-40B4-BE49-F238E27FC236}">
                  <a16:creationId xmlns:a16="http://schemas.microsoft.com/office/drawing/2014/main" id="{1F228F6E-E5FD-4A06-B726-1C210077E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3" r="22564" b="2"/>
            <a:stretch/>
          </p:blipFill>
          <p:spPr>
            <a:xfrm>
              <a:off x="8806663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38425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253218"/>
          </a:xfrm>
          <a:prstGeom prst="rect">
            <a:avLst/>
          </a:prstGeom>
          <a:solidFill>
            <a:srgbClr val="25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66055-AE93-40F6-80FE-F7589B93CDC4}"/>
              </a:ext>
            </a:extLst>
          </p:cNvPr>
          <p:cNvSpPr txBox="1"/>
          <p:nvPr/>
        </p:nvSpPr>
        <p:spPr>
          <a:xfrm>
            <a:off x="11347269" y="383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1DE3BE-C8ED-4351-8962-6BA87662661B}" type="slidenum">
              <a:rPr lang="es-AR" dirty="0"/>
              <a:t>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4B590D-2D52-49A1-8C96-8C14DF68E1FC}"/>
              </a:ext>
            </a:extLst>
          </p:cNvPr>
          <p:cNvSpPr txBox="1">
            <a:spLocks/>
          </p:cNvSpPr>
          <p:nvPr/>
        </p:nvSpPr>
        <p:spPr>
          <a:xfrm>
            <a:off x="322218" y="208465"/>
            <a:ext cx="3353489" cy="930343"/>
          </a:xfrm>
          <a:prstGeom prst="rect">
            <a:avLst/>
          </a:prstGeom>
          <a:solidFill>
            <a:srgbClr val="254E6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ARCO NORTE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3CEA99-8BB9-49D7-91F5-BB24C953EAC4}"/>
              </a:ext>
            </a:extLst>
          </p:cNvPr>
          <p:cNvGrpSpPr/>
          <p:nvPr/>
        </p:nvGrpSpPr>
        <p:grpSpPr>
          <a:xfrm>
            <a:off x="7692807" y="301417"/>
            <a:ext cx="3404681" cy="856033"/>
            <a:chOff x="807396" y="2003898"/>
            <a:chExt cx="10603149" cy="2645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F149A8-117C-4A57-88F3-270B40005C19}"/>
                </a:ext>
              </a:extLst>
            </p:cNvPr>
            <p:cNvSpPr/>
            <p:nvPr/>
          </p:nvSpPr>
          <p:spPr>
            <a:xfrm>
              <a:off x="807396" y="2003898"/>
              <a:ext cx="10603149" cy="2645923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D31476-9CED-4D92-B736-FB42E7984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36" r="12200" b="-2"/>
            <a:stretch/>
          </p:blipFill>
          <p:spPr>
            <a:xfrm>
              <a:off x="975139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0A775CC-6AA7-471F-93BF-B8BE49773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5" r="13798" b="-3"/>
            <a:stretch/>
          </p:blipFill>
          <p:spPr>
            <a:xfrm>
              <a:off x="3585647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7" name="Picture 16" descr="A red and yellow flag&#10;&#10;Description automatically generated with low confidence">
              <a:extLst>
                <a:ext uri="{FF2B5EF4-FFF2-40B4-BE49-F238E27FC236}">
                  <a16:creationId xmlns:a16="http://schemas.microsoft.com/office/drawing/2014/main" id="{B91EBE4A-B200-4373-811B-50BF8CD37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5859"/>
            <a:stretch/>
          </p:blipFill>
          <p:spPr>
            <a:xfrm>
              <a:off x="6196155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  <p:pic>
          <p:nvPicPr>
            <p:cNvPr id="18" name="Picture 17" descr="Chart, pie chart&#10;&#10;Description automatically generated">
              <a:extLst>
                <a:ext uri="{FF2B5EF4-FFF2-40B4-BE49-F238E27FC236}">
                  <a16:creationId xmlns:a16="http://schemas.microsoft.com/office/drawing/2014/main" id="{1F228F6E-E5FD-4A06-B726-1C210077E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3" r="22564" b="2"/>
            <a:stretch/>
          </p:blipFill>
          <p:spPr>
            <a:xfrm>
              <a:off x="8806663" y="2146853"/>
              <a:ext cx="2410198" cy="2410198"/>
            </a:xfrm>
            <a:custGeom>
              <a:avLst/>
              <a:gdLst/>
              <a:ahLst/>
              <a:cxnLst/>
              <a:rect l="l" t="t" r="r" b="b"/>
              <a:pathLst>
                <a:path w="2849586" h="2849586">
                  <a:moveTo>
                    <a:pt x="1424793" y="0"/>
                  </a:moveTo>
                  <a:cubicBezTo>
                    <a:pt x="2211684" y="0"/>
                    <a:pt x="2849586" y="637902"/>
                    <a:pt x="2849586" y="1424793"/>
                  </a:cubicBezTo>
                  <a:cubicBezTo>
                    <a:pt x="2849586" y="2211684"/>
                    <a:pt x="2211684" y="2849586"/>
                    <a:pt x="1424793" y="2849586"/>
                  </a:cubicBezTo>
                  <a:cubicBezTo>
                    <a:pt x="637902" y="2849586"/>
                    <a:pt x="0" y="2211684"/>
                    <a:pt x="0" y="1424793"/>
                  </a:cubicBezTo>
                  <a:cubicBezTo>
                    <a:pt x="0" y="637902"/>
                    <a:pt x="637902" y="0"/>
                    <a:pt x="1424793" y="0"/>
                  </a:cubicBezTo>
                  <a:close/>
                </a:path>
              </a:pathLst>
            </a:cu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9EF7A0-9DD5-4754-AF38-285919F10593}"/>
              </a:ext>
            </a:extLst>
          </p:cNvPr>
          <p:cNvSpPr txBox="1"/>
          <p:nvPr/>
        </p:nvSpPr>
        <p:spPr>
          <a:xfrm>
            <a:off x="127785" y="1375743"/>
            <a:ext cx="1160377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just">
              <a:spcBef>
                <a:spcPts val="600"/>
              </a:spcBef>
              <a:spcAft>
                <a:spcPts val="600"/>
              </a:spcAft>
              <a:buClr>
                <a:srgbClr val="115E8A"/>
              </a:buClr>
              <a:buNone/>
            </a:pPr>
            <a:r>
              <a:rPr lang="es-ES_tradnl" sz="2800" b="1" cap="small" dirty="0">
                <a:solidFill>
                  <a:srgbClr val="254E60"/>
                </a:solidFill>
                <a:latin typeface="Arial" charset="0"/>
                <a:cs typeface="Arial" charset="0"/>
              </a:rPr>
              <a:t>POTENCIALES AREAS DE INTERVENCION DEL BID</a:t>
            </a:r>
          </a:p>
          <a:p>
            <a:pPr marL="515938" lvl="1" indent="-342900" algn="just">
              <a:spcBef>
                <a:spcPts val="600"/>
              </a:spcBef>
              <a:spcAft>
                <a:spcPts val="600"/>
              </a:spcAft>
              <a:buClr>
                <a:srgbClr val="115E8A"/>
              </a:buClr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Evaluación de viabilidad económica de interconexiones bilaterales de acuerdo con los recursos energéticos disponibles en GY y SU</a:t>
            </a:r>
          </a:p>
          <a:p>
            <a:pPr marL="515938" lvl="1" indent="-342900" algn="just">
              <a:spcBef>
                <a:spcPts val="600"/>
              </a:spcBef>
              <a:spcAft>
                <a:spcPts val="600"/>
              </a:spcAft>
              <a:buClr>
                <a:srgbClr val="115E8A"/>
              </a:buClr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Fortalecimiento capacidad planificación infraestructura y marco regulatorio necesarios para favorecer interconexión</a:t>
            </a:r>
          </a:p>
          <a:p>
            <a:pPr marL="515938" lvl="1" indent="-342900" algn="just">
              <a:spcBef>
                <a:spcPts val="600"/>
              </a:spcBef>
              <a:spcAft>
                <a:spcPts val="600"/>
              </a:spcAft>
              <a:buClr>
                <a:srgbClr val="115E8A"/>
              </a:buClr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Cómo Arco Norte puede apoyar la inserción de energía renovable y su integración en las redes</a:t>
            </a:r>
          </a:p>
        </p:txBody>
      </p:sp>
    </p:spTree>
    <p:extLst>
      <p:ext uri="{BB962C8B-B14F-4D97-AF65-F5344CB8AC3E}">
        <p14:creationId xmlns:p14="http://schemas.microsoft.com/office/powerpoint/2010/main" val="2147535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400</Words>
  <Application>Microsoft Office PowerPoint</Application>
  <PresentationFormat>Widescreen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Landaverde Moreno, Osvaldo</dc:creator>
  <cp:lastModifiedBy>Malagon Orjuela, Edwin Antonio</cp:lastModifiedBy>
  <cp:revision>72</cp:revision>
  <cp:lastPrinted>2019-12-01T06:17:43Z</cp:lastPrinted>
  <dcterms:created xsi:type="dcterms:W3CDTF">2019-11-30T15:20:48Z</dcterms:created>
  <dcterms:modified xsi:type="dcterms:W3CDTF">2024-05-09T17:20:17Z</dcterms:modified>
</cp:coreProperties>
</file>