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857" r:id="rId5"/>
  </p:sldMasterIdLst>
  <p:notesMasterIdLst>
    <p:notesMasterId r:id="rId15"/>
  </p:notesMasterIdLst>
  <p:sldIdLst>
    <p:sldId id="256" r:id="rId6"/>
    <p:sldId id="599" r:id="rId7"/>
    <p:sldId id="600" r:id="rId8"/>
    <p:sldId id="2146448192" r:id="rId9"/>
    <p:sldId id="2146448211" r:id="rId10"/>
    <p:sldId id="2147477591" r:id="rId11"/>
    <p:sldId id="2146448335" r:id="rId12"/>
    <p:sldId id="2145704553" r:id="rId13"/>
    <p:sldId id="259" r:id="rId14"/>
  </p:sldIdLst>
  <p:sldSz cx="9144000" cy="5143500" type="screen16x9"/>
  <p:notesSz cx="6954838" cy="9309100"/>
  <p:embeddedFontLst>
    <p:embeddedFont>
      <p:font typeface="MS PGothic" panose="020B0600070205080204" pitchFamily="34" charset="-128"/>
      <p:regular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Roboto Black" panose="02000000000000000000" pitchFamily="2" charset="0"/>
      <p:bold r:id="rId21"/>
      <p:boldItalic r:id="rId22"/>
    </p:embeddedFont>
    <p:embeddedFont>
      <p:font typeface="Roboto Slab Regular" panose="020B0604020202020204" charset="0"/>
      <p:regular r:id="rId23"/>
      <p:bold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s-UY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FF"/>
    <a:srgbClr val="6699FF"/>
    <a:srgbClr val="CCECFF"/>
    <a:srgbClr val="FFCC66"/>
    <a:srgbClr val="006600"/>
    <a:srgbClr val="E7EBED"/>
    <a:srgbClr val="78909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4" autoAdjust="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F710B-ABDE-4572-BA3D-E0882CB06AAE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916C074-6DAA-4E5A-826B-29BE0EE437EE}">
      <dgm:prSet phldrT="[Texto]" custT="1"/>
      <dgm:spPr/>
      <dgm:t>
        <a:bodyPr lIns="0" rIns="0"/>
        <a:lstStyle/>
        <a:p>
          <a:r>
            <a:rPr lang="es-CO" sz="2400" dirty="0"/>
            <a:t>Recursos</a:t>
          </a:r>
        </a:p>
      </dgm:t>
    </dgm:pt>
    <dgm:pt modelId="{FEFA71CC-126F-4E81-B456-765810C32DF7}" type="parTrans" cxnId="{A5A75495-6132-4AA5-A757-2B19387FC629}">
      <dgm:prSet/>
      <dgm:spPr/>
      <dgm:t>
        <a:bodyPr/>
        <a:lstStyle/>
        <a:p>
          <a:endParaRPr lang="es-CO" sz="2400"/>
        </a:p>
      </dgm:t>
    </dgm:pt>
    <dgm:pt modelId="{2D046A1B-0774-4AA1-8C2C-6EA62442CC5D}" type="sibTrans" cxnId="{A5A75495-6132-4AA5-A757-2B19387FC629}">
      <dgm:prSet custT="1"/>
      <dgm:spPr/>
      <dgm:t>
        <a:bodyPr/>
        <a:lstStyle/>
        <a:p>
          <a:endParaRPr lang="es-CO" sz="2400"/>
        </a:p>
      </dgm:t>
    </dgm:pt>
    <dgm:pt modelId="{7EB36BDB-DEAB-47D7-96BC-6AD375B03357}">
      <dgm:prSet phldrT="[Texto]" custT="1"/>
      <dgm:spPr/>
      <dgm:t>
        <a:bodyPr/>
        <a:lstStyle/>
        <a:p>
          <a:r>
            <a:rPr lang="es-CO" sz="2400" dirty="0"/>
            <a:t>Redes</a:t>
          </a:r>
        </a:p>
      </dgm:t>
    </dgm:pt>
    <dgm:pt modelId="{384202E9-32FD-454F-A348-DDA9B8043CC3}" type="parTrans" cxnId="{43953046-22C2-4962-B8EF-A3D5B9875974}">
      <dgm:prSet/>
      <dgm:spPr/>
      <dgm:t>
        <a:bodyPr/>
        <a:lstStyle/>
        <a:p>
          <a:endParaRPr lang="es-CO" sz="2400"/>
        </a:p>
      </dgm:t>
    </dgm:pt>
    <dgm:pt modelId="{1C673A84-D697-4951-B277-6419E103C005}" type="sibTrans" cxnId="{43953046-22C2-4962-B8EF-A3D5B9875974}">
      <dgm:prSet custT="1"/>
      <dgm:spPr/>
      <dgm:t>
        <a:bodyPr/>
        <a:lstStyle/>
        <a:p>
          <a:endParaRPr lang="es-CO" sz="2400"/>
        </a:p>
      </dgm:t>
    </dgm:pt>
    <dgm:pt modelId="{C1C559E1-E6AD-4230-9508-36FE56119757}">
      <dgm:prSet phldrT="[Texto]" custT="1"/>
      <dgm:spPr/>
      <dgm:t>
        <a:bodyPr/>
        <a:lstStyle/>
        <a:p>
          <a:r>
            <a:rPr lang="es-CO" sz="1800" dirty="0"/>
            <a:t>Integración Regional</a:t>
          </a:r>
        </a:p>
      </dgm:t>
    </dgm:pt>
    <dgm:pt modelId="{AC67EA1D-AEA2-49D7-B1E6-73584F1E2C36}" type="parTrans" cxnId="{54F63A50-93A0-4D71-B0EF-84EF0092423C}">
      <dgm:prSet/>
      <dgm:spPr/>
      <dgm:t>
        <a:bodyPr/>
        <a:lstStyle/>
        <a:p>
          <a:endParaRPr lang="es-CO" sz="2400"/>
        </a:p>
      </dgm:t>
    </dgm:pt>
    <dgm:pt modelId="{444B8405-B5B1-4B13-87D9-A62A8C5D99C7}" type="sibTrans" cxnId="{54F63A50-93A0-4D71-B0EF-84EF0092423C}">
      <dgm:prSet/>
      <dgm:spPr/>
      <dgm:t>
        <a:bodyPr/>
        <a:lstStyle/>
        <a:p>
          <a:endParaRPr lang="es-CO" sz="2400"/>
        </a:p>
      </dgm:t>
    </dgm:pt>
    <dgm:pt modelId="{C56E8BEC-D5FD-41EB-8904-97EDDD5976AA}">
      <dgm:prSet phldrT="[Texto]" custT="1"/>
      <dgm:spPr/>
      <dgm:t>
        <a:bodyPr/>
        <a:lstStyle/>
        <a:p>
          <a:r>
            <a:rPr lang="es-CO" sz="2400" dirty="0"/>
            <a:t>Reglas</a:t>
          </a:r>
        </a:p>
      </dgm:t>
    </dgm:pt>
    <dgm:pt modelId="{D13E896E-52F5-4CA1-9897-617E0BA493F5}" type="parTrans" cxnId="{38EA499D-E107-4FD6-9F48-C71AAFA16CB1}">
      <dgm:prSet/>
      <dgm:spPr/>
      <dgm:t>
        <a:bodyPr/>
        <a:lstStyle/>
        <a:p>
          <a:endParaRPr lang="es-CO" sz="2400"/>
        </a:p>
      </dgm:t>
    </dgm:pt>
    <dgm:pt modelId="{96DCB116-B09C-476C-82CB-2D83E45D58B1}" type="sibTrans" cxnId="{38EA499D-E107-4FD6-9F48-C71AAFA16CB1}">
      <dgm:prSet custT="1"/>
      <dgm:spPr/>
      <dgm:t>
        <a:bodyPr/>
        <a:lstStyle/>
        <a:p>
          <a:endParaRPr lang="es-CO" sz="2400"/>
        </a:p>
      </dgm:t>
    </dgm:pt>
    <dgm:pt modelId="{52875154-B019-4E6F-9F9F-2CD3A521201F}" type="pres">
      <dgm:prSet presAssocID="{867F710B-ABDE-4572-BA3D-E0882CB06AAE}" presName="linearFlow" presStyleCnt="0">
        <dgm:presLayoutVars>
          <dgm:dir/>
          <dgm:resizeHandles val="exact"/>
        </dgm:presLayoutVars>
      </dgm:prSet>
      <dgm:spPr/>
    </dgm:pt>
    <dgm:pt modelId="{58B7DD58-A482-42D0-98A9-A93F6A84725A}" type="pres">
      <dgm:prSet presAssocID="{E916C074-6DAA-4E5A-826B-29BE0EE437EE}" presName="node" presStyleLbl="node1" presStyleIdx="0" presStyleCnt="4">
        <dgm:presLayoutVars>
          <dgm:bulletEnabled val="1"/>
        </dgm:presLayoutVars>
      </dgm:prSet>
      <dgm:spPr/>
    </dgm:pt>
    <dgm:pt modelId="{176CB126-064F-4C90-ABDB-E6D853D05CCE}" type="pres">
      <dgm:prSet presAssocID="{2D046A1B-0774-4AA1-8C2C-6EA62442CC5D}" presName="spacerL" presStyleCnt="0"/>
      <dgm:spPr/>
    </dgm:pt>
    <dgm:pt modelId="{FEBC71DF-76EC-4A10-A51A-18165A86D92C}" type="pres">
      <dgm:prSet presAssocID="{2D046A1B-0774-4AA1-8C2C-6EA62442CC5D}" presName="sibTrans" presStyleLbl="sibTrans2D1" presStyleIdx="0" presStyleCnt="3" custAng="18992676"/>
      <dgm:spPr/>
    </dgm:pt>
    <dgm:pt modelId="{E0F3134F-1EB2-467F-880C-507DCEB26CC3}" type="pres">
      <dgm:prSet presAssocID="{2D046A1B-0774-4AA1-8C2C-6EA62442CC5D}" presName="spacerR" presStyleCnt="0"/>
      <dgm:spPr/>
    </dgm:pt>
    <dgm:pt modelId="{6B3F485D-FE44-4B07-99EC-0D6003529849}" type="pres">
      <dgm:prSet presAssocID="{7EB36BDB-DEAB-47D7-96BC-6AD375B03357}" presName="node" presStyleLbl="node1" presStyleIdx="1" presStyleCnt="4">
        <dgm:presLayoutVars>
          <dgm:bulletEnabled val="1"/>
        </dgm:presLayoutVars>
      </dgm:prSet>
      <dgm:spPr/>
    </dgm:pt>
    <dgm:pt modelId="{ACA97C21-7EAA-48D2-AA50-DCA282A52C0A}" type="pres">
      <dgm:prSet presAssocID="{1C673A84-D697-4951-B277-6419E103C005}" presName="spacerL" presStyleCnt="0"/>
      <dgm:spPr/>
    </dgm:pt>
    <dgm:pt modelId="{681BC1A6-68A7-4C8C-AB8E-BF1EE1C389A2}" type="pres">
      <dgm:prSet presAssocID="{1C673A84-D697-4951-B277-6419E103C005}" presName="sibTrans" presStyleLbl="sibTrans2D1" presStyleIdx="1" presStyleCnt="3" custAng="18771553"/>
      <dgm:spPr/>
    </dgm:pt>
    <dgm:pt modelId="{60F2FED6-B58E-4480-8B22-B413AAEA8E01}" type="pres">
      <dgm:prSet presAssocID="{1C673A84-D697-4951-B277-6419E103C005}" presName="spacerR" presStyleCnt="0"/>
      <dgm:spPr/>
    </dgm:pt>
    <dgm:pt modelId="{AAF9B3CC-A5A4-4FE0-8C9F-2FDB740E82F2}" type="pres">
      <dgm:prSet presAssocID="{C56E8BEC-D5FD-41EB-8904-97EDDD5976AA}" presName="node" presStyleLbl="node1" presStyleIdx="2" presStyleCnt="4">
        <dgm:presLayoutVars>
          <dgm:bulletEnabled val="1"/>
        </dgm:presLayoutVars>
      </dgm:prSet>
      <dgm:spPr/>
    </dgm:pt>
    <dgm:pt modelId="{E5BE99CC-92CA-4BC4-A2C7-1E1A1CAF2C2E}" type="pres">
      <dgm:prSet presAssocID="{96DCB116-B09C-476C-82CB-2D83E45D58B1}" presName="spacerL" presStyleCnt="0"/>
      <dgm:spPr/>
    </dgm:pt>
    <dgm:pt modelId="{743811BD-C54A-4BA0-9CCC-C8EDFFBD2643}" type="pres">
      <dgm:prSet presAssocID="{96DCB116-B09C-476C-82CB-2D83E45D58B1}" presName="sibTrans" presStyleLbl="sibTrans2D1" presStyleIdx="2" presStyleCnt="3"/>
      <dgm:spPr/>
    </dgm:pt>
    <dgm:pt modelId="{A707B53A-A8CA-4873-A1D4-62835CADAFD1}" type="pres">
      <dgm:prSet presAssocID="{96DCB116-B09C-476C-82CB-2D83E45D58B1}" presName="spacerR" presStyleCnt="0"/>
      <dgm:spPr/>
    </dgm:pt>
    <dgm:pt modelId="{EEFBF482-1C58-4D06-8325-2F093F772C77}" type="pres">
      <dgm:prSet presAssocID="{C1C559E1-E6AD-4230-9508-36FE56119757}" presName="node" presStyleLbl="node1" presStyleIdx="3" presStyleCnt="4" custScaleX="109610">
        <dgm:presLayoutVars>
          <dgm:bulletEnabled val="1"/>
        </dgm:presLayoutVars>
      </dgm:prSet>
      <dgm:spPr/>
    </dgm:pt>
  </dgm:ptLst>
  <dgm:cxnLst>
    <dgm:cxn modelId="{9F13B31A-2C62-47DD-9B3D-CABB8FBC39E8}" type="presOf" srcId="{1C673A84-D697-4951-B277-6419E103C005}" destId="{681BC1A6-68A7-4C8C-AB8E-BF1EE1C389A2}" srcOrd="0" destOrd="0" presId="urn:microsoft.com/office/officeart/2005/8/layout/equation1"/>
    <dgm:cxn modelId="{4F1AE624-F83D-4366-995B-EC869348777B}" type="presOf" srcId="{7EB36BDB-DEAB-47D7-96BC-6AD375B03357}" destId="{6B3F485D-FE44-4B07-99EC-0D6003529849}" srcOrd="0" destOrd="0" presId="urn:microsoft.com/office/officeart/2005/8/layout/equation1"/>
    <dgm:cxn modelId="{E2C8D83F-A3AC-4704-A249-36709139495E}" type="presOf" srcId="{C1C559E1-E6AD-4230-9508-36FE56119757}" destId="{EEFBF482-1C58-4D06-8325-2F093F772C77}" srcOrd="0" destOrd="0" presId="urn:microsoft.com/office/officeart/2005/8/layout/equation1"/>
    <dgm:cxn modelId="{43953046-22C2-4962-B8EF-A3D5B9875974}" srcId="{867F710B-ABDE-4572-BA3D-E0882CB06AAE}" destId="{7EB36BDB-DEAB-47D7-96BC-6AD375B03357}" srcOrd="1" destOrd="0" parTransId="{384202E9-32FD-454F-A348-DDA9B8043CC3}" sibTransId="{1C673A84-D697-4951-B277-6419E103C005}"/>
    <dgm:cxn modelId="{45393B48-A0FA-42AA-90F3-34282889FF97}" type="presOf" srcId="{2D046A1B-0774-4AA1-8C2C-6EA62442CC5D}" destId="{FEBC71DF-76EC-4A10-A51A-18165A86D92C}" srcOrd="0" destOrd="0" presId="urn:microsoft.com/office/officeart/2005/8/layout/equation1"/>
    <dgm:cxn modelId="{A114016C-81EB-40FB-BA70-9DF7596F6FA9}" type="presOf" srcId="{96DCB116-B09C-476C-82CB-2D83E45D58B1}" destId="{743811BD-C54A-4BA0-9CCC-C8EDFFBD2643}" srcOrd="0" destOrd="0" presId="urn:microsoft.com/office/officeart/2005/8/layout/equation1"/>
    <dgm:cxn modelId="{54F63A50-93A0-4D71-B0EF-84EF0092423C}" srcId="{867F710B-ABDE-4572-BA3D-E0882CB06AAE}" destId="{C1C559E1-E6AD-4230-9508-36FE56119757}" srcOrd="3" destOrd="0" parTransId="{AC67EA1D-AEA2-49D7-B1E6-73584F1E2C36}" sibTransId="{444B8405-B5B1-4B13-87D9-A62A8C5D99C7}"/>
    <dgm:cxn modelId="{1562E77E-F118-4494-AE5B-38F7A23288F6}" type="presOf" srcId="{867F710B-ABDE-4572-BA3D-E0882CB06AAE}" destId="{52875154-B019-4E6F-9F9F-2CD3A521201F}" srcOrd="0" destOrd="0" presId="urn:microsoft.com/office/officeart/2005/8/layout/equation1"/>
    <dgm:cxn modelId="{F463BD93-1DDB-4F2A-8E05-01C521806626}" type="presOf" srcId="{C56E8BEC-D5FD-41EB-8904-97EDDD5976AA}" destId="{AAF9B3CC-A5A4-4FE0-8C9F-2FDB740E82F2}" srcOrd="0" destOrd="0" presId="urn:microsoft.com/office/officeart/2005/8/layout/equation1"/>
    <dgm:cxn modelId="{A5A75495-6132-4AA5-A757-2B19387FC629}" srcId="{867F710B-ABDE-4572-BA3D-E0882CB06AAE}" destId="{E916C074-6DAA-4E5A-826B-29BE0EE437EE}" srcOrd="0" destOrd="0" parTransId="{FEFA71CC-126F-4E81-B456-765810C32DF7}" sibTransId="{2D046A1B-0774-4AA1-8C2C-6EA62442CC5D}"/>
    <dgm:cxn modelId="{38EA499D-E107-4FD6-9F48-C71AAFA16CB1}" srcId="{867F710B-ABDE-4572-BA3D-E0882CB06AAE}" destId="{C56E8BEC-D5FD-41EB-8904-97EDDD5976AA}" srcOrd="2" destOrd="0" parTransId="{D13E896E-52F5-4CA1-9897-617E0BA493F5}" sibTransId="{96DCB116-B09C-476C-82CB-2D83E45D58B1}"/>
    <dgm:cxn modelId="{43E75FB9-AB5D-4CB2-A9FC-DE49683E02D9}" type="presOf" srcId="{E916C074-6DAA-4E5A-826B-29BE0EE437EE}" destId="{58B7DD58-A482-42D0-98A9-A93F6A84725A}" srcOrd="0" destOrd="0" presId="urn:microsoft.com/office/officeart/2005/8/layout/equation1"/>
    <dgm:cxn modelId="{D43F856E-F356-4EE2-91E1-AC1FA5DE4FDF}" type="presParOf" srcId="{52875154-B019-4E6F-9F9F-2CD3A521201F}" destId="{58B7DD58-A482-42D0-98A9-A93F6A84725A}" srcOrd="0" destOrd="0" presId="urn:microsoft.com/office/officeart/2005/8/layout/equation1"/>
    <dgm:cxn modelId="{28BEEBB7-38CF-4033-BFFF-A6189F515FFD}" type="presParOf" srcId="{52875154-B019-4E6F-9F9F-2CD3A521201F}" destId="{176CB126-064F-4C90-ABDB-E6D853D05CCE}" srcOrd="1" destOrd="0" presId="urn:microsoft.com/office/officeart/2005/8/layout/equation1"/>
    <dgm:cxn modelId="{FDFC9C6B-F38A-47C0-BD96-FF89778D4764}" type="presParOf" srcId="{52875154-B019-4E6F-9F9F-2CD3A521201F}" destId="{FEBC71DF-76EC-4A10-A51A-18165A86D92C}" srcOrd="2" destOrd="0" presId="urn:microsoft.com/office/officeart/2005/8/layout/equation1"/>
    <dgm:cxn modelId="{16A74868-CCF8-4C11-9A1C-8366A4632611}" type="presParOf" srcId="{52875154-B019-4E6F-9F9F-2CD3A521201F}" destId="{E0F3134F-1EB2-467F-880C-507DCEB26CC3}" srcOrd="3" destOrd="0" presId="urn:microsoft.com/office/officeart/2005/8/layout/equation1"/>
    <dgm:cxn modelId="{D12F9005-45EB-4C09-B891-4820D5E174FA}" type="presParOf" srcId="{52875154-B019-4E6F-9F9F-2CD3A521201F}" destId="{6B3F485D-FE44-4B07-99EC-0D6003529849}" srcOrd="4" destOrd="0" presId="urn:microsoft.com/office/officeart/2005/8/layout/equation1"/>
    <dgm:cxn modelId="{BD710A5C-50B4-4EEE-BB87-1B2E1D77BFD0}" type="presParOf" srcId="{52875154-B019-4E6F-9F9F-2CD3A521201F}" destId="{ACA97C21-7EAA-48D2-AA50-DCA282A52C0A}" srcOrd="5" destOrd="0" presId="urn:microsoft.com/office/officeart/2005/8/layout/equation1"/>
    <dgm:cxn modelId="{999DC3D8-AD11-4A46-9282-A64A1D4F6D78}" type="presParOf" srcId="{52875154-B019-4E6F-9F9F-2CD3A521201F}" destId="{681BC1A6-68A7-4C8C-AB8E-BF1EE1C389A2}" srcOrd="6" destOrd="0" presId="urn:microsoft.com/office/officeart/2005/8/layout/equation1"/>
    <dgm:cxn modelId="{D6AA960D-0421-47EC-8D1D-E5FC5636A7A3}" type="presParOf" srcId="{52875154-B019-4E6F-9F9F-2CD3A521201F}" destId="{60F2FED6-B58E-4480-8B22-B413AAEA8E01}" srcOrd="7" destOrd="0" presId="urn:microsoft.com/office/officeart/2005/8/layout/equation1"/>
    <dgm:cxn modelId="{DCFBCF43-F403-4790-A364-94226B0B8861}" type="presParOf" srcId="{52875154-B019-4E6F-9F9F-2CD3A521201F}" destId="{AAF9B3CC-A5A4-4FE0-8C9F-2FDB740E82F2}" srcOrd="8" destOrd="0" presId="urn:microsoft.com/office/officeart/2005/8/layout/equation1"/>
    <dgm:cxn modelId="{BBC3E565-A7F6-4B18-9AFD-10DC0B0577EC}" type="presParOf" srcId="{52875154-B019-4E6F-9F9F-2CD3A521201F}" destId="{E5BE99CC-92CA-4BC4-A2C7-1E1A1CAF2C2E}" srcOrd="9" destOrd="0" presId="urn:microsoft.com/office/officeart/2005/8/layout/equation1"/>
    <dgm:cxn modelId="{A86C439E-572D-4302-88A1-948A3AFCDD34}" type="presParOf" srcId="{52875154-B019-4E6F-9F9F-2CD3A521201F}" destId="{743811BD-C54A-4BA0-9CCC-C8EDFFBD2643}" srcOrd="10" destOrd="0" presId="urn:microsoft.com/office/officeart/2005/8/layout/equation1"/>
    <dgm:cxn modelId="{BB2FFF95-519C-4662-8C7A-C5098D32B0B6}" type="presParOf" srcId="{52875154-B019-4E6F-9F9F-2CD3A521201F}" destId="{A707B53A-A8CA-4873-A1D4-62835CADAFD1}" srcOrd="11" destOrd="0" presId="urn:microsoft.com/office/officeart/2005/8/layout/equation1"/>
    <dgm:cxn modelId="{0BDD8996-9E96-4C9E-8353-22FE383358AA}" type="presParOf" srcId="{52875154-B019-4E6F-9F9F-2CD3A521201F}" destId="{EEFBF482-1C58-4D06-8325-2F093F772C7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7DD58-A482-42D0-98A9-A93F6A84725A}">
      <dsp:nvSpPr>
        <dsp:cNvPr id="0" name=""/>
        <dsp:cNvSpPr/>
      </dsp:nvSpPr>
      <dsp:spPr>
        <a:xfrm>
          <a:off x="4896" y="1138910"/>
          <a:ext cx="1313104" cy="13131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Recursos</a:t>
          </a:r>
        </a:p>
      </dsp:txBody>
      <dsp:txXfrm>
        <a:off x="197196" y="1331210"/>
        <a:ext cx="928504" cy="928504"/>
      </dsp:txXfrm>
    </dsp:sp>
    <dsp:sp modelId="{FEBC71DF-76EC-4A10-A51A-18165A86D92C}">
      <dsp:nvSpPr>
        <dsp:cNvPr id="0" name=""/>
        <dsp:cNvSpPr/>
      </dsp:nvSpPr>
      <dsp:spPr>
        <a:xfrm rot="18992676">
          <a:off x="1424624" y="1414662"/>
          <a:ext cx="761600" cy="761600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/>
        </a:p>
      </dsp:txBody>
      <dsp:txXfrm>
        <a:off x="1525574" y="1705898"/>
        <a:ext cx="559700" cy="179128"/>
      </dsp:txXfrm>
    </dsp:sp>
    <dsp:sp modelId="{6B3F485D-FE44-4B07-99EC-0D6003529849}">
      <dsp:nvSpPr>
        <dsp:cNvPr id="0" name=""/>
        <dsp:cNvSpPr/>
      </dsp:nvSpPr>
      <dsp:spPr>
        <a:xfrm>
          <a:off x="2292848" y="1138910"/>
          <a:ext cx="1313104" cy="1313104"/>
        </a:xfrm>
        <a:prstGeom prst="ellipse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Redes</a:t>
          </a:r>
        </a:p>
      </dsp:txBody>
      <dsp:txXfrm>
        <a:off x="2485148" y="1331210"/>
        <a:ext cx="928504" cy="928504"/>
      </dsp:txXfrm>
    </dsp:sp>
    <dsp:sp modelId="{681BC1A6-68A7-4C8C-AB8E-BF1EE1C389A2}">
      <dsp:nvSpPr>
        <dsp:cNvPr id="0" name=""/>
        <dsp:cNvSpPr/>
      </dsp:nvSpPr>
      <dsp:spPr>
        <a:xfrm rot="18771553">
          <a:off x="3712577" y="1414662"/>
          <a:ext cx="761600" cy="761600"/>
        </a:xfrm>
        <a:prstGeom prst="mathPlus">
          <a:avLst/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/>
        </a:p>
      </dsp:txBody>
      <dsp:txXfrm>
        <a:off x="3813527" y="1705898"/>
        <a:ext cx="559700" cy="179128"/>
      </dsp:txXfrm>
    </dsp:sp>
    <dsp:sp modelId="{AAF9B3CC-A5A4-4FE0-8C9F-2FDB740E82F2}">
      <dsp:nvSpPr>
        <dsp:cNvPr id="0" name=""/>
        <dsp:cNvSpPr/>
      </dsp:nvSpPr>
      <dsp:spPr>
        <a:xfrm>
          <a:off x="4580801" y="1138910"/>
          <a:ext cx="1313104" cy="1313104"/>
        </a:xfrm>
        <a:prstGeom prst="ellipse">
          <a:avLst/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Reglas</a:t>
          </a:r>
        </a:p>
      </dsp:txBody>
      <dsp:txXfrm>
        <a:off x="4773101" y="1331210"/>
        <a:ext cx="928504" cy="928504"/>
      </dsp:txXfrm>
    </dsp:sp>
    <dsp:sp modelId="{743811BD-C54A-4BA0-9CCC-C8EDFFBD2643}">
      <dsp:nvSpPr>
        <dsp:cNvPr id="0" name=""/>
        <dsp:cNvSpPr/>
      </dsp:nvSpPr>
      <dsp:spPr>
        <a:xfrm>
          <a:off x="6000529" y="1414662"/>
          <a:ext cx="761600" cy="761600"/>
        </a:xfrm>
        <a:prstGeom prst="mathEqual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/>
        </a:p>
      </dsp:txBody>
      <dsp:txXfrm>
        <a:off x="6101479" y="1571552"/>
        <a:ext cx="559700" cy="447820"/>
      </dsp:txXfrm>
    </dsp:sp>
    <dsp:sp modelId="{EEFBF482-1C58-4D06-8325-2F093F772C77}">
      <dsp:nvSpPr>
        <dsp:cNvPr id="0" name=""/>
        <dsp:cNvSpPr/>
      </dsp:nvSpPr>
      <dsp:spPr>
        <a:xfrm>
          <a:off x="6868754" y="1138910"/>
          <a:ext cx="1439293" cy="1313104"/>
        </a:xfrm>
        <a:prstGeom prst="ellipse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Integración Regional</a:t>
          </a:r>
        </a:p>
      </dsp:txBody>
      <dsp:txXfrm>
        <a:off x="7079534" y="1331210"/>
        <a:ext cx="1017733" cy="92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3;n">
            <a:extLst>
              <a:ext uri="{FF2B5EF4-FFF2-40B4-BE49-F238E27FC236}">
                <a16:creationId xmlns:a16="http://schemas.microsoft.com/office/drawing/2014/main" id="{8A92297B-AEB7-6DE4-1584-C5241361F3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74650" y="698500"/>
            <a:ext cx="6205538" cy="349091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Google Shape;4;n">
            <a:extLst>
              <a:ext uri="{FF2B5EF4-FFF2-40B4-BE49-F238E27FC236}">
                <a16:creationId xmlns:a16="http://schemas.microsoft.com/office/drawing/2014/main" id="{34D132AB-D081-2D91-52B4-A286892C43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6261" y="4421353"/>
            <a:ext cx="5563870" cy="418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3" tIns="88483" rIns="88483" bIns="88483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UY" altLang="es-UY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51;p:notes">
            <a:extLst>
              <a:ext uri="{FF2B5EF4-FFF2-40B4-BE49-F238E27FC236}">
                <a16:creationId xmlns:a16="http://schemas.microsoft.com/office/drawing/2014/main" id="{C907D5E0-FE75-3345-54FC-A3E467D6196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147" name="Google Shape;52;p:notes">
            <a:extLst>
              <a:ext uri="{FF2B5EF4-FFF2-40B4-BE49-F238E27FC236}">
                <a16:creationId xmlns:a16="http://schemas.microsoft.com/office/drawing/2014/main" id="{D319233A-2831-2E24-6A5B-4552545A5A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UY" altLang="es-UY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3B22A-915A-4E27-AABD-D0140CC4FAC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742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3B22A-915A-4E27-AABD-D0140CC4FA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13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el costo total del proyecto de GEB: 105,6 Mill de </a:t>
            </a:r>
            <a:r>
              <a:rPr lang="es-ES" dirty="0" err="1"/>
              <a:t>dolares</a:t>
            </a:r>
            <a:r>
              <a:rPr lang="es-ES" dirty="0"/>
              <a:t> de 2004.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E0ADA-FAE5-DA43-BA1C-827A177C80F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930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3DC99-784F-4A23-888F-5E37E432A8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6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71;ga5cd03e98e_0_21:notes">
            <a:extLst>
              <a:ext uri="{FF2B5EF4-FFF2-40B4-BE49-F238E27FC236}">
                <a16:creationId xmlns:a16="http://schemas.microsoft.com/office/drawing/2014/main" id="{AE18C6A4-C636-7022-D034-9F1F5C458AD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72;ga5cd03e98e_0_21:notes">
            <a:extLst>
              <a:ext uri="{FF2B5EF4-FFF2-40B4-BE49-F238E27FC236}">
                <a16:creationId xmlns:a16="http://schemas.microsoft.com/office/drawing/2014/main" id="{D1B519AB-1EF5-4F1A-8697-D379671FDE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UY" altLang="es-UY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4AEE6ED4-CED0-385A-421A-A1E1A4883730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59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con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/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2981152" y="4874950"/>
            <a:ext cx="318169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s-ES_tradnl" sz="600" dirty="0">
                <a:solidFill>
                  <a:schemeClr val="accent1"/>
                </a:solidFill>
              </a:rPr>
              <a:t>© TODOS LOS DERECHOS RESERVADOS POR INTERCONEXI</a:t>
            </a:r>
            <a:r>
              <a:rPr lang="es-ES" sz="600" dirty="0">
                <a:solidFill>
                  <a:schemeClr val="accent1"/>
                </a:solidFill>
              </a:rPr>
              <a:t>ÓN ELÉCTRICA S.A. E.S.P.</a:t>
            </a:r>
            <a:endParaRPr lang="es-ES_tradnl" sz="600" dirty="0">
              <a:solidFill>
                <a:schemeClr val="accent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769161" cy="1950434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7752806" y="4252070"/>
            <a:ext cx="97804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1500" dirty="0">
                <a:solidFill>
                  <a:schemeClr val="accent3"/>
                </a:solidFill>
                <a:latin typeface="+mj-lt"/>
              </a:rPr>
              <a:t>www.isa.co</a:t>
            </a:r>
            <a:endParaRPr lang="es-ES_tradnl" sz="15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7" name="CuadroTexto 16"/>
          <p:cNvSpPr txBox="1"/>
          <p:nvPr userDrawn="1"/>
        </p:nvSpPr>
        <p:spPr>
          <a:xfrm>
            <a:off x="1378132" y="4177050"/>
            <a:ext cx="1022168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825" b="0" dirty="0">
                <a:solidFill>
                  <a:schemeClr val="accent1"/>
                </a:solidFill>
                <a:latin typeface="+mj-lt"/>
              </a:rPr>
              <a:t>INTERCONEXIÓN</a:t>
            </a:r>
          </a:p>
          <a:p>
            <a:r>
              <a:rPr lang="es-ES_tradnl" sz="825" b="0" dirty="0">
                <a:solidFill>
                  <a:schemeClr val="accent1"/>
                </a:solidFill>
                <a:latin typeface="+mj-lt"/>
              </a:rPr>
              <a:t>ELÉCTRICA S.A E.S.P.</a:t>
            </a:r>
          </a:p>
          <a:p>
            <a:r>
              <a:rPr lang="es-ES_tradnl" sz="825" dirty="0">
                <a:solidFill>
                  <a:schemeClr val="tx2"/>
                </a:solidFill>
              </a:rPr>
              <a:t>NIT: 860.016.610 - 3</a:t>
            </a:r>
          </a:p>
        </p:txBody>
      </p:sp>
      <p:sp>
        <p:nvSpPr>
          <p:cNvPr id="18" name="CuadroTexto 17"/>
          <p:cNvSpPr txBox="1"/>
          <p:nvPr userDrawn="1"/>
        </p:nvSpPr>
        <p:spPr>
          <a:xfrm>
            <a:off x="2810886" y="4177050"/>
            <a:ext cx="1978223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825" dirty="0">
                <a:solidFill>
                  <a:schemeClr val="tx2"/>
                </a:solidFill>
              </a:rPr>
              <a:t>Calle 12 Sur 18 - 168 Medellín, Colombia</a:t>
            </a:r>
          </a:p>
          <a:p>
            <a:r>
              <a:rPr lang="sk-SK" sz="825" dirty="0">
                <a:solidFill>
                  <a:schemeClr val="tx2"/>
                </a:solidFill>
              </a:rPr>
              <a:t>Tel: +57 4 3252270 </a:t>
            </a:r>
            <a:r>
              <a:rPr lang="sk-SK" sz="825" dirty="0">
                <a:solidFill>
                  <a:schemeClr val="accent1"/>
                </a:solidFill>
              </a:rPr>
              <a:t>|</a:t>
            </a:r>
            <a:r>
              <a:rPr lang="sk-SK" sz="825" dirty="0">
                <a:solidFill>
                  <a:schemeClr val="tx2"/>
                </a:solidFill>
              </a:rPr>
              <a:t> Fax: +57 4 3170848 </a:t>
            </a:r>
          </a:p>
          <a:p>
            <a:r>
              <a:rPr lang="sk-SK" sz="825" dirty="0">
                <a:solidFill>
                  <a:schemeClr val="tx2"/>
                </a:solidFill>
              </a:rPr>
              <a:t>A.A. 8915</a:t>
            </a:r>
            <a:endParaRPr lang="es-ES_tradnl" sz="825" dirty="0">
              <a:solidFill>
                <a:schemeClr val="tx2"/>
              </a:solidFill>
            </a:endParaRPr>
          </a:p>
        </p:txBody>
      </p:sp>
      <p:sp>
        <p:nvSpPr>
          <p:cNvPr id="19" name="CuadroTexto 18"/>
          <p:cNvSpPr txBox="1"/>
          <p:nvPr userDrawn="1"/>
        </p:nvSpPr>
        <p:spPr>
          <a:xfrm>
            <a:off x="5199694" y="4177050"/>
            <a:ext cx="214252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25" dirty="0">
                <a:solidFill>
                  <a:schemeClr val="tx2"/>
                </a:solidFill>
              </a:rPr>
              <a:t>Carrera 69 25B - 44 Piso 10 Bogotá, Colombia</a:t>
            </a:r>
          </a:p>
          <a:p>
            <a:r>
              <a:rPr lang="hr-HR" sz="825" dirty="0">
                <a:solidFill>
                  <a:schemeClr val="tx2"/>
                </a:solidFill>
              </a:rPr>
              <a:t>Tel: +57 1 4165596 </a:t>
            </a:r>
            <a:r>
              <a:rPr lang="hr-HR" sz="825" dirty="0">
                <a:solidFill>
                  <a:schemeClr val="accent1"/>
                </a:solidFill>
              </a:rPr>
              <a:t>|</a:t>
            </a:r>
            <a:r>
              <a:rPr lang="hr-HR" sz="825" dirty="0">
                <a:solidFill>
                  <a:schemeClr val="tx2"/>
                </a:solidFill>
              </a:rPr>
              <a:t> Fax: +57 1 4165398</a:t>
            </a:r>
          </a:p>
          <a:p>
            <a:r>
              <a:rPr lang="hr-HR" sz="825" dirty="0">
                <a:solidFill>
                  <a:schemeClr val="tx2"/>
                </a:solidFill>
              </a:rPr>
              <a:t>A.A. 55063</a:t>
            </a:r>
            <a:endParaRPr lang="es-ES_tradnl" sz="825" dirty="0">
              <a:solidFill>
                <a:schemeClr val="tx2"/>
              </a:solidFill>
            </a:endParaRPr>
          </a:p>
        </p:txBody>
      </p:sp>
      <p:cxnSp>
        <p:nvCxnSpPr>
          <p:cNvPr id="20" name="Conector recto 19"/>
          <p:cNvCxnSpPr/>
          <p:nvPr userDrawn="1"/>
        </p:nvCxnSpPr>
        <p:spPr>
          <a:xfrm>
            <a:off x="2605593" y="4170966"/>
            <a:ext cx="0" cy="393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 userDrawn="1"/>
        </p:nvCxnSpPr>
        <p:spPr>
          <a:xfrm>
            <a:off x="4994402" y="4170966"/>
            <a:ext cx="0" cy="393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 userDrawn="1"/>
        </p:nvCxnSpPr>
        <p:spPr>
          <a:xfrm>
            <a:off x="7547511" y="4170966"/>
            <a:ext cx="0" cy="393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12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3305176"/>
            <a:ext cx="6099937" cy="1021556"/>
          </a:xfrm>
        </p:spPr>
        <p:txBody>
          <a:bodyPr anchor="ctr"/>
          <a:lstStyle>
            <a:lvl1pPr marL="257175" indent="-257175" algn="l">
              <a:buFont typeface="Arial" panose="020B0604020202020204" pitchFamily="34" charset="0"/>
              <a:buChar char="•"/>
              <a:defRPr sz="1800"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180038"/>
            <a:ext cx="6099937" cy="1125140"/>
          </a:xfrm>
        </p:spPr>
        <p:txBody>
          <a:bodyPr anchor="ctr"/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39" indent="0">
              <a:buNone/>
              <a:defRPr sz="1350"/>
            </a:lvl2pPr>
            <a:lvl3pPr marL="685679" indent="0">
              <a:buNone/>
              <a:defRPr sz="1200"/>
            </a:lvl3pPr>
            <a:lvl4pPr marL="1028518" indent="0">
              <a:buNone/>
              <a:defRPr sz="1050"/>
            </a:lvl4pPr>
            <a:lvl5pPr marL="1371357" indent="0">
              <a:buNone/>
              <a:defRPr sz="1050"/>
            </a:lvl5pPr>
            <a:lvl6pPr marL="1714196" indent="0">
              <a:buNone/>
              <a:defRPr sz="1050"/>
            </a:lvl6pPr>
            <a:lvl7pPr marL="2057036" indent="0">
              <a:buNone/>
              <a:defRPr sz="1050"/>
            </a:lvl7pPr>
            <a:lvl8pPr marL="2399874" indent="0">
              <a:buNone/>
              <a:defRPr sz="1050"/>
            </a:lvl8pPr>
            <a:lvl9pPr marL="2742713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7421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5B3AB-0626-4FD9-B306-9A1B23EF06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206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13148" y="1140619"/>
            <a:ext cx="4101703" cy="3402806"/>
          </a:xfrm>
        </p:spPr>
        <p:txBody>
          <a:bodyPr/>
          <a:lstStyle>
            <a:lvl2pPr marL="514350" indent="-17145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140619"/>
            <a:ext cx="4101704" cy="3402806"/>
          </a:xfrm>
        </p:spPr>
        <p:txBody>
          <a:bodyPr/>
          <a:lstStyle>
            <a:lvl2pPr marL="514350" indent="-17145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69760-CCF2-5B4C-B1B7-7EF23A01CC47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15637" y="123729"/>
            <a:ext cx="5962910" cy="81250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2411860" y="4874950"/>
            <a:ext cx="3750989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s-ES_tradnl" sz="600" dirty="0">
                <a:solidFill>
                  <a:schemeClr val="accent1"/>
                </a:solidFill>
              </a:rPr>
              <a:t>© TODOS LOS DERECHOS RESERVADOS POR INTERCONEXI</a:t>
            </a:r>
            <a:r>
              <a:rPr lang="es-ES" sz="600" dirty="0">
                <a:solidFill>
                  <a:schemeClr val="accent1"/>
                </a:solidFill>
              </a:rPr>
              <a:t>ÓN ELÉCTRICA</a:t>
            </a:r>
            <a:r>
              <a:rPr lang="es-ES" sz="600" baseline="0" dirty="0">
                <a:solidFill>
                  <a:schemeClr val="accent1"/>
                </a:solidFill>
              </a:rPr>
              <a:t> COLOMBIA PANAMÁ </a:t>
            </a:r>
            <a:r>
              <a:rPr lang="es-ES" sz="600" dirty="0">
                <a:solidFill>
                  <a:schemeClr val="accent1"/>
                </a:solidFill>
              </a:rPr>
              <a:t>S.A.</a:t>
            </a:r>
            <a:r>
              <a:rPr lang="es-ES" sz="600" baseline="0" dirty="0">
                <a:solidFill>
                  <a:schemeClr val="accent1"/>
                </a:solidFill>
              </a:rPr>
              <a:t> –ICP-</a:t>
            </a:r>
            <a:endParaRPr lang="es-ES_tradnl" sz="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03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2174EFA-75F6-41E7-B5FB-55FAD0BEEA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82491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BAC669B-0DEE-3641-1B92-174543CF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90" y="276225"/>
            <a:ext cx="3357063" cy="810816"/>
          </a:xfrm>
        </p:spPr>
        <p:txBody>
          <a:bodyPr anchor="t">
            <a:normAutofit/>
          </a:bodyPr>
          <a:lstStyle>
            <a:lvl1pPr algn="l">
              <a:defRPr sz="21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Haga clic para modificar el estilo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17F979-C3C3-4E41-841E-96CCE2E36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390" y="1423781"/>
            <a:ext cx="3357063" cy="3300399"/>
          </a:xfrm>
        </p:spPr>
        <p:txBody>
          <a:bodyPr/>
          <a:lstStyle>
            <a:lvl1pPr marL="267891" indent="-26789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</a:defRPr>
            </a:lvl1pPr>
            <a:lvl2pPr marL="670322" indent="-327422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Tahoma" panose="020B0604030504040204" pitchFamily="34" charset="0"/>
              <a:buChar char="●"/>
              <a:defRPr>
                <a:solidFill>
                  <a:schemeClr val="bg1"/>
                </a:solidFill>
              </a:defRPr>
            </a:lvl2pPr>
            <a:lvl3pPr marL="942975" indent="-257175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Tahoma" panose="020B0604030504040204" pitchFamily="34" charset="0"/>
              <a:buChar char="⁻"/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3940BB-5E27-44AA-8CF5-191CFD5AA7F2}"/>
              </a:ext>
            </a:extLst>
          </p:cNvPr>
          <p:cNvSpPr txBox="1"/>
          <p:nvPr userDrawn="1"/>
        </p:nvSpPr>
        <p:spPr>
          <a:xfrm>
            <a:off x="8215737" y="4795340"/>
            <a:ext cx="84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A96CECC-8A05-4AF6-83D2-9E6053262FF3}" type="slidenum">
              <a:rPr lang="es-MX" sz="1800" smtClean="0">
                <a:solidFill>
                  <a:schemeClr val="tx1"/>
                </a:solidFill>
              </a:rPr>
              <a:pPr algn="r"/>
              <a:t>‹Nº›</a:t>
            </a:fld>
            <a:endParaRPr lang="es-CO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9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2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pos="665">
          <p15:clr>
            <a:srgbClr val="FBAE40"/>
          </p15:clr>
        </p15:guide>
        <p15:guide id="5" pos="701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69760-CCF2-5B4C-B1B7-7EF23A01CC47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15637" y="123729"/>
            <a:ext cx="5962910" cy="81250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258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D5B0892-B347-45ED-B576-503B5EC82A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13148" y="1140619"/>
            <a:ext cx="4101703" cy="3402806"/>
          </a:xfrm>
        </p:spPr>
        <p:txBody>
          <a:bodyPr/>
          <a:lstStyle>
            <a:lvl1pPr marL="171450" indent="-171450">
              <a:buFont typeface="Tahoma" panose="020B0604030504040204" pitchFamily="34" charset="0"/>
              <a:buChar char="●"/>
              <a:defRPr>
                <a:solidFill>
                  <a:schemeClr val="bg1"/>
                </a:solidFill>
              </a:defRPr>
            </a:lvl1pPr>
            <a:lvl2pPr marL="514350" indent="-17145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140619"/>
            <a:ext cx="4101704" cy="3402806"/>
          </a:xfrm>
        </p:spPr>
        <p:txBody>
          <a:bodyPr/>
          <a:lstStyle>
            <a:lvl1pPr marL="171450" indent="-171450">
              <a:buFont typeface="Tahoma" panose="020B0604030504040204" pitchFamily="34" charset="0"/>
              <a:buChar char="●"/>
              <a:defRPr>
                <a:solidFill>
                  <a:schemeClr val="bg1"/>
                </a:solidFill>
              </a:defRPr>
            </a:lvl1pPr>
            <a:lvl2pPr marL="514350" indent="-17145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38E2-3800-D242-8BE4-CBD46CB080C4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15637" y="122975"/>
            <a:ext cx="5962910" cy="81250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E7C0B89-4894-4949-B806-CB7DAC7DE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86" y="136154"/>
            <a:ext cx="1974193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ortad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A90366F-30A9-054B-AC98-93A7BAE754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A29A83-567E-794D-B626-CD4EDD80B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4407" y="950377"/>
            <a:ext cx="3590511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4628A9-C356-DE4F-B9F4-E64A81194AF8}"/>
              </a:ext>
            </a:extLst>
          </p:cNvPr>
          <p:cNvSpPr/>
          <p:nvPr userDrawn="1"/>
        </p:nvSpPr>
        <p:spPr>
          <a:xfrm>
            <a:off x="4570223" y="1818640"/>
            <a:ext cx="2519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50" dirty="0">
                <a:solidFill>
                  <a:srgbClr val="FF0000"/>
                </a:solidFill>
                <a:latin typeface="AmsiPro-Black"/>
                <a:cs typeface="AmsiPro-Black"/>
              </a:rPr>
              <a:t>_</a:t>
            </a:r>
            <a:endParaRPr lang="en-US" sz="1050" dirty="0">
              <a:solidFill>
                <a:srgbClr val="FF0000"/>
              </a:solidFill>
              <a:latin typeface="AmsiPro-Black"/>
              <a:cs typeface="AmsiPro-Black"/>
            </a:endParaRPr>
          </a:p>
        </p:txBody>
      </p:sp>
    </p:spTree>
    <p:extLst>
      <p:ext uri="{BB962C8B-B14F-4D97-AF65-F5344CB8AC3E}">
        <p14:creationId xmlns:p14="http://schemas.microsoft.com/office/powerpoint/2010/main" val="2266401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20D6-2F57-C2DB-1F4D-18DBF011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00FA-FA94-5060-EFF0-E2E336AE9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5DDA2-0820-AE65-C5A8-4C88683D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E3C4-EBCC-430E-927B-1769D957012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19AA5-6EC1-6F2F-F781-4B16D044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C7678-D8E0-D6B8-E0ED-1DF96D1C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872A-73B9-48BF-B71B-0BBA60B5E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5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3AF8D8DD-0A76-CB51-CF16-36790E74F838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68;p15">
            <a:extLst>
              <a:ext uri="{FF2B5EF4-FFF2-40B4-BE49-F238E27FC236}">
                <a16:creationId xmlns:a16="http://schemas.microsoft.com/office/drawing/2014/main" id="{99C7EED6-09E8-79FA-F5BC-D02DC02114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0" y="93663"/>
            <a:ext cx="8166100" cy="720725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UY" altLang="es-UY" dirty="0"/>
          </a:p>
        </p:txBody>
      </p:sp>
    </p:spTree>
    <p:extLst>
      <p:ext uri="{BB962C8B-B14F-4D97-AF65-F5344CB8AC3E}">
        <p14:creationId xmlns:p14="http://schemas.microsoft.com/office/powerpoint/2010/main" val="85828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69760-CCF2-5B4C-B1B7-7EF23A01CC47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15637" y="123729"/>
            <a:ext cx="5962910" cy="81250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421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 marL="514350" indent="-171450">
              <a:lnSpc>
                <a:spcPct val="100000"/>
              </a:lnSpc>
              <a:buFont typeface="Courier New" panose="02070309020205020404" pitchFamily="49" charset="0"/>
              <a:buChar char="o"/>
              <a:defRPr sz="150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350"/>
            </a:lvl4pPr>
            <a:lvl5pPr>
              <a:lnSpc>
                <a:spcPct val="100000"/>
              </a:lnSpc>
              <a:defRPr sz="135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69760-CCF2-5B4C-B1B7-7EF23A01CC47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15637" y="123729"/>
            <a:ext cx="5962910" cy="812507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844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981152" y="4874950"/>
            <a:ext cx="318169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s-ES_tradnl" sz="600" dirty="0">
                <a:solidFill>
                  <a:schemeClr val="accent1"/>
                </a:solidFill>
              </a:rPr>
              <a:t>© TODOS LOS DERECHOS RESERVADOS POR INTERCONEXI</a:t>
            </a:r>
            <a:r>
              <a:rPr lang="es-ES" sz="600" dirty="0">
                <a:solidFill>
                  <a:schemeClr val="accent1"/>
                </a:solidFill>
              </a:rPr>
              <a:t>ÓN ELÉCTRICA S.A. E.S.P.</a:t>
            </a:r>
            <a:endParaRPr lang="es-ES_tradnl" sz="600" dirty="0">
              <a:solidFill>
                <a:schemeClr val="accent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05" y="476187"/>
            <a:ext cx="1050888" cy="8217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769161" cy="19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4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69760-CCF2-5B4C-B1B7-7EF23A01CC4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435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769161" cy="1950434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405890" y="2384014"/>
            <a:ext cx="7324964" cy="856180"/>
          </a:xfrm>
        </p:spPr>
        <p:txBody>
          <a:bodyPr wrap="none" lIns="0" anchor="t">
            <a:noAutofit/>
          </a:bodyPr>
          <a:lstStyle>
            <a:lvl1pPr algn="r">
              <a:defRPr sz="24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1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405890" y="3264408"/>
            <a:ext cx="7324964" cy="1249703"/>
          </a:xfrm>
        </p:spPr>
        <p:txBody>
          <a:bodyPr wrap="none" lIns="0">
            <a:noAutofit/>
          </a:bodyPr>
          <a:lstStyle>
            <a:lvl1pPr marL="0" indent="0" algn="r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SUBTÍTULO DEL PATRÓN</a:t>
            </a:r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981152" y="4874950"/>
            <a:ext cx="318169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s-ES_tradnl" sz="600" dirty="0">
                <a:solidFill>
                  <a:schemeClr val="accent1"/>
                </a:solidFill>
              </a:rPr>
              <a:t>© TODOS LOS DERECHOS RESERVADOS POR INTERCONEXI</a:t>
            </a:r>
            <a:r>
              <a:rPr lang="es-ES" sz="600" dirty="0">
                <a:solidFill>
                  <a:schemeClr val="accent1"/>
                </a:solidFill>
              </a:rPr>
              <a:t>ÓN ELÉCTRICA S.A. E.S.P.</a:t>
            </a:r>
            <a:endParaRPr lang="es-ES_tradnl" sz="600" dirty="0">
              <a:solidFill>
                <a:schemeClr val="accent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DD63D4C-CDD1-3E61-13CE-44CF24976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83937"/>
            <a:ext cx="9144000" cy="65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parador título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3148" y="1140619"/>
            <a:ext cx="4158853" cy="2862263"/>
          </a:xfrm>
          <a:ln>
            <a:noFill/>
          </a:ln>
        </p:spPr>
        <p:txBody>
          <a:bodyPr wrap="square" tIns="46800" rIns="360000" anchor="ctr">
            <a:noAutofit/>
          </a:bodyPr>
          <a:lstStyle>
            <a:lvl1pPr algn="r">
              <a:lnSpc>
                <a:spcPct val="8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0" y="1140619"/>
            <a:ext cx="4158854" cy="2862263"/>
          </a:xfrm>
        </p:spPr>
        <p:txBody>
          <a:bodyPr lIns="360000" anchor="ctr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4572000" y="2031750"/>
            <a:ext cx="0" cy="108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45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 marL="514350" indent="-171450">
              <a:lnSpc>
                <a:spcPct val="100000"/>
              </a:lnSpc>
              <a:buFont typeface="Courier New" panose="02070309020205020404" pitchFamily="49" charset="0"/>
              <a:buChar char="o"/>
              <a:defRPr sz="150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350"/>
            </a:lvl4pPr>
            <a:lvl5pPr>
              <a:lnSpc>
                <a:spcPct val="100000"/>
              </a:lnSpc>
              <a:defRPr sz="135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69760-CCF2-5B4C-B1B7-7EF23A01CC47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15637" y="123729"/>
            <a:ext cx="5962910" cy="812507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385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BB7E3AA-5938-811B-DE2D-62E30C1ECDD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UY" altLang="es-UY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6BCC9621-7114-98B2-A35C-91E02BBB94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UY" altLang="es-UY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17101C61-FE2A-846E-7ADD-883D860ED0B4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8BC2CC3F-1910-4F2C-AB2C-C1A7079D3ADD}" type="slidenum">
              <a:rPr lang="es-UY" altLang="es-UY"/>
              <a:pPr>
                <a:defRPr/>
              </a:pPr>
              <a:t>‹Nº›</a:t>
            </a:fld>
            <a:endParaRPr lang="es-UY" altLang="es-UY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15637" y="123490"/>
            <a:ext cx="5962910" cy="81250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15637" y="1140619"/>
            <a:ext cx="8312727" cy="35909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870487" y="4818821"/>
            <a:ext cx="860367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369760-CCF2-5B4C-B1B7-7EF23A01CC47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2981152" y="4874950"/>
            <a:ext cx="318169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s-ES_tradnl" sz="600" dirty="0">
                <a:solidFill>
                  <a:schemeClr val="accent1"/>
                </a:solidFill>
              </a:rPr>
              <a:t>© TODOS LOS DERECHOS RESERVADOS POR INTERCONEXI</a:t>
            </a:r>
            <a:r>
              <a:rPr lang="es-ES" sz="600" dirty="0">
                <a:solidFill>
                  <a:schemeClr val="accent1"/>
                </a:solidFill>
              </a:rPr>
              <a:t>ÓN ELÉCTRICA S.A. E.S.P.</a:t>
            </a:r>
            <a:endParaRPr lang="es-ES_tradnl" sz="600" dirty="0">
              <a:solidFill>
                <a:schemeClr val="accent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77" y="136153"/>
            <a:ext cx="1976702" cy="9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8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pos="347">
          <p15:clr>
            <a:srgbClr val="F26B43"/>
          </p15:clr>
        </p15:guide>
        <p15:guide id="6" pos="7333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orient="horz" pos="9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6;p13">
            <a:extLst>
              <a:ext uri="{FF2B5EF4-FFF2-40B4-BE49-F238E27FC236}">
                <a16:creationId xmlns:a16="http://schemas.microsoft.com/office/drawing/2014/main" id="{4B6364CC-A2B9-1887-9D98-9F8950AFC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839" y="1557262"/>
            <a:ext cx="5093801" cy="225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sz="1600" b="1" dirty="0">
                <a:solidFill>
                  <a:srgbClr val="434442"/>
                </a:solidFill>
                <a:latin typeface="Roboto Slab Regular" charset="0"/>
              </a:rPr>
              <a:t>BOLIVIA: AVANZANDO HACIA LA INTEGRACIÓN ELÉCTRICA CON SUS PAÍSES VECINOS </a:t>
            </a:r>
            <a:endParaRPr lang="es-UY" altLang="es-UY" sz="1600" b="1" dirty="0">
              <a:solidFill>
                <a:srgbClr val="434442"/>
              </a:solidFill>
              <a:latin typeface="Roboto Slab Regular" charset="0"/>
              <a:sym typeface="Roboto Slab Regular" charset="0"/>
            </a:endParaRPr>
          </a:p>
          <a:p>
            <a:endParaRPr lang="es-ES" sz="2000" b="1" dirty="0">
              <a:solidFill>
                <a:srgbClr val="0070C0"/>
              </a:solidFill>
              <a:latin typeface="Roboto Slab Regular" charset="0"/>
            </a:endParaRPr>
          </a:p>
          <a:p>
            <a:r>
              <a:rPr lang="es-ES" sz="2000" b="1" dirty="0">
                <a:solidFill>
                  <a:srgbClr val="0070C0"/>
                </a:solidFill>
                <a:latin typeface="Roboto Slab Regular" charset="0"/>
              </a:rPr>
              <a:t>Balance Día 1 y temas relevantes para la construcción de la Hoja de Ruta	</a:t>
            </a:r>
          </a:p>
          <a:p>
            <a:pPr eaLnBrk="1" hangingPunct="1"/>
            <a:endParaRPr lang="es-UY" altLang="es-UY" i="1" dirty="0">
              <a:solidFill>
                <a:srgbClr val="434442"/>
              </a:solidFill>
              <a:latin typeface="Roboto Slab Regular" charset="0"/>
              <a:sym typeface="Roboto Slab Regular" charset="0"/>
            </a:endParaRPr>
          </a:p>
          <a:p>
            <a:pPr eaLnBrk="1" hangingPunct="1"/>
            <a:r>
              <a:rPr lang="es-UY" altLang="es-UY" i="1" dirty="0">
                <a:solidFill>
                  <a:srgbClr val="434442"/>
                </a:solidFill>
                <a:latin typeface="Roboto Slab Regular" charset="0"/>
                <a:sym typeface="Roboto Slab Regular" charset="0"/>
              </a:rPr>
              <a:t>Santa Cruz de la Sierra, Bolivia</a:t>
            </a:r>
          </a:p>
          <a:p>
            <a:pPr eaLnBrk="1" hangingPunct="1"/>
            <a:r>
              <a:rPr lang="es-UY" altLang="es-UY" i="1" dirty="0">
                <a:solidFill>
                  <a:srgbClr val="434442"/>
                </a:solidFill>
                <a:latin typeface="Roboto Slab Regular" charset="0"/>
                <a:sym typeface="Roboto Slab Regular" charset="0"/>
              </a:rPr>
              <a:t>9 y 10 de mayo de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6BB6C7A-E407-1565-80CC-57A2755200F9}"/>
              </a:ext>
            </a:extLst>
          </p:cNvPr>
          <p:cNvSpPr txBox="1"/>
          <p:nvPr/>
        </p:nvSpPr>
        <p:spPr>
          <a:xfrm>
            <a:off x="251012" y="269022"/>
            <a:ext cx="741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MINISTERIO DE HIDROCARBUROS Y ENERGÍAS DE BOLIVIA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62FAC8-F3C4-88C0-00C5-234CAA10FF30}"/>
              </a:ext>
            </a:extLst>
          </p:cNvPr>
          <p:cNvSpPr txBox="1"/>
          <p:nvPr/>
        </p:nvSpPr>
        <p:spPr>
          <a:xfrm>
            <a:off x="251011" y="895677"/>
            <a:ext cx="7792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UNA VISIÓN ENERGÉTICA INTEGRADA, PARA IMPULSAR EL DESARROLLO REGIONAL</a:t>
            </a:r>
            <a:endParaRPr lang="es-BO" b="1" dirty="0">
              <a:solidFill>
                <a:srgbClr val="00206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EC4521-EA22-160D-151A-ABF1C71447EE}"/>
              </a:ext>
            </a:extLst>
          </p:cNvPr>
          <p:cNvSpPr txBox="1"/>
          <p:nvPr/>
        </p:nvSpPr>
        <p:spPr>
          <a:xfrm>
            <a:off x="328613" y="1357190"/>
            <a:ext cx="7872412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El contexto energético actual exige nuevas dinámicas globales y transformaciones técnicas y sociales, que implican la adopción de nuevos paradigmas; por </a:t>
            </a:r>
            <a:r>
              <a:rPr lang="es-ES" dirty="0" err="1"/>
              <a:t>Ej</a:t>
            </a:r>
            <a:r>
              <a:rPr lang="es-ES" dirty="0"/>
              <a:t>: El cambio climático, la contaminación local y la democratización de la energía, entrañan la búsqueda de nuevas alternativas limpias hacia un sistema energético más sostenible.</a:t>
            </a:r>
          </a:p>
          <a:p>
            <a:pPr>
              <a:spcBef>
                <a:spcPts val="600"/>
              </a:spcBef>
            </a:pPr>
            <a:r>
              <a:rPr lang="es-ES" dirty="0"/>
              <a:t>La integración energética es una prioridad, ya que permite alcanzar mayor eficiencia energética e incrementa la resiliencia ante el cambio climático, como la ocurrencia de períodos extremos de escasez hidrológica, como el registrado en Colombia y Ecuador o las elevadas temperaturas en México y las inundaciones en el sur de Brasil.</a:t>
            </a:r>
          </a:p>
          <a:p>
            <a:pPr>
              <a:spcBef>
                <a:spcPts val="600"/>
              </a:spcBef>
            </a:pPr>
            <a:r>
              <a:rPr lang="es-ES" dirty="0"/>
              <a:t>Los países con mayores niveles de integración eléctrica, han podido amortiguar mejor los fenómenos naturales más críticos, lo que reafirma la necesidad de profundizar la integración eléctrica en Latinoamérica.</a:t>
            </a:r>
          </a:p>
          <a:p>
            <a:pPr>
              <a:spcBef>
                <a:spcPts val="600"/>
              </a:spcBef>
            </a:pPr>
            <a:r>
              <a:rPr lang="es-ES" b="1" dirty="0">
                <a:solidFill>
                  <a:srgbClr val="002060"/>
                </a:solidFill>
              </a:rPr>
              <a:t>Bolivia se constituye en una bisagra natural entre la CAN y el MERCOSUR, estando situada entre los principales centros de generación y consumo eléctrico en la región.</a:t>
            </a:r>
            <a:endParaRPr lang="es-B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5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6BB6C7A-E407-1565-80CC-57A2755200F9}"/>
              </a:ext>
            </a:extLst>
          </p:cNvPr>
          <p:cNvSpPr txBox="1"/>
          <p:nvPr/>
        </p:nvSpPr>
        <p:spPr>
          <a:xfrm>
            <a:off x="251012" y="269022"/>
            <a:ext cx="741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MINISTERIO DE HIDROCARBUROS Y ENERGÍAS DE BOLIVIA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62FAC8-F3C4-88C0-00C5-234CAA10FF30}"/>
              </a:ext>
            </a:extLst>
          </p:cNvPr>
          <p:cNvSpPr txBox="1"/>
          <p:nvPr/>
        </p:nvSpPr>
        <p:spPr>
          <a:xfrm>
            <a:off x="251011" y="895677"/>
            <a:ext cx="7792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Conclusiones</a:t>
            </a:r>
            <a:endParaRPr lang="es-BO" b="1" dirty="0">
              <a:solidFill>
                <a:srgbClr val="00206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EC4521-EA22-160D-151A-ABF1C71447EE}"/>
              </a:ext>
            </a:extLst>
          </p:cNvPr>
          <p:cNvSpPr txBox="1"/>
          <p:nvPr/>
        </p:nvSpPr>
        <p:spPr>
          <a:xfrm>
            <a:off x="328613" y="1357190"/>
            <a:ext cx="7872412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Se requiere una planificación integrada y el diseño de una hoja de ruta que permita mejorar la coordinación efectiva en el corto, mediano y largo plazo. Para ello, es necesario que los Estados, a través de los diferentes foros multilaterales de carácter regional y subregional, con el apoyo de instancias técnicas como la Comisión de Integración Energética Regional (</a:t>
            </a:r>
            <a:r>
              <a:rPr lang="es-ES" b="1" dirty="0"/>
              <a:t>CIER</a:t>
            </a:r>
            <a:r>
              <a:rPr lang="es-ES" dirty="0"/>
              <a:t>), y la participación de instituciones financieras multilaterales (</a:t>
            </a:r>
            <a:r>
              <a:rPr lang="es-ES" b="1" dirty="0"/>
              <a:t>BID</a:t>
            </a:r>
            <a:r>
              <a:rPr lang="es-ES" dirty="0"/>
              <a:t>), viabilicen el acceso a fondos climáticos y mecanismos financieros que permitan apalancar una transición justa e inclusiva.</a:t>
            </a:r>
          </a:p>
          <a:p>
            <a:pPr>
              <a:spcBef>
                <a:spcPts val="600"/>
              </a:spcBef>
            </a:pPr>
            <a:r>
              <a:rPr lang="es-ES" b="1" dirty="0">
                <a:solidFill>
                  <a:srgbClr val="002060"/>
                </a:solidFill>
              </a:rPr>
              <a:t>Bolivia, reitera el compromiso de continuar promoviendo la interconexión eléctrica regional y contribuir a la agregación de valor y competitividad en América Latina, en beneficio de nuestros pueblos.</a:t>
            </a:r>
          </a:p>
        </p:txBody>
      </p:sp>
    </p:spTree>
    <p:extLst>
      <p:ext uri="{BB962C8B-B14F-4D97-AF65-F5344CB8AC3E}">
        <p14:creationId xmlns:p14="http://schemas.microsoft.com/office/powerpoint/2010/main" val="383870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196288D-4257-4C32-B781-0F71122C9E60}"/>
              </a:ext>
            </a:extLst>
          </p:cNvPr>
          <p:cNvSpPr/>
          <p:nvPr/>
        </p:nvSpPr>
        <p:spPr>
          <a:xfrm>
            <a:off x="-14012" y="4731544"/>
            <a:ext cx="9158012" cy="411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DEFCB2D-5277-449F-9C79-082B4245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907" y="123729"/>
            <a:ext cx="4911697" cy="1016890"/>
          </a:xfrm>
        </p:spPr>
        <p:txBody>
          <a:bodyPr>
            <a:normAutofit fontScale="90000"/>
          </a:bodyPr>
          <a:lstStyle/>
          <a:p>
            <a:pPr algn="r"/>
            <a:r>
              <a:rPr lang="es-MX" sz="2700" dirty="0"/>
              <a:t>La región posee </a:t>
            </a:r>
            <a:br>
              <a:rPr lang="es-MX" sz="2700" dirty="0"/>
            </a:br>
            <a:r>
              <a:rPr lang="es-MX" sz="2700" dirty="0"/>
              <a:t>un gran potencial energético renovable y complementario</a:t>
            </a:r>
            <a:endParaRPr lang="es-CO" sz="2700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FE672A2-4792-4B1B-BACC-7478D4278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2" y="-52888"/>
            <a:ext cx="4500095" cy="51435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C516E21-0A78-44E1-9794-EAA32EE6F9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rcRect/>
          <a:stretch/>
        </p:blipFill>
        <p:spPr>
          <a:xfrm>
            <a:off x="7408" y="-52887"/>
            <a:ext cx="4503836" cy="514349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E7950C3-011F-4F44-AA4E-B1BA15DBBD9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-1431" y="-52888"/>
            <a:ext cx="4500095" cy="51435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6EBD21B-5F5C-444A-892B-C852A8ABF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" y="-10216"/>
            <a:ext cx="4504301" cy="5143500"/>
          </a:xfrm>
          <a:prstGeom prst="rect">
            <a:avLst/>
          </a:prstGeom>
        </p:spPr>
      </p:pic>
      <p:sp>
        <p:nvSpPr>
          <p:cNvPr id="32" name="Rectángulo: esquinas diagonales redondeadas 31">
            <a:extLst>
              <a:ext uri="{FF2B5EF4-FFF2-40B4-BE49-F238E27FC236}">
                <a16:creationId xmlns:a16="http://schemas.microsoft.com/office/drawing/2014/main" id="{4A7DC6BE-E8AD-479B-B16B-7FE2DF15DB8D}"/>
              </a:ext>
            </a:extLst>
          </p:cNvPr>
          <p:cNvSpPr/>
          <p:nvPr/>
        </p:nvSpPr>
        <p:spPr>
          <a:xfrm>
            <a:off x="3422652" y="3939163"/>
            <a:ext cx="864000" cy="291812"/>
          </a:xfrm>
          <a:prstGeom prst="round2DiagRect">
            <a:avLst/>
          </a:prstGeom>
          <a:gradFill flip="none" rotWithShape="1">
            <a:gsLst>
              <a:gs pos="54000">
                <a:srgbClr val="002F87">
                  <a:lumMod val="60000"/>
                  <a:lumOff val="40000"/>
                </a:srgbClr>
              </a:gs>
              <a:gs pos="100000">
                <a:srgbClr val="0099FF">
                  <a:lumMod val="30000"/>
                  <a:lumOff val="70000"/>
                </a:srgbClr>
              </a:gs>
            </a:gsLst>
            <a:lin ang="0" scaled="1"/>
            <a:tileRect/>
          </a:gradFill>
          <a:ln w="12700" cap="flat" cmpd="sng" algn="ctr">
            <a:solidFill>
              <a:srgbClr val="3B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350" kern="0" dirty="0">
                <a:solidFill>
                  <a:srgbClr val="FFFFFF"/>
                </a:solidFill>
                <a:cs typeface="+mn-cs"/>
              </a:rPr>
              <a:t>Agua</a:t>
            </a:r>
            <a:endParaRPr lang="es-CO" sz="1350" kern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3" name="Rectángulo: esquinas diagonales redondeadas 32">
            <a:extLst>
              <a:ext uri="{FF2B5EF4-FFF2-40B4-BE49-F238E27FC236}">
                <a16:creationId xmlns:a16="http://schemas.microsoft.com/office/drawing/2014/main" id="{EFC63D98-87C7-49FC-B676-4EE1544ED0DA}"/>
              </a:ext>
            </a:extLst>
          </p:cNvPr>
          <p:cNvSpPr/>
          <p:nvPr/>
        </p:nvSpPr>
        <p:spPr>
          <a:xfrm>
            <a:off x="3422652" y="4655658"/>
            <a:ext cx="864000" cy="291812"/>
          </a:xfrm>
          <a:prstGeom prst="round2DiagRect">
            <a:avLst/>
          </a:prstGeom>
          <a:gradFill flip="none" rotWithShape="1">
            <a:gsLst>
              <a:gs pos="54000">
                <a:srgbClr val="23135F">
                  <a:lumMod val="60000"/>
                  <a:lumOff val="40000"/>
                </a:srgbClr>
              </a:gs>
              <a:gs pos="100000">
                <a:srgbClr val="23135F">
                  <a:lumMod val="20000"/>
                  <a:lumOff val="80000"/>
                </a:srgbClr>
              </a:gs>
            </a:gsLst>
            <a:lin ang="0" scaled="1"/>
            <a:tileRect/>
          </a:gradFill>
          <a:ln w="12700" cap="flat" cmpd="sng" algn="ctr">
            <a:solidFill>
              <a:srgbClr val="3B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350" kern="0" dirty="0">
                <a:solidFill>
                  <a:srgbClr val="FFFFFF"/>
                </a:solidFill>
                <a:cs typeface="+mn-cs"/>
              </a:rPr>
              <a:t>Viento</a:t>
            </a:r>
            <a:endParaRPr lang="es-CO" sz="1350" kern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4" name="Rectángulo: esquinas diagonales redondeadas 33">
            <a:extLst>
              <a:ext uri="{FF2B5EF4-FFF2-40B4-BE49-F238E27FC236}">
                <a16:creationId xmlns:a16="http://schemas.microsoft.com/office/drawing/2014/main" id="{4C9026FF-E0B7-4E74-BF3D-68E2445F7469}"/>
              </a:ext>
            </a:extLst>
          </p:cNvPr>
          <p:cNvSpPr/>
          <p:nvPr/>
        </p:nvSpPr>
        <p:spPr>
          <a:xfrm>
            <a:off x="3422652" y="4299702"/>
            <a:ext cx="864000" cy="291812"/>
          </a:xfrm>
          <a:prstGeom prst="round2DiagRect">
            <a:avLst/>
          </a:prstGeom>
          <a:gradFill flip="none" rotWithShape="1">
            <a:gsLst>
              <a:gs pos="54000">
                <a:srgbClr val="FE4F01">
                  <a:lumMod val="75000"/>
                </a:srgbClr>
              </a:gs>
              <a:gs pos="100000">
                <a:srgbClr val="FE4F01">
                  <a:lumMod val="20000"/>
                  <a:lumOff val="80000"/>
                </a:srgbClr>
              </a:gs>
            </a:gsLst>
            <a:lin ang="0" scaled="1"/>
            <a:tileRect/>
          </a:gradFill>
          <a:ln w="12700" cap="flat" cmpd="sng" algn="ctr">
            <a:solidFill>
              <a:srgbClr val="3B38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350" kern="0" dirty="0">
                <a:solidFill>
                  <a:schemeClr val="bg1"/>
                </a:solidFill>
                <a:cs typeface="+mn-cs"/>
              </a:rPr>
              <a:t>Sol</a:t>
            </a:r>
            <a:endParaRPr lang="es-CO" sz="1350" kern="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6539212-08EF-49D6-9D76-007272651300}"/>
              </a:ext>
            </a:extLst>
          </p:cNvPr>
          <p:cNvGrpSpPr/>
          <p:nvPr/>
        </p:nvGrpSpPr>
        <p:grpSpPr>
          <a:xfrm>
            <a:off x="7408" y="1140619"/>
            <a:ext cx="8721776" cy="3602750"/>
            <a:chOff x="9877" y="1520826"/>
            <a:chExt cx="11629034" cy="4803666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C015736A-B051-4F49-A604-0FE8FCE888D9}"/>
                </a:ext>
              </a:extLst>
            </p:cNvPr>
            <p:cNvGrpSpPr/>
            <p:nvPr/>
          </p:nvGrpSpPr>
          <p:grpSpPr>
            <a:xfrm>
              <a:off x="9877" y="3244513"/>
              <a:ext cx="3167504" cy="2254588"/>
              <a:chOff x="6443977" y="2040443"/>
              <a:chExt cx="5624133" cy="4003185"/>
            </a:xfrm>
          </p:grpSpPr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9DB14B78-7FE9-4D19-8167-43720D09839D}"/>
                  </a:ext>
                </a:extLst>
              </p:cNvPr>
              <p:cNvSpPr/>
              <p:nvPr/>
            </p:nvSpPr>
            <p:spPr>
              <a:xfrm>
                <a:off x="7282537" y="5100086"/>
                <a:ext cx="2091802" cy="546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O" sz="900" i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www.iadb.org</a:t>
                </a:r>
                <a:endParaRPr lang="es-CO" sz="900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460485B5-114E-4E8E-A160-5B7E9C378B8D}"/>
                  </a:ext>
                </a:extLst>
              </p:cNvPr>
              <p:cNvSpPr txBox="1"/>
              <p:nvPr/>
            </p:nvSpPr>
            <p:spPr>
              <a:xfrm>
                <a:off x="7137395" y="2552201"/>
                <a:ext cx="4459388" cy="136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50" b="1" dirty="0">
                    <a:solidFill>
                      <a:schemeClr val="accent1"/>
                    </a:solidFill>
                    <a:latin typeface="Arial Narrow" panose="020B0606020202030204" pitchFamily="34" charset="0"/>
                  </a:rPr>
                  <a:t>América Latina y el Caribe tienen</a:t>
                </a:r>
                <a:br>
                  <a:rPr lang="es-MX" sz="1050" b="1" dirty="0">
                    <a:solidFill>
                      <a:schemeClr val="accent1"/>
                    </a:solidFill>
                    <a:latin typeface="Arial Narrow" panose="020B0606020202030204" pitchFamily="34" charset="0"/>
                  </a:rPr>
                </a:br>
                <a:r>
                  <a:rPr lang="es-MX" sz="1050" b="1" dirty="0">
                    <a:solidFill>
                      <a:schemeClr val="accent1"/>
                    </a:solidFill>
                    <a:latin typeface="Arial Narrow" panose="020B0606020202030204" pitchFamily="34" charset="0"/>
                  </a:rPr>
                  <a:t>un potencial eléctrico renovable</a:t>
                </a:r>
                <a:endParaRPr lang="es-CO" sz="1050" b="1" dirty="0">
                  <a:solidFill>
                    <a:schemeClr val="accent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32E9914-BA58-452A-A434-053009390897}"/>
                  </a:ext>
                </a:extLst>
              </p:cNvPr>
              <p:cNvSpPr txBox="1"/>
              <p:nvPr/>
            </p:nvSpPr>
            <p:spPr>
              <a:xfrm>
                <a:off x="7151912" y="3350413"/>
                <a:ext cx="4272839" cy="218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5400" b="1" dirty="0">
                    <a:solidFill>
                      <a:schemeClr val="tx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22</a:t>
                </a:r>
                <a:endParaRPr lang="es-CO" sz="5400" b="1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C02F263-3A33-48D0-9CCA-2C2F3987779A}"/>
                  </a:ext>
                </a:extLst>
              </p:cNvPr>
              <p:cNvSpPr txBox="1"/>
              <p:nvPr/>
            </p:nvSpPr>
            <p:spPr>
              <a:xfrm>
                <a:off x="9169540" y="3714792"/>
                <a:ext cx="2347773" cy="196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</a:rPr>
                  <a:t>Veces</a:t>
                </a:r>
                <a:br>
                  <a:rPr lang="es-MX" sz="9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</a:rPr>
                </a:br>
                <a:r>
                  <a:rPr lang="es-MX" sz="9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</a:rPr>
                  <a:t>mayor que</a:t>
                </a:r>
                <a:br>
                  <a:rPr lang="es-MX" sz="9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</a:rPr>
                </a:br>
                <a:r>
                  <a:rPr lang="es-MX" sz="9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</a:rPr>
                  <a:t>la demanda</a:t>
                </a:r>
                <a:br>
                  <a:rPr lang="es-MX" sz="9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</a:rPr>
                </a:br>
                <a:r>
                  <a:rPr lang="es-MX" sz="9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</a:rPr>
                  <a:t>esperada</a:t>
                </a:r>
                <a:br>
                  <a:rPr lang="es-MX" sz="9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</a:rPr>
                </a:br>
                <a:r>
                  <a:rPr lang="es-MX" sz="9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</a:rPr>
                  <a:t>en 2050</a:t>
                </a:r>
                <a:endParaRPr lang="es-CO" sz="9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273204E3-62EA-49F5-BCEF-93FBAB2DE1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74472" y="2322653"/>
                <a:ext cx="349624" cy="3720975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DE98A7B6-ADAD-4BD3-A0CD-4893672452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9074949" y="-422731"/>
                <a:ext cx="349624" cy="5611568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22A560C3-B488-4662-AB73-2972AAD95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424749" y="2040443"/>
                <a:ext cx="349624" cy="372097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427E5FE8-2A9E-405C-A051-605F61B3E6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 flipV="1">
                <a:off x="9087515" y="2925367"/>
                <a:ext cx="349624" cy="5611567"/>
              </a:xfrm>
              <a:prstGeom prst="rect">
                <a:avLst/>
              </a:prstGeom>
            </p:spPr>
          </p:pic>
        </p:grpSp>
        <p:sp>
          <p:nvSpPr>
            <p:cNvPr id="20" name="Marcador de texto 2">
              <a:extLst>
                <a:ext uri="{FF2B5EF4-FFF2-40B4-BE49-F238E27FC236}">
                  <a16:creationId xmlns:a16="http://schemas.microsoft.com/office/drawing/2014/main" id="{BB4F3FB6-1090-4225-9EB1-FA7AE4F9C443}"/>
                </a:ext>
              </a:extLst>
            </p:cNvPr>
            <p:cNvSpPr txBox="1">
              <a:spLocks/>
            </p:cNvSpPr>
            <p:nvPr/>
          </p:nvSpPr>
          <p:spPr>
            <a:xfrm>
              <a:off x="6169974" y="1520826"/>
              <a:ext cx="5468937" cy="4803666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350" dirty="0"/>
                <a:t>Teniendo en cuenta el potencial energético disponible, la integración de las redes se vuelve esencial en un escenario de transición energética </a:t>
              </a:r>
            </a:p>
            <a:p>
              <a:r>
                <a:rPr lang="es-MX" sz="1350" dirty="0"/>
                <a:t>La integración provee </a:t>
              </a:r>
              <a:r>
                <a:rPr lang="es-MX" sz="1350" u="sng" dirty="0"/>
                <a:t>flexibilidad</a:t>
              </a:r>
              <a:r>
                <a:rPr lang="es-MX" sz="1350" dirty="0"/>
                <a:t> y </a:t>
              </a:r>
              <a:r>
                <a:rPr lang="es-MX" sz="1350" u="sng" dirty="0"/>
                <a:t>resiliencia</a:t>
              </a:r>
              <a:r>
                <a:rPr lang="es-MX" sz="1350" dirty="0"/>
                <a:t> a los sistemas, conectando nuevos polos energéticos, permitiendo complementar, compartir y hacer mejor uso de los recursos disponibles</a:t>
              </a:r>
            </a:p>
            <a:p>
              <a:r>
                <a:rPr lang="es-MX" sz="1350" dirty="0"/>
                <a:t>La integración maximiza la producción de las </a:t>
              </a:r>
              <a:r>
                <a:rPr lang="es-MX" sz="1350" u="sng" dirty="0"/>
                <a:t>fuentes renovables</a:t>
              </a:r>
              <a:r>
                <a:rPr lang="es-MX" sz="1350" dirty="0"/>
                <a:t> que los sistemas son capaces de integrar en condiciones de seguridad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9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736055"/>
              </p:ext>
            </p:extLst>
          </p:nvPr>
        </p:nvGraphicFramePr>
        <p:xfrm>
          <a:off x="415529" y="-2381"/>
          <a:ext cx="8312944" cy="359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altLang="es-CO" dirty="0"/>
              <a:t>La viabilidad de la integración eléctrica regional </a:t>
            </a:r>
            <a:br>
              <a:rPr lang="es-MX" altLang="es-CO" dirty="0"/>
            </a:br>
            <a:r>
              <a:rPr lang="es-MX" altLang="es-CO" dirty="0"/>
              <a:t>está basada en tres factores claves: las 3 </a:t>
            </a:r>
            <a:r>
              <a:rPr lang="es-MX" altLang="es-CO" dirty="0" err="1"/>
              <a:t>Rs</a:t>
            </a:r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0" y="2649855"/>
          <a:ext cx="6922293" cy="137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20">
                <a:tc>
                  <a:txBody>
                    <a:bodyPr/>
                    <a:lstStyle/>
                    <a:p>
                      <a:pPr marL="355600" indent="-355600" algn="l" defTabSz="914400" rtl="0" eaLnBrk="1" latinLnBrk="0" hangingPunct="1">
                        <a:buFont typeface="Wingdings" panose="05000000000000000000" pitchFamily="2" charset="2"/>
                        <a:buChar char="è"/>
                      </a:pPr>
                      <a:r>
                        <a:rPr lang="es-CO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Optimización de la capacidad de generación y aprovechamiento de</a:t>
                      </a:r>
                      <a:r>
                        <a:rPr lang="es-CO" sz="14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s-CO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complementariedad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è"/>
                        <a:tabLst/>
                        <a:defRPr/>
                      </a:pPr>
                      <a:r>
                        <a:rPr lang="es-CO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Desarrollo de la infraestructura requerida (enlaces y refuerzos nacionales)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7BE9B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355600" algn="l" defTabSz="914400" rtl="0" eaLnBrk="1" latinLnBrk="0" hangingPunct="1">
                        <a:buFont typeface="Wingdings" panose="05000000000000000000" pitchFamily="2" charset="2"/>
                        <a:buChar char="è"/>
                      </a:pPr>
                      <a:r>
                        <a:rPr lang="es-CO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Armonización de los marcos normativos y regulatorio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5A5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0" y="4029075"/>
            <a:ext cx="9144000" cy="1114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270000" tIns="270000" rIns="54000" bIns="54000">
            <a:noAutofit/>
          </a:bodyPr>
          <a:lstStyle/>
          <a:p>
            <a:pPr marL="2487216" indent="-2487216"/>
            <a:r>
              <a:rPr lang="es-MX" sz="1500" b="1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Factor clave de éxito:</a:t>
            </a:r>
            <a:r>
              <a:rPr lang="es-MX" sz="1500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 	</a:t>
            </a:r>
            <a:r>
              <a:rPr lang="es-MX" sz="1500" b="1" dirty="0">
                <a:solidFill>
                  <a:schemeClr val="bg1">
                    <a:lumMod val="50000"/>
                  </a:schemeClr>
                </a:solidFill>
                <a:highlight>
                  <a:srgbClr val="B4CFFF"/>
                </a:highlight>
                <a:ea typeface="MS PGothic" pitchFamily="34" charset="-128"/>
              </a:rPr>
              <a:t>Respaldo</a:t>
            </a:r>
            <a:r>
              <a:rPr lang="es-MX" sz="1500" dirty="0">
                <a:solidFill>
                  <a:schemeClr val="bg1">
                    <a:lumMod val="50000"/>
                  </a:schemeClr>
                </a:solidFill>
                <a:highlight>
                  <a:srgbClr val="B4CFFF"/>
                </a:highlight>
                <a:ea typeface="MS PGothic" pitchFamily="34" charset="-128"/>
              </a:rPr>
              <a:t> de los Gobiernos</a:t>
            </a:r>
            <a:r>
              <a:rPr lang="es-MX" sz="1500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, a través de acuerdos vinculantes, </a:t>
            </a:r>
          </a:p>
          <a:p>
            <a:pPr marL="2487216" indent="-2487216"/>
            <a:r>
              <a:rPr lang="es-MX" sz="1500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	en el marco de su Política Energética</a:t>
            </a:r>
            <a:endParaRPr lang="es-CO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5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7D670442-B93B-4D6C-8315-4142BC16A9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s-MX" dirty="0"/>
              <a:t>Cada iniciativa se encuentra en un estado de desarrollo diferente, con una Hoja de Ruta definida (trabajo coordinado de autoridades, empresas, instituciones y banca multilateral)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tabLst>
                <a:tab pos="877491" algn="l"/>
              </a:tabLst>
            </a:pPr>
            <a:r>
              <a:rPr lang="es-CO" dirty="0"/>
              <a:t>SIEPAC: 	Sistema de Interconexión Eléctrica </a:t>
            </a:r>
            <a:br>
              <a:rPr lang="es-CO" dirty="0"/>
            </a:br>
            <a:r>
              <a:rPr lang="es-CO" dirty="0"/>
              <a:t>	de los países de América Central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tabLst>
                <a:tab pos="877491" algn="l"/>
              </a:tabLst>
            </a:pPr>
            <a:r>
              <a:rPr lang="es-CO" dirty="0" err="1"/>
              <a:t>SINEA</a:t>
            </a:r>
            <a:r>
              <a:rPr lang="es-CO" dirty="0"/>
              <a:t>: 	Sistema de Interconexión Eléctrica Andina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tabLst>
                <a:tab pos="877491" algn="l"/>
              </a:tabLst>
            </a:pPr>
            <a:r>
              <a:rPr lang="es-CO" dirty="0" err="1"/>
              <a:t>SIESUR</a:t>
            </a:r>
            <a:r>
              <a:rPr lang="es-CO" dirty="0"/>
              <a:t>: 	Sistema de Integración Energética </a:t>
            </a:r>
            <a:br>
              <a:rPr lang="es-CO" dirty="0"/>
            </a:br>
            <a:r>
              <a:rPr lang="es-CO" dirty="0"/>
              <a:t>	de los Países del Sur</a:t>
            </a:r>
            <a:endParaRPr lang="es-MX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tabLst>
                <a:tab pos="877491" algn="l"/>
              </a:tabLst>
            </a:pPr>
            <a:r>
              <a:rPr lang="es-CO" dirty="0" err="1"/>
              <a:t>ICP</a:t>
            </a:r>
            <a:r>
              <a:rPr lang="es-CO" dirty="0"/>
              <a:t>: 	Interconexión Colombia Panamá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endParaRPr lang="es-CO" dirty="0"/>
          </a:p>
        </p:txBody>
      </p:sp>
      <p:sp>
        <p:nvSpPr>
          <p:cNvPr id="45" name="Marcador de contenido 44">
            <a:extLst>
              <a:ext uri="{FF2B5EF4-FFF2-40B4-BE49-F238E27FC236}">
                <a16:creationId xmlns:a16="http://schemas.microsoft.com/office/drawing/2014/main" id="{1FDD8C5E-2131-4B7D-928F-2D7AB3B450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6" name="Título 25">
            <a:extLst>
              <a:ext uri="{FF2B5EF4-FFF2-40B4-BE49-F238E27FC236}">
                <a16:creationId xmlns:a16="http://schemas.microsoft.com/office/drawing/2014/main" id="{2413120B-BC07-4611-A71B-B5C4B210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122975"/>
            <a:ext cx="4125295" cy="812507"/>
          </a:xfrm>
        </p:spPr>
        <p:txBody>
          <a:bodyPr>
            <a:noAutofit/>
          </a:bodyPr>
          <a:lstStyle/>
          <a:p>
            <a:r>
              <a:rPr lang="es-MX" sz="2100" dirty="0">
                <a:solidFill>
                  <a:schemeClr val="bg1"/>
                </a:solidFill>
              </a:rPr>
              <a:t>El proceso de integración eléctrica en la región avanza a través de diferentes iniciativas regionales</a:t>
            </a:r>
            <a:endParaRPr lang="es-CO" sz="2100" dirty="0">
              <a:solidFill>
                <a:schemeClr val="bg1"/>
              </a:solidFill>
            </a:endParaRPr>
          </a:p>
        </p:txBody>
      </p:sp>
      <p:pic>
        <p:nvPicPr>
          <p:cNvPr id="177" name="Imagen 176">
            <a:extLst>
              <a:ext uri="{FF2B5EF4-FFF2-40B4-BE49-F238E27FC236}">
                <a16:creationId xmlns:a16="http://schemas.microsoft.com/office/drawing/2014/main" id="{7BEE738B-FBF7-411C-8DE2-EC1946629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5310"/>
            <a:ext cx="4572000" cy="51435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8" name="Arco 177">
            <a:extLst>
              <a:ext uri="{FF2B5EF4-FFF2-40B4-BE49-F238E27FC236}">
                <a16:creationId xmlns:a16="http://schemas.microsoft.com/office/drawing/2014/main" id="{4DDAD8A0-E467-4557-A476-E7E0641FEAFE}"/>
              </a:ext>
            </a:extLst>
          </p:cNvPr>
          <p:cNvSpPr/>
          <p:nvPr/>
        </p:nvSpPr>
        <p:spPr>
          <a:xfrm>
            <a:off x="5894137" y="498451"/>
            <a:ext cx="979075" cy="434605"/>
          </a:xfrm>
          <a:prstGeom prst="arc">
            <a:avLst>
              <a:gd name="adj1" fmla="val 11126405"/>
              <a:gd name="adj2" fmla="val 0"/>
            </a:avLst>
          </a:prstGeom>
          <a:ln w="1270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79" name="Arco 178">
            <a:extLst>
              <a:ext uri="{FF2B5EF4-FFF2-40B4-BE49-F238E27FC236}">
                <a16:creationId xmlns:a16="http://schemas.microsoft.com/office/drawing/2014/main" id="{23A3EC8A-BBF7-4D04-9233-C346A557CEA8}"/>
              </a:ext>
            </a:extLst>
          </p:cNvPr>
          <p:cNvSpPr/>
          <p:nvPr/>
        </p:nvSpPr>
        <p:spPr>
          <a:xfrm rot="10800000">
            <a:off x="5702531" y="714226"/>
            <a:ext cx="631317" cy="1215403"/>
          </a:xfrm>
          <a:prstGeom prst="arc">
            <a:avLst>
              <a:gd name="adj1" fmla="val 17349408"/>
              <a:gd name="adj2" fmla="val 4513901"/>
            </a:avLst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80" name="Elipse 179">
            <a:extLst>
              <a:ext uri="{FF2B5EF4-FFF2-40B4-BE49-F238E27FC236}">
                <a16:creationId xmlns:a16="http://schemas.microsoft.com/office/drawing/2014/main" id="{D1CF2AF3-F4E2-4246-899E-0B633F8115E9}"/>
              </a:ext>
            </a:extLst>
          </p:cNvPr>
          <p:cNvSpPr/>
          <p:nvPr/>
        </p:nvSpPr>
        <p:spPr>
          <a:xfrm>
            <a:off x="6395926" y="418861"/>
            <a:ext cx="201614" cy="1869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25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181" name="Arco 180">
            <a:extLst>
              <a:ext uri="{FF2B5EF4-FFF2-40B4-BE49-F238E27FC236}">
                <a16:creationId xmlns:a16="http://schemas.microsoft.com/office/drawing/2014/main" id="{032CF640-07D8-40FA-9F4C-E82EC1D6161C}"/>
              </a:ext>
            </a:extLst>
          </p:cNvPr>
          <p:cNvSpPr/>
          <p:nvPr/>
        </p:nvSpPr>
        <p:spPr>
          <a:xfrm rot="10800000">
            <a:off x="5848727" y="1478097"/>
            <a:ext cx="1502743" cy="730241"/>
          </a:xfrm>
          <a:prstGeom prst="arc">
            <a:avLst>
              <a:gd name="adj1" fmla="val 16005083"/>
              <a:gd name="adj2" fmla="val 21238943"/>
            </a:avLst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82" name="Arco 181">
            <a:extLst>
              <a:ext uri="{FF2B5EF4-FFF2-40B4-BE49-F238E27FC236}">
                <a16:creationId xmlns:a16="http://schemas.microsoft.com/office/drawing/2014/main" id="{B8BA14BD-CDFA-4CCE-AD1F-AC8630A1C233}"/>
              </a:ext>
            </a:extLst>
          </p:cNvPr>
          <p:cNvSpPr/>
          <p:nvPr/>
        </p:nvSpPr>
        <p:spPr>
          <a:xfrm rot="10800000">
            <a:off x="5585738" y="671512"/>
            <a:ext cx="631317" cy="1318421"/>
          </a:xfrm>
          <a:prstGeom prst="arc">
            <a:avLst>
              <a:gd name="adj1" fmla="val 17349408"/>
              <a:gd name="adj2" fmla="val 4513901"/>
            </a:avLst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83" name="Elipse 182">
            <a:extLst>
              <a:ext uri="{FF2B5EF4-FFF2-40B4-BE49-F238E27FC236}">
                <a16:creationId xmlns:a16="http://schemas.microsoft.com/office/drawing/2014/main" id="{5E206ED9-6327-43C9-ABCA-7CEE2AA19F3C}"/>
              </a:ext>
            </a:extLst>
          </p:cNvPr>
          <p:cNvSpPr/>
          <p:nvPr/>
        </p:nvSpPr>
        <p:spPr>
          <a:xfrm>
            <a:off x="5689124" y="1772866"/>
            <a:ext cx="201614" cy="1869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25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184" name="Elipse 183">
            <a:extLst>
              <a:ext uri="{FF2B5EF4-FFF2-40B4-BE49-F238E27FC236}">
                <a16:creationId xmlns:a16="http://schemas.microsoft.com/office/drawing/2014/main" id="{987BD755-FF91-4C75-859E-5CB417CA19B7}"/>
              </a:ext>
            </a:extLst>
          </p:cNvPr>
          <p:cNvSpPr/>
          <p:nvPr/>
        </p:nvSpPr>
        <p:spPr>
          <a:xfrm>
            <a:off x="5725485" y="632236"/>
            <a:ext cx="201614" cy="1869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25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185" name="Elipse 184">
            <a:extLst>
              <a:ext uri="{FF2B5EF4-FFF2-40B4-BE49-F238E27FC236}">
                <a16:creationId xmlns:a16="http://schemas.microsoft.com/office/drawing/2014/main" id="{4A8E5BEA-16E9-4C89-B1B1-CA7DCC7FC3C6}"/>
              </a:ext>
            </a:extLst>
          </p:cNvPr>
          <p:cNvSpPr/>
          <p:nvPr/>
        </p:nvSpPr>
        <p:spPr>
          <a:xfrm>
            <a:off x="5574271" y="1072017"/>
            <a:ext cx="201614" cy="1869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25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186" name="Arco 185">
            <a:extLst>
              <a:ext uri="{FF2B5EF4-FFF2-40B4-BE49-F238E27FC236}">
                <a16:creationId xmlns:a16="http://schemas.microsoft.com/office/drawing/2014/main" id="{54B3AFA2-0F20-42F4-A9A3-BF88BFBF17DA}"/>
              </a:ext>
            </a:extLst>
          </p:cNvPr>
          <p:cNvSpPr/>
          <p:nvPr/>
        </p:nvSpPr>
        <p:spPr>
          <a:xfrm rot="20489762">
            <a:off x="5499605" y="1854103"/>
            <a:ext cx="832025" cy="1668725"/>
          </a:xfrm>
          <a:prstGeom prst="arc">
            <a:avLst>
              <a:gd name="adj1" fmla="val 18157985"/>
              <a:gd name="adj2" fmla="val 4794643"/>
            </a:avLst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87" name="Arco 186">
            <a:extLst>
              <a:ext uri="{FF2B5EF4-FFF2-40B4-BE49-F238E27FC236}">
                <a16:creationId xmlns:a16="http://schemas.microsoft.com/office/drawing/2014/main" id="{B00ED332-B6F6-4C7C-96BC-E41F97AFA080}"/>
              </a:ext>
            </a:extLst>
          </p:cNvPr>
          <p:cNvSpPr/>
          <p:nvPr/>
        </p:nvSpPr>
        <p:spPr>
          <a:xfrm rot="16200000">
            <a:off x="6173257" y="2462828"/>
            <a:ext cx="1022967" cy="730241"/>
          </a:xfrm>
          <a:prstGeom prst="arc">
            <a:avLst>
              <a:gd name="adj1" fmla="val 17750294"/>
              <a:gd name="adj2" fmla="val 21238943"/>
            </a:avLst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88" name="Arco 187">
            <a:extLst>
              <a:ext uri="{FF2B5EF4-FFF2-40B4-BE49-F238E27FC236}">
                <a16:creationId xmlns:a16="http://schemas.microsoft.com/office/drawing/2014/main" id="{9A52DDFE-D6F7-4AEE-8FCA-FAF80EDC5A06}"/>
              </a:ext>
            </a:extLst>
          </p:cNvPr>
          <p:cNvSpPr/>
          <p:nvPr/>
        </p:nvSpPr>
        <p:spPr>
          <a:xfrm rot="521863">
            <a:off x="6972814" y="1215025"/>
            <a:ext cx="832025" cy="1668725"/>
          </a:xfrm>
          <a:prstGeom prst="arc">
            <a:avLst>
              <a:gd name="adj1" fmla="val 17231304"/>
              <a:gd name="adj2" fmla="val 2710918"/>
            </a:avLst>
          </a:prstGeom>
          <a:ln w="127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89" name="Arco 188">
            <a:extLst>
              <a:ext uri="{FF2B5EF4-FFF2-40B4-BE49-F238E27FC236}">
                <a16:creationId xmlns:a16="http://schemas.microsoft.com/office/drawing/2014/main" id="{210608A5-AB95-4CE7-9C24-62B1261C6283}"/>
              </a:ext>
            </a:extLst>
          </p:cNvPr>
          <p:cNvSpPr/>
          <p:nvPr/>
        </p:nvSpPr>
        <p:spPr>
          <a:xfrm rot="521863">
            <a:off x="6980190" y="1178914"/>
            <a:ext cx="1264624" cy="1668725"/>
          </a:xfrm>
          <a:prstGeom prst="arc">
            <a:avLst>
              <a:gd name="adj1" fmla="val 16308155"/>
              <a:gd name="adj2" fmla="val 3494153"/>
            </a:avLst>
          </a:prstGeom>
          <a:ln w="127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90" name="Arco 189">
            <a:extLst>
              <a:ext uri="{FF2B5EF4-FFF2-40B4-BE49-F238E27FC236}">
                <a16:creationId xmlns:a16="http://schemas.microsoft.com/office/drawing/2014/main" id="{649B42D3-2E8C-476E-9523-7C625AE657C6}"/>
              </a:ext>
            </a:extLst>
          </p:cNvPr>
          <p:cNvSpPr/>
          <p:nvPr/>
        </p:nvSpPr>
        <p:spPr>
          <a:xfrm rot="20398208">
            <a:off x="6507289" y="2138645"/>
            <a:ext cx="1031701" cy="730241"/>
          </a:xfrm>
          <a:prstGeom prst="arc">
            <a:avLst>
              <a:gd name="adj1" fmla="val 14519503"/>
              <a:gd name="adj2" fmla="val 19394133"/>
            </a:avLst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91" name="Arco 190">
            <a:extLst>
              <a:ext uri="{FF2B5EF4-FFF2-40B4-BE49-F238E27FC236}">
                <a16:creationId xmlns:a16="http://schemas.microsoft.com/office/drawing/2014/main" id="{DF034274-C4E8-46CD-B44B-B9B58D63B932}"/>
              </a:ext>
            </a:extLst>
          </p:cNvPr>
          <p:cNvSpPr/>
          <p:nvPr/>
        </p:nvSpPr>
        <p:spPr>
          <a:xfrm rot="17671011">
            <a:off x="6479054" y="1394635"/>
            <a:ext cx="832025" cy="2049826"/>
          </a:xfrm>
          <a:prstGeom prst="arc">
            <a:avLst>
              <a:gd name="adj1" fmla="val 18157985"/>
              <a:gd name="adj2" fmla="val 4794643"/>
            </a:avLst>
          </a:prstGeom>
          <a:ln w="127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92" name="Arco 191">
            <a:extLst>
              <a:ext uri="{FF2B5EF4-FFF2-40B4-BE49-F238E27FC236}">
                <a16:creationId xmlns:a16="http://schemas.microsoft.com/office/drawing/2014/main" id="{AB1A5B01-4C6B-4BCF-870E-9D1631E91239}"/>
              </a:ext>
            </a:extLst>
          </p:cNvPr>
          <p:cNvSpPr/>
          <p:nvPr/>
        </p:nvSpPr>
        <p:spPr>
          <a:xfrm rot="3063017">
            <a:off x="6248933" y="2340445"/>
            <a:ext cx="1031701" cy="730241"/>
          </a:xfrm>
          <a:prstGeom prst="arc">
            <a:avLst>
              <a:gd name="adj1" fmla="val 13070096"/>
              <a:gd name="adj2" fmla="val 18140992"/>
            </a:avLst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93" name="Elipse 192">
            <a:extLst>
              <a:ext uri="{FF2B5EF4-FFF2-40B4-BE49-F238E27FC236}">
                <a16:creationId xmlns:a16="http://schemas.microsoft.com/office/drawing/2014/main" id="{D756F208-FF6A-49F6-8843-8821A5A04A01}"/>
              </a:ext>
            </a:extLst>
          </p:cNvPr>
          <p:cNvSpPr/>
          <p:nvPr/>
        </p:nvSpPr>
        <p:spPr>
          <a:xfrm>
            <a:off x="6575143" y="2166802"/>
            <a:ext cx="201614" cy="1869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25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cxnSp>
        <p:nvCxnSpPr>
          <p:cNvPr id="194" name="Conector recto de flecha 193">
            <a:extLst>
              <a:ext uri="{FF2B5EF4-FFF2-40B4-BE49-F238E27FC236}">
                <a16:creationId xmlns:a16="http://schemas.microsoft.com/office/drawing/2014/main" id="{A377234C-543B-4555-921D-9EB00B080CE6}"/>
              </a:ext>
            </a:extLst>
          </p:cNvPr>
          <p:cNvCxnSpPr>
            <a:stCxn id="193" idx="4"/>
          </p:cNvCxnSpPr>
          <p:nvPr/>
        </p:nvCxnSpPr>
        <p:spPr>
          <a:xfrm>
            <a:off x="6675950" y="2353717"/>
            <a:ext cx="21125" cy="460154"/>
          </a:xfrm>
          <a:prstGeom prst="straightConnector1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E95FF4E2-C5F5-4E13-869C-FFDB133FDD8A}"/>
              </a:ext>
            </a:extLst>
          </p:cNvPr>
          <p:cNvCxnSpPr>
            <a:cxnSpLocks/>
            <a:endCxn id="199" idx="0"/>
          </p:cNvCxnSpPr>
          <p:nvPr/>
        </p:nvCxnSpPr>
        <p:spPr>
          <a:xfrm>
            <a:off x="6700735" y="2813870"/>
            <a:ext cx="16046" cy="765798"/>
          </a:xfrm>
          <a:prstGeom prst="line">
            <a:avLst/>
          </a:prstGeom>
          <a:ln w="127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ector recto 195">
            <a:extLst>
              <a:ext uri="{FF2B5EF4-FFF2-40B4-BE49-F238E27FC236}">
                <a16:creationId xmlns:a16="http://schemas.microsoft.com/office/drawing/2014/main" id="{DE454180-B6A2-4449-946D-840C264F2669}"/>
              </a:ext>
            </a:extLst>
          </p:cNvPr>
          <p:cNvCxnSpPr>
            <a:stCxn id="207" idx="6"/>
            <a:endCxn id="203" idx="2"/>
          </p:cNvCxnSpPr>
          <p:nvPr/>
        </p:nvCxnSpPr>
        <p:spPr>
          <a:xfrm>
            <a:off x="7292723" y="2709576"/>
            <a:ext cx="458436" cy="6269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Arco 196">
            <a:extLst>
              <a:ext uri="{FF2B5EF4-FFF2-40B4-BE49-F238E27FC236}">
                <a16:creationId xmlns:a16="http://schemas.microsoft.com/office/drawing/2014/main" id="{57ADB93E-7D65-4B8F-BE6E-E68DB89CC834}"/>
              </a:ext>
            </a:extLst>
          </p:cNvPr>
          <p:cNvSpPr/>
          <p:nvPr/>
        </p:nvSpPr>
        <p:spPr>
          <a:xfrm rot="20072571" flipV="1">
            <a:off x="6593132" y="3067957"/>
            <a:ext cx="1117928" cy="526363"/>
          </a:xfrm>
          <a:prstGeom prst="arc">
            <a:avLst>
              <a:gd name="adj1" fmla="val 11701150"/>
              <a:gd name="adj2" fmla="val 20324447"/>
            </a:avLst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98" name="Arco 197">
            <a:extLst>
              <a:ext uri="{FF2B5EF4-FFF2-40B4-BE49-F238E27FC236}">
                <a16:creationId xmlns:a16="http://schemas.microsoft.com/office/drawing/2014/main" id="{FB742974-CFC5-4A57-A250-87BADBF5695A}"/>
              </a:ext>
            </a:extLst>
          </p:cNvPr>
          <p:cNvSpPr/>
          <p:nvPr/>
        </p:nvSpPr>
        <p:spPr>
          <a:xfrm rot="2823543" flipV="1">
            <a:off x="6243167" y="3086878"/>
            <a:ext cx="718180" cy="552716"/>
          </a:xfrm>
          <a:prstGeom prst="arc">
            <a:avLst>
              <a:gd name="adj1" fmla="val 14342572"/>
              <a:gd name="adj2" fmla="val 19720080"/>
            </a:avLst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99" name="Elipse 198">
            <a:extLst>
              <a:ext uri="{FF2B5EF4-FFF2-40B4-BE49-F238E27FC236}">
                <a16:creationId xmlns:a16="http://schemas.microsoft.com/office/drawing/2014/main" id="{6F477DCB-2F3F-48F6-A0CE-41492F66F9D3}"/>
              </a:ext>
            </a:extLst>
          </p:cNvPr>
          <p:cNvSpPr/>
          <p:nvPr/>
        </p:nvSpPr>
        <p:spPr>
          <a:xfrm>
            <a:off x="6615973" y="3579669"/>
            <a:ext cx="201614" cy="1869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25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200" name="Elipse 199">
            <a:extLst>
              <a:ext uri="{FF2B5EF4-FFF2-40B4-BE49-F238E27FC236}">
                <a16:creationId xmlns:a16="http://schemas.microsoft.com/office/drawing/2014/main" id="{D96FD855-7F70-46AC-A4B8-B0B053E6C4CE}"/>
              </a:ext>
            </a:extLst>
          </p:cNvPr>
          <p:cNvSpPr/>
          <p:nvPr/>
        </p:nvSpPr>
        <p:spPr>
          <a:xfrm>
            <a:off x="6173428" y="3328417"/>
            <a:ext cx="201614" cy="1869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25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201" name="Arco 200">
            <a:extLst>
              <a:ext uri="{FF2B5EF4-FFF2-40B4-BE49-F238E27FC236}">
                <a16:creationId xmlns:a16="http://schemas.microsoft.com/office/drawing/2014/main" id="{8C92E259-EE20-4CC7-B562-BC7ADBAD3806}"/>
              </a:ext>
            </a:extLst>
          </p:cNvPr>
          <p:cNvSpPr/>
          <p:nvPr/>
        </p:nvSpPr>
        <p:spPr>
          <a:xfrm rot="1258728">
            <a:off x="6579579" y="1919016"/>
            <a:ext cx="1264624" cy="1668725"/>
          </a:xfrm>
          <a:prstGeom prst="arc">
            <a:avLst>
              <a:gd name="adj1" fmla="val 20531556"/>
              <a:gd name="adj2" fmla="val 2148191"/>
            </a:avLst>
          </a:prstGeom>
          <a:ln w="127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202" name="Elipse 201">
            <a:extLst>
              <a:ext uri="{FF2B5EF4-FFF2-40B4-BE49-F238E27FC236}">
                <a16:creationId xmlns:a16="http://schemas.microsoft.com/office/drawing/2014/main" id="{25DC1536-3D78-4944-AF43-AE8ED47F0ACE}"/>
              </a:ext>
            </a:extLst>
          </p:cNvPr>
          <p:cNvSpPr/>
          <p:nvPr/>
        </p:nvSpPr>
        <p:spPr>
          <a:xfrm>
            <a:off x="7188440" y="3480019"/>
            <a:ext cx="201614" cy="1869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25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203" name="Elipse 202">
            <a:extLst>
              <a:ext uri="{FF2B5EF4-FFF2-40B4-BE49-F238E27FC236}">
                <a16:creationId xmlns:a16="http://schemas.microsoft.com/office/drawing/2014/main" id="{AE3D8D3B-97F4-4BAC-B74C-3F0FD1188639}"/>
              </a:ext>
            </a:extLst>
          </p:cNvPr>
          <p:cNvSpPr/>
          <p:nvPr/>
        </p:nvSpPr>
        <p:spPr>
          <a:xfrm>
            <a:off x="7751159" y="2622388"/>
            <a:ext cx="201614" cy="1869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25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204" name="Arco 203">
            <a:extLst>
              <a:ext uri="{FF2B5EF4-FFF2-40B4-BE49-F238E27FC236}">
                <a16:creationId xmlns:a16="http://schemas.microsoft.com/office/drawing/2014/main" id="{92A01D26-927A-4962-AE9C-34E809488927}"/>
              </a:ext>
            </a:extLst>
          </p:cNvPr>
          <p:cNvSpPr/>
          <p:nvPr/>
        </p:nvSpPr>
        <p:spPr>
          <a:xfrm rot="20341272" flipH="1">
            <a:off x="7277694" y="1936050"/>
            <a:ext cx="1263333" cy="1668725"/>
          </a:xfrm>
          <a:prstGeom prst="arc">
            <a:avLst>
              <a:gd name="adj1" fmla="val 20087894"/>
              <a:gd name="adj2" fmla="val 2148191"/>
            </a:avLst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205" name="Arco 204">
            <a:extLst>
              <a:ext uri="{FF2B5EF4-FFF2-40B4-BE49-F238E27FC236}">
                <a16:creationId xmlns:a16="http://schemas.microsoft.com/office/drawing/2014/main" id="{891E930E-F242-453C-98D8-07A9E10CF0E0}"/>
              </a:ext>
            </a:extLst>
          </p:cNvPr>
          <p:cNvSpPr/>
          <p:nvPr/>
        </p:nvSpPr>
        <p:spPr>
          <a:xfrm rot="19575424">
            <a:off x="6707432" y="3182257"/>
            <a:ext cx="1117928" cy="526363"/>
          </a:xfrm>
          <a:prstGeom prst="arc">
            <a:avLst>
              <a:gd name="adj1" fmla="val 11701150"/>
              <a:gd name="adj2" fmla="val 19217784"/>
            </a:avLst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206" name="Arco 205">
            <a:extLst>
              <a:ext uri="{FF2B5EF4-FFF2-40B4-BE49-F238E27FC236}">
                <a16:creationId xmlns:a16="http://schemas.microsoft.com/office/drawing/2014/main" id="{F7A2AF7C-F56F-42AE-A614-02B491E9C0BE}"/>
              </a:ext>
            </a:extLst>
          </p:cNvPr>
          <p:cNvSpPr/>
          <p:nvPr/>
        </p:nvSpPr>
        <p:spPr>
          <a:xfrm rot="7375636" flipH="1">
            <a:off x="6056013" y="2855966"/>
            <a:ext cx="1460608" cy="526363"/>
          </a:xfrm>
          <a:prstGeom prst="arc">
            <a:avLst>
              <a:gd name="adj1" fmla="val 13187683"/>
              <a:gd name="adj2" fmla="val 20543364"/>
            </a:avLst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207" name="Elipse 206">
            <a:extLst>
              <a:ext uri="{FF2B5EF4-FFF2-40B4-BE49-F238E27FC236}">
                <a16:creationId xmlns:a16="http://schemas.microsoft.com/office/drawing/2014/main" id="{CF67B1A6-92B1-4B60-A21E-A3A7C59A6FCF}"/>
              </a:ext>
            </a:extLst>
          </p:cNvPr>
          <p:cNvSpPr/>
          <p:nvPr/>
        </p:nvSpPr>
        <p:spPr>
          <a:xfrm>
            <a:off x="7091109" y="2616119"/>
            <a:ext cx="201614" cy="1869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25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208" name="Elipse 207">
            <a:extLst>
              <a:ext uri="{FF2B5EF4-FFF2-40B4-BE49-F238E27FC236}">
                <a16:creationId xmlns:a16="http://schemas.microsoft.com/office/drawing/2014/main" id="{EBFA2A1E-4DF1-458E-A94B-B10E6CB9C646}"/>
              </a:ext>
            </a:extLst>
          </p:cNvPr>
          <p:cNvSpPr/>
          <p:nvPr/>
        </p:nvSpPr>
        <p:spPr>
          <a:xfrm>
            <a:off x="6361562" y="1758198"/>
            <a:ext cx="201614" cy="1869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25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209" name="Arco 208">
            <a:extLst>
              <a:ext uri="{FF2B5EF4-FFF2-40B4-BE49-F238E27FC236}">
                <a16:creationId xmlns:a16="http://schemas.microsoft.com/office/drawing/2014/main" id="{6E9492A2-BB96-45E0-B710-48365D530CDE}"/>
              </a:ext>
            </a:extLst>
          </p:cNvPr>
          <p:cNvSpPr/>
          <p:nvPr/>
        </p:nvSpPr>
        <p:spPr>
          <a:xfrm rot="11278229">
            <a:off x="6123839" y="3097768"/>
            <a:ext cx="832025" cy="2049826"/>
          </a:xfrm>
          <a:prstGeom prst="arc">
            <a:avLst>
              <a:gd name="adj1" fmla="val 18157985"/>
              <a:gd name="adj2" fmla="val 3440835"/>
            </a:avLst>
          </a:prstGeom>
          <a:ln w="127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210" name="Arco 209">
            <a:extLst>
              <a:ext uri="{FF2B5EF4-FFF2-40B4-BE49-F238E27FC236}">
                <a16:creationId xmlns:a16="http://schemas.microsoft.com/office/drawing/2014/main" id="{FBA1F083-8C8A-4C45-B07C-C38808A6626E}"/>
              </a:ext>
            </a:extLst>
          </p:cNvPr>
          <p:cNvSpPr/>
          <p:nvPr/>
        </p:nvSpPr>
        <p:spPr>
          <a:xfrm rot="15085850">
            <a:off x="6680668" y="686972"/>
            <a:ext cx="832025" cy="2049826"/>
          </a:xfrm>
          <a:prstGeom prst="arc">
            <a:avLst>
              <a:gd name="adj1" fmla="val 20916875"/>
              <a:gd name="adj2" fmla="val 4794643"/>
            </a:avLst>
          </a:prstGeom>
          <a:ln w="127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211" name="Elipse 210">
            <a:extLst>
              <a:ext uri="{FF2B5EF4-FFF2-40B4-BE49-F238E27FC236}">
                <a16:creationId xmlns:a16="http://schemas.microsoft.com/office/drawing/2014/main" id="{F9169E3E-B8CA-4C3B-B6FD-DB317737F964}"/>
              </a:ext>
            </a:extLst>
          </p:cNvPr>
          <p:cNvSpPr/>
          <p:nvPr/>
        </p:nvSpPr>
        <p:spPr>
          <a:xfrm>
            <a:off x="6751230" y="492101"/>
            <a:ext cx="1076034" cy="1058365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prstClr val="white"/>
              </a:solidFill>
              <a:latin typeface="Tahoma"/>
            </a:endParaRPr>
          </a:p>
        </p:txBody>
      </p:sp>
      <p:sp>
        <p:nvSpPr>
          <p:cNvPr id="212" name="Arco 211">
            <a:extLst>
              <a:ext uri="{FF2B5EF4-FFF2-40B4-BE49-F238E27FC236}">
                <a16:creationId xmlns:a16="http://schemas.microsoft.com/office/drawing/2014/main" id="{CDC587D3-A7E3-43C9-96B1-CE390EAB0B90}"/>
              </a:ext>
            </a:extLst>
          </p:cNvPr>
          <p:cNvSpPr/>
          <p:nvPr/>
        </p:nvSpPr>
        <p:spPr>
          <a:xfrm rot="2321665">
            <a:off x="5549915" y="406502"/>
            <a:ext cx="380582" cy="302004"/>
          </a:xfrm>
          <a:prstGeom prst="arc">
            <a:avLst>
              <a:gd name="adj1" fmla="val 11120206"/>
              <a:gd name="adj2" fmla="val 21394960"/>
            </a:avLst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prstClr val="white"/>
              </a:solidFill>
              <a:latin typeface="Tahoma"/>
            </a:endParaRPr>
          </a:p>
        </p:txBody>
      </p:sp>
      <p:sp>
        <p:nvSpPr>
          <p:cNvPr id="214" name="Rectángulo 213">
            <a:extLst>
              <a:ext uri="{FF2B5EF4-FFF2-40B4-BE49-F238E27FC236}">
                <a16:creationId xmlns:a16="http://schemas.microsoft.com/office/drawing/2014/main" id="{BFAF6331-214E-467E-8A1C-467E2E0711A1}"/>
              </a:ext>
            </a:extLst>
          </p:cNvPr>
          <p:cNvSpPr/>
          <p:nvPr/>
        </p:nvSpPr>
        <p:spPr>
          <a:xfrm>
            <a:off x="7974137" y="798193"/>
            <a:ext cx="1053182" cy="2894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350" dirty="0">
                <a:solidFill>
                  <a:prstClr val="white">
                    <a:lumMod val="50000"/>
                  </a:prstClr>
                </a:solidFill>
                <a:latin typeface="Tahoma"/>
              </a:rPr>
              <a:t>Arco Norte</a:t>
            </a:r>
          </a:p>
        </p:txBody>
      </p:sp>
      <p:sp>
        <p:nvSpPr>
          <p:cNvPr id="215" name="Rectángulo 214">
            <a:extLst>
              <a:ext uri="{FF2B5EF4-FFF2-40B4-BE49-F238E27FC236}">
                <a16:creationId xmlns:a16="http://schemas.microsoft.com/office/drawing/2014/main" id="{E5E92F6E-1C53-49B4-AB80-5AC67DB4D89F}"/>
              </a:ext>
            </a:extLst>
          </p:cNvPr>
          <p:cNvSpPr/>
          <p:nvPr/>
        </p:nvSpPr>
        <p:spPr>
          <a:xfrm>
            <a:off x="7640068" y="3559589"/>
            <a:ext cx="1053182" cy="2894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350" dirty="0" err="1">
                <a:solidFill>
                  <a:prstClr val="white">
                    <a:lumMod val="50000"/>
                  </a:prstClr>
                </a:solidFill>
                <a:latin typeface="Tahoma"/>
              </a:rPr>
              <a:t>SIESUR</a:t>
            </a:r>
            <a:endParaRPr lang="es-CO" sz="1350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216" name="Rectángulo 215">
            <a:extLst>
              <a:ext uri="{FF2B5EF4-FFF2-40B4-BE49-F238E27FC236}">
                <a16:creationId xmlns:a16="http://schemas.microsoft.com/office/drawing/2014/main" id="{0DF9E4D6-CE81-4133-9EF4-C7DEDCABEF99}"/>
              </a:ext>
            </a:extLst>
          </p:cNvPr>
          <p:cNvSpPr/>
          <p:nvPr/>
        </p:nvSpPr>
        <p:spPr>
          <a:xfrm>
            <a:off x="4365256" y="546682"/>
            <a:ext cx="1053182" cy="2894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350" dirty="0">
                <a:solidFill>
                  <a:prstClr val="white">
                    <a:lumMod val="50000"/>
                  </a:prstClr>
                </a:solidFill>
                <a:latin typeface="Tahoma"/>
              </a:rPr>
              <a:t>SIEPAC</a:t>
            </a:r>
          </a:p>
        </p:txBody>
      </p:sp>
      <p:sp>
        <p:nvSpPr>
          <p:cNvPr id="217" name="Rectángulo 216">
            <a:extLst>
              <a:ext uri="{FF2B5EF4-FFF2-40B4-BE49-F238E27FC236}">
                <a16:creationId xmlns:a16="http://schemas.microsoft.com/office/drawing/2014/main" id="{DF76AF36-16A0-45D6-91AE-FEC42889884C}"/>
              </a:ext>
            </a:extLst>
          </p:cNvPr>
          <p:cNvSpPr/>
          <p:nvPr/>
        </p:nvSpPr>
        <p:spPr>
          <a:xfrm>
            <a:off x="5620382" y="6091"/>
            <a:ext cx="1053182" cy="2894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350" dirty="0" err="1">
                <a:solidFill>
                  <a:prstClr val="white">
                    <a:lumMod val="50000"/>
                  </a:prstClr>
                </a:solidFill>
                <a:latin typeface="Tahoma"/>
              </a:rPr>
              <a:t>ICP</a:t>
            </a:r>
            <a:endParaRPr lang="es-CO" sz="1350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218" name="Rectángulo 217">
            <a:extLst>
              <a:ext uri="{FF2B5EF4-FFF2-40B4-BE49-F238E27FC236}">
                <a16:creationId xmlns:a16="http://schemas.microsoft.com/office/drawing/2014/main" id="{8A3B9481-37C0-431C-8E9E-BFFAF2FC231F}"/>
              </a:ext>
            </a:extLst>
          </p:cNvPr>
          <p:cNvSpPr/>
          <p:nvPr/>
        </p:nvSpPr>
        <p:spPr>
          <a:xfrm>
            <a:off x="4374863" y="1144872"/>
            <a:ext cx="1053182" cy="2894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350" dirty="0" err="1">
                <a:solidFill>
                  <a:prstClr val="white">
                    <a:lumMod val="50000"/>
                  </a:prstClr>
                </a:solidFill>
                <a:latin typeface="Tahoma"/>
              </a:rPr>
              <a:t>SINEA</a:t>
            </a:r>
            <a:endParaRPr lang="es-CO" sz="1350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219" name="CuadroTexto 218">
            <a:extLst>
              <a:ext uri="{FF2B5EF4-FFF2-40B4-BE49-F238E27FC236}">
                <a16:creationId xmlns:a16="http://schemas.microsoft.com/office/drawing/2014/main" id="{3388D8A2-9E36-40DD-B963-FCF1B66E95A6}"/>
              </a:ext>
            </a:extLst>
          </p:cNvPr>
          <p:cNvSpPr txBox="1"/>
          <p:nvPr/>
        </p:nvSpPr>
        <p:spPr>
          <a:xfrm rot="16200000">
            <a:off x="2647813" y="2761633"/>
            <a:ext cx="4293194" cy="451529"/>
          </a:xfrm>
          <a:prstGeom prst="rect">
            <a:avLst/>
          </a:prstGeom>
          <a:noFill/>
        </p:spPr>
        <p:txBody>
          <a:bodyPr wrap="square" lIns="54000" tIns="27000" rIns="54000" bIns="27000">
            <a:no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4D4D4D"/>
                </a:solidFill>
                <a:latin typeface="Tahoma"/>
                <a:cs typeface="+mn-cs"/>
              </a:rPr>
              <a:t>The World Bank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4D4D4D"/>
                </a:solidFill>
                <a:latin typeface="Tahoma"/>
                <a:cs typeface="+mn-cs"/>
              </a:rPr>
              <a:t>Derived Map Of Global Electricity Transmission And Distribution Lines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65000"/>
                  </a:prstClr>
                </a:solidFill>
                <a:latin typeface="Tahoma"/>
                <a:cs typeface="+mn-cs"/>
              </a:rPr>
              <a:t>Predictive mapping of the global power system using open data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srgbClr val="4D4D4D"/>
              </a:solidFill>
              <a:latin typeface="Tahoma"/>
              <a:cs typeface="+mn-cs"/>
            </a:endParaRPr>
          </a:p>
        </p:txBody>
      </p:sp>
      <p:sp>
        <p:nvSpPr>
          <p:cNvPr id="220" name="Elipse 219">
            <a:extLst>
              <a:ext uri="{FF2B5EF4-FFF2-40B4-BE49-F238E27FC236}">
                <a16:creationId xmlns:a16="http://schemas.microsoft.com/office/drawing/2014/main" id="{331062F0-C02C-4374-A5E1-F9A2C0338170}"/>
              </a:ext>
            </a:extLst>
          </p:cNvPr>
          <p:cNvSpPr/>
          <p:nvPr/>
        </p:nvSpPr>
        <p:spPr>
          <a:xfrm>
            <a:off x="6025118" y="4571235"/>
            <a:ext cx="201614" cy="1869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25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221" name="Rectángulo 220">
            <a:extLst>
              <a:ext uri="{FF2B5EF4-FFF2-40B4-BE49-F238E27FC236}">
                <a16:creationId xmlns:a16="http://schemas.microsoft.com/office/drawing/2014/main" id="{C2111D97-A011-4C90-827A-2072AB201990}"/>
              </a:ext>
            </a:extLst>
          </p:cNvPr>
          <p:cNvSpPr/>
          <p:nvPr/>
        </p:nvSpPr>
        <p:spPr>
          <a:xfrm>
            <a:off x="7523644" y="6870"/>
            <a:ext cx="1636452" cy="584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350" dirty="0">
                <a:solidFill>
                  <a:srgbClr val="003087"/>
                </a:solidFill>
                <a:latin typeface="Tahoma"/>
              </a:rPr>
              <a:t>Interconexiones </a:t>
            </a:r>
            <a:br>
              <a:rPr lang="es-CO" sz="1350" dirty="0">
                <a:solidFill>
                  <a:srgbClr val="003087"/>
                </a:solidFill>
                <a:latin typeface="Tahoma"/>
              </a:rPr>
            </a:br>
            <a:r>
              <a:rPr lang="es-CO" sz="1350" dirty="0">
                <a:solidFill>
                  <a:srgbClr val="003087"/>
                </a:solidFill>
                <a:latin typeface="Tahoma"/>
              </a:rPr>
              <a:t>y corredores</a:t>
            </a:r>
          </a:p>
        </p:txBody>
      </p:sp>
      <p:sp>
        <p:nvSpPr>
          <p:cNvPr id="222" name="Arco 221">
            <a:extLst>
              <a:ext uri="{FF2B5EF4-FFF2-40B4-BE49-F238E27FC236}">
                <a16:creationId xmlns:a16="http://schemas.microsoft.com/office/drawing/2014/main" id="{4B4DEA53-8627-404C-A176-D2E596F94CCF}"/>
              </a:ext>
            </a:extLst>
          </p:cNvPr>
          <p:cNvSpPr/>
          <p:nvPr/>
        </p:nvSpPr>
        <p:spPr>
          <a:xfrm rot="20038117" flipH="1">
            <a:off x="4853612" y="-1159929"/>
            <a:ext cx="1263333" cy="1668725"/>
          </a:xfrm>
          <a:prstGeom prst="arc">
            <a:avLst>
              <a:gd name="adj1" fmla="val 401439"/>
              <a:gd name="adj2" fmla="val 3719654"/>
            </a:avLst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35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213" name="Elipse 212">
            <a:extLst>
              <a:ext uri="{FF2B5EF4-FFF2-40B4-BE49-F238E27FC236}">
                <a16:creationId xmlns:a16="http://schemas.microsoft.com/office/drawing/2014/main" id="{E8D6F30C-F162-4893-940C-97F8B1842B2F}"/>
              </a:ext>
            </a:extLst>
          </p:cNvPr>
          <p:cNvSpPr/>
          <p:nvPr/>
        </p:nvSpPr>
        <p:spPr>
          <a:xfrm>
            <a:off x="5429094" y="364768"/>
            <a:ext cx="201614" cy="1869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25" dirty="0">
              <a:solidFill>
                <a:prstClr val="white">
                  <a:lumMod val="50000"/>
                </a:prstClr>
              </a:solidFill>
              <a:latin typeface="Tahoma"/>
            </a:endParaRPr>
          </a:p>
        </p:txBody>
      </p:sp>
      <p:sp>
        <p:nvSpPr>
          <p:cNvPr id="223" name="Rectángulo 222">
            <a:extLst>
              <a:ext uri="{FF2B5EF4-FFF2-40B4-BE49-F238E27FC236}">
                <a16:creationId xmlns:a16="http://schemas.microsoft.com/office/drawing/2014/main" id="{51E2D1DC-DDA8-425A-A648-A7A30C0F886C}"/>
              </a:ext>
            </a:extLst>
          </p:cNvPr>
          <p:cNvSpPr/>
          <p:nvPr/>
        </p:nvSpPr>
        <p:spPr>
          <a:xfrm>
            <a:off x="7769914" y="4268858"/>
            <a:ext cx="1288537" cy="1033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108000" rIns="27000" rtlCol="0" anchor="t"/>
          <a:lstStyle/>
          <a:p>
            <a:pPr marL="269081" defTabSz="685800" eaLnBrk="1" fontAlgn="auto" hangingPunct="1">
              <a:spcBef>
                <a:spcPts val="0"/>
              </a:spcBef>
              <a:spcAft>
                <a:spcPts val="150"/>
              </a:spcAft>
            </a:pPr>
            <a:r>
              <a:rPr lang="es-CO" sz="900" dirty="0">
                <a:solidFill>
                  <a:srgbClr val="0030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Existente</a:t>
            </a:r>
          </a:p>
          <a:p>
            <a:pPr marL="269081" defTabSz="685800" eaLnBrk="1" fontAlgn="auto" hangingPunct="1">
              <a:spcBef>
                <a:spcPts val="0"/>
              </a:spcBef>
              <a:spcAft>
                <a:spcPts val="150"/>
              </a:spcAft>
            </a:pPr>
            <a:r>
              <a:rPr lang="es-CO" sz="900" dirty="0">
                <a:solidFill>
                  <a:srgbClr val="FE5000">
                    <a:lumMod val="60000"/>
                    <a:lumOff val="4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operativa</a:t>
            </a:r>
          </a:p>
          <a:p>
            <a:pPr marL="269081" defTabSz="685800" eaLnBrk="1" fontAlgn="auto" hangingPunct="1">
              <a:spcBef>
                <a:spcPts val="0"/>
              </a:spcBef>
              <a:spcAft>
                <a:spcPts val="150"/>
              </a:spcAft>
            </a:pPr>
            <a:r>
              <a:rPr lang="es-CO" sz="9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desarrollar </a:t>
            </a:r>
          </a:p>
          <a:p>
            <a:pPr marL="269081" defTabSz="685800" eaLnBrk="1" fontAlgn="auto" hangingPunct="1">
              <a:spcBef>
                <a:spcPts val="0"/>
              </a:spcBef>
              <a:spcAft>
                <a:spcPts val="150"/>
              </a:spcAft>
            </a:pPr>
            <a:r>
              <a:rPr lang="es-CO" sz="900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nacional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6EF707DB-EB81-4E6D-9631-0942E5AA7580}"/>
              </a:ext>
            </a:extLst>
          </p:cNvPr>
          <p:cNvCxnSpPr>
            <a:cxnSpLocks/>
          </p:cNvCxnSpPr>
          <p:nvPr/>
        </p:nvCxnSpPr>
        <p:spPr>
          <a:xfrm>
            <a:off x="7827264" y="4449129"/>
            <a:ext cx="227315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ector recto 223">
            <a:extLst>
              <a:ext uri="{FF2B5EF4-FFF2-40B4-BE49-F238E27FC236}">
                <a16:creationId xmlns:a16="http://schemas.microsoft.com/office/drawing/2014/main" id="{101094A7-E3E0-40A4-97D0-E3611585AF82}"/>
              </a:ext>
            </a:extLst>
          </p:cNvPr>
          <p:cNvCxnSpPr>
            <a:cxnSpLocks/>
          </p:cNvCxnSpPr>
          <p:nvPr/>
        </p:nvCxnSpPr>
        <p:spPr>
          <a:xfrm>
            <a:off x="7827264" y="4613434"/>
            <a:ext cx="227315" cy="0"/>
          </a:xfrm>
          <a:prstGeom prst="line">
            <a:avLst/>
          </a:prstGeom>
          <a:ln w="1016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cto 224">
            <a:extLst>
              <a:ext uri="{FF2B5EF4-FFF2-40B4-BE49-F238E27FC236}">
                <a16:creationId xmlns:a16="http://schemas.microsoft.com/office/drawing/2014/main" id="{54972ECF-D5B3-462A-9786-1A14BF35CA83}"/>
              </a:ext>
            </a:extLst>
          </p:cNvPr>
          <p:cNvCxnSpPr>
            <a:cxnSpLocks/>
          </p:cNvCxnSpPr>
          <p:nvPr/>
        </p:nvCxnSpPr>
        <p:spPr>
          <a:xfrm>
            <a:off x="7829043" y="4773585"/>
            <a:ext cx="227315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ector recto 229">
            <a:extLst>
              <a:ext uri="{FF2B5EF4-FFF2-40B4-BE49-F238E27FC236}">
                <a16:creationId xmlns:a16="http://schemas.microsoft.com/office/drawing/2014/main" id="{8D2E492B-72FB-437A-B0F8-6DFB0EDE257C}"/>
              </a:ext>
            </a:extLst>
          </p:cNvPr>
          <p:cNvCxnSpPr>
            <a:cxnSpLocks/>
          </p:cNvCxnSpPr>
          <p:nvPr/>
        </p:nvCxnSpPr>
        <p:spPr>
          <a:xfrm>
            <a:off x="7827264" y="4920032"/>
            <a:ext cx="227315" cy="0"/>
          </a:xfrm>
          <a:prstGeom prst="line">
            <a:avLst/>
          </a:prstGeom>
          <a:ln w="101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59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96A84-8281-5809-1CBB-506D5935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30" y="368402"/>
            <a:ext cx="6876003" cy="64294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Intercambio COLOMBIA - ECUADOR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DCDA89-5131-AF13-3857-B1F96672A91F}"/>
              </a:ext>
            </a:extLst>
          </p:cNvPr>
          <p:cNvSpPr txBox="1"/>
          <p:nvPr/>
        </p:nvSpPr>
        <p:spPr>
          <a:xfrm>
            <a:off x="454343" y="1122822"/>
            <a:ext cx="471249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Tx/>
              <a:buChar char="-"/>
            </a:pPr>
            <a:r>
              <a:rPr lang="es-ES" sz="1500" dirty="0"/>
              <a:t>El esquema de mercado está concebido para que ambos países sean beneficiados por él y ha evolucionado en ese sentido, con estabilidad en la normatividad asociada.</a:t>
            </a:r>
          </a:p>
          <a:p>
            <a:pPr marL="214313" indent="-214313" algn="just">
              <a:spcBef>
                <a:spcPts val="600"/>
              </a:spcBef>
              <a:buFontTx/>
              <a:buChar char="-"/>
            </a:pPr>
            <a:r>
              <a:rPr lang="es-ES" sz="1500" dirty="0"/>
              <a:t>Desde 2003 hasta abril de 2024 COL ha exportado 18.1 TWh e importado 5.5 TWh.</a:t>
            </a:r>
          </a:p>
          <a:p>
            <a:pPr marL="214313" indent="-214313" algn="just">
              <a:spcBef>
                <a:spcPts val="600"/>
              </a:spcBef>
              <a:buFontTx/>
              <a:buChar char="-"/>
            </a:pPr>
            <a:r>
              <a:rPr lang="es-ES" sz="1500" dirty="0"/>
              <a:t>Se han transado 1.523 millones USD en exportaciones y 320 millones USD en importaciones.</a:t>
            </a:r>
          </a:p>
          <a:p>
            <a:pPr marL="214313" indent="-214313" algn="just">
              <a:spcBef>
                <a:spcPts val="600"/>
              </a:spcBef>
              <a:buFontTx/>
              <a:buChar char="-"/>
            </a:pPr>
            <a:r>
              <a:rPr lang="es-ES" sz="1500" dirty="0"/>
              <a:t>Las rentas de congestión han sido de 288 millones USD para Colombia y 25 millones USD para Ecuador.</a:t>
            </a:r>
          </a:p>
          <a:p>
            <a:pPr marL="214313" indent="-214313" algn="just">
              <a:spcBef>
                <a:spcPts val="600"/>
              </a:spcBef>
              <a:buFontTx/>
              <a:buChar char="-"/>
            </a:pPr>
            <a:r>
              <a:rPr lang="es-ES" sz="1500" dirty="0"/>
              <a:t>En algunos años predominan exportaciones de Ecuador, otros de Colombia.</a:t>
            </a:r>
            <a:endParaRPr lang="es-ES" sz="1050" dirty="0"/>
          </a:p>
          <a:p>
            <a:pPr algn="r"/>
            <a:r>
              <a:rPr lang="es-CO" sz="900" dirty="0"/>
              <a:t>Valores en precios constantes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C255B512-775B-3B53-5EA6-94DB0795E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7828" y="3150825"/>
            <a:ext cx="3666172" cy="19926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9CBA15-6A38-2A5B-EA06-E470B2735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828" y="1083442"/>
            <a:ext cx="3666172" cy="18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9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0F7327-3880-9182-6127-D8A9FD5F6DE2}"/>
              </a:ext>
            </a:extLst>
          </p:cNvPr>
          <p:cNvSpPr/>
          <p:nvPr/>
        </p:nvSpPr>
        <p:spPr>
          <a:xfrm>
            <a:off x="0" y="8741"/>
            <a:ext cx="9144000" cy="869939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24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TEMAS RELEVANTES PARA LA CONSTR. HOJA DE RUTA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: esquinas redondeadas 13">
            <a:extLst>
              <a:ext uri="{FF2B5EF4-FFF2-40B4-BE49-F238E27FC236}">
                <a16:creationId xmlns:a16="http://schemas.microsoft.com/office/drawing/2014/main" id="{5A4B58B4-037C-CB49-D2F0-16A5E6D0E38B}"/>
              </a:ext>
            </a:extLst>
          </p:cNvPr>
          <p:cNvSpPr/>
          <p:nvPr/>
        </p:nvSpPr>
        <p:spPr>
          <a:xfrm>
            <a:off x="2446930" y="986025"/>
            <a:ext cx="5933370" cy="55543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800" dirty="0">
                <a:solidFill>
                  <a:schemeClr val="bg1"/>
                </a:solidFill>
              </a:rPr>
              <a:t>Actualización de Estudios de Interconexiones Eléctricas (demanda, reservas de gas, infraestructura, etc.)</a:t>
            </a:r>
          </a:p>
        </p:txBody>
      </p:sp>
      <p:sp>
        <p:nvSpPr>
          <p:cNvPr id="6" name="Rectángulo: esquinas redondeadas 14">
            <a:extLst>
              <a:ext uri="{FF2B5EF4-FFF2-40B4-BE49-F238E27FC236}">
                <a16:creationId xmlns:a16="http://schemas.microsoft.com/office/drawing/2014/main" id="{8AF73D9D-D76D-FCC4-B81C-9A418CCA8CF6}"/>
              </a:ext>
            </a:extLst>
          </p:cNvPr>
          <p:cNvSpPr/>
          <p:nvPr/>
        </p:nvSpPr>
        <p:spPr>
          <a:xfrm>
            <a:off x="2446929" y="1727286"/>
            <a:ext cx="5900434" cy="61331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1800" dirty="0">
                <a:solidFill>
                  <a:schemeClr val="bg1"/>
                </a:solidFill>
              </a:rPr>
              <a:t>Análisis del marco legal, institucional y normativo en los países del SINEA y del SIESUR </a:t>
            </a:r>
            <a:endParaRPr lang="es-PY" sz="1800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16">
            <a:extLst>
              <a:ext uri="{FF2B5EF4-FFF2-40B4-BE49-F238E27FC236}">
                <a16:creationId xmlns:a16="http://schemas.microsoft.com/office/drawing/2014/main" id="{02B1FAEA-50D8-F1BB-1851-D28C5A04B77D}"/>
              </a:ext>
            </a:extLst>
          </p:cNvPr>
          <p:cNvSpPr/>
          <p:nvPr/>
        </p:nvSpPr>
        <p:spPr>
          <a:xfrm>
            <a:off x="2413991" y="2534687"/>
            <a:ext cx="5966309" cy="85439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800" dirty="0">
                <a:solidFill>
                  <a:schemeClr val="bg1"/>
                </a:solidFill>
              </a:rPr>
              <a:t>Evaluación de oportunidades de concretar intercambios de electricidad binacionales y multilaterales en el corto, mediano y largo plazo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3065D5-6D78-8C5C-B1F1-11907B9694EB}"/>
              </a:ext>
            </a:extLst>
          </p:cNvPr>
          <p:cNvSpPr/>
          <p:nvPr/>
        </p:nvSpPr>
        <p:spPr>
          <a:xfrm>
            <a:off x="0" y="974873"/>
            <a:ext cx="2507673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100" b="1" dirty="0">
                <a:solidFill>
                  <a:schemeClr val="accent1">
                    <a:lumMod val="50000"/>
                  </a:schemeClr>
                </a:solidFill>
              </a:rPr>
              <a:t>Tema 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s-CO" sz="2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6B7BB9-6D68-5810-2143-AA0FAC1E8F34}"/>
              </a:ext>
            </a:extLst>
          </p:cNvPr>
          <p:cNvSpPr/>
          <p:nvPr/>
        </p:nvSpPr>
        <p:spPr>
          <a:xfrm>
            <a:off x="6927" y="1780468"/>
            <a:ext cx="2507673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100" b="1" dirty="0">
                <a:solidFill>
                  <a:schemeClr val="accent1">
                    <a:lumMod val="50000"/>
                  </a:schemeClr>
                </a:solidFill>
              </a:rPr>
              <a:t>Tema 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s-CO" sz="2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0100AE-0637-0ACB-A6FE-1D0E612AC331}"/>
              </a:ext>
            </a:extLst>
          </p:cNvPr>
          <p:cNvSpPr/>
          <p:nvPr/>
        </p:nvSpPr>
        <p:spPr>
          <a:xfrm>
            <a:off x="0" y="2666208"/>
            <a:ext cx="2507673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100" b="1" dirty="0">
                <a:solidFill>
                  <a:schemeClr val="accent1">
                    <a:lumMod val="50000"/>
                  </a:schemeClr>
                </a:solidFill>
              </a:rPr>
              <a:t>Tema 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CO" sz="2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CBDD13-17D3-DF81-5109-F0C61FE66CA3}"/>
              </a:ext>
            </a:extLst>
          </p:cNvPr>
          <p:cNvSpPr/>
          <p:nvPr/>
        </p:nvSpPr>
        <p:spPr>
          <a:xfrm>
            <a:off x="-87733" y="3555060"/>
            <a:ext cx="328813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100" b="1" dirty="0">
                <a:solidFill>
                  <a:schemeClr val="accent1">
                    <a:lumMod val="50000"/>
                  </a:schemeClr>
                </a:solidFill>
              </a:rPr>
              <a:t>Hoja de Ruta 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700636-806D-ADE8-066B-1C2213C8914E}"/>
              </a:ext>
            </a:extLst>
          </p:cNvPr>
          <p:cNvSpPr txBox="1"/>
          <p:nvPr/>
        </p:nvSpPr>
        <p:spPr>
          <a:xfrm>
            <a:off x="2641600" y="4738914"/>
            <a:ext cx="3839029" cy="395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81696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Google Shape;76;p16">
            <a:extLst>
              <a:ext uri="{FF2B5EF4-FFF2-40B4-BE49-F238E27FC236}">
                <a16:creationId xmlns:a16="http://schemas.microsoft.com/office/drawing/2014/main" id="{EDA04F9C-EF44-C102-2842-1C11F295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2064544"/>
            <a:ext cx="3667125" cy="110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UY" altLang="es-UY" sz="4400" dirty="0">
                <a:solidFill>
                  <a:srgbClr val="002060"/>
                </a:solidFill>
                <a:latin typeface="Roboto Black" panose="02000000000000000000" pitchFamily="2" charset="0"/>
                <a:sym typeface="Roboto Black" panose="02000000000000000000" pitchFamily="2" charset="0"/>
              </a:rPr>
              <a:t>GRACIAS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A-submarca-BLANCA">
  <a:themeElements>
    <a:clrScheme name="ISA-2017">
      <a:dk1>
        <a:srgbClr val="4D4D4D"/>
      </a:dk1>
      <a:lt1>
        <a:sysClr val="window" lastClr="FFFFFF"/>
      </a:lt1>
      <a:dk2>
        <a:srgbClr val="003087"/>
      </a:dk2>
      <a:lt2>
        <a:srgbClr val="FFFFFF"/>
      </a:lt2>
      <a:accent1>
        <a:srgbClr val="0099FF"/>
      </a:accent1>
      <a:accent2>
        <a:srgbClr val="003087"/>
      </a:accent2>
      <a:accent3>
        <a:srgbClr val="FE5000"/>
      </a:accent3>
      <a:accent4>
        <a:srgbClr val="FFB81C"/>
      </a:accent4>
      <a:accent5>
        <a:srgbClr val="00B140"/>
      </a:accent5>
      <a:accent6>
        <a:srgbClr val="6683B7"/>
      </a:accent6>
      <a:hlink>
        <a:srgbClr val="FE5000"/>
      </a:hlink>
      <a:folHlink>
        <a:srgbClr val="FE7333"/>
      </a:folHlink>
    </a:clrScheme>
    <a:fontScheme name="ISA-201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E097D815-4156-5C4A-96C0-4FFAC0383F6C}" vid="{5568BE0A-483A-8142-9306-E90E1F0E435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9AFF8A09094746AC127EC11CB20AB5" ma:contentTypeVersion="14" ma:contentTypeDescription="Crear nuevo documento." ma:contentTypeScope="" ma:versionID="bd601b6710c4c5473d0cd2316886152e">
  <xsd:schema xmlns:xsd="http://www.w3.org/2001/XMLSchema" xmlns:xs="http://www.w3.org/2001/XMLSchema" xmlns:p="http://schemas.microsoft.com/office/2006/metadata/properties" xmlns:ns3="69926974-3116-4e0d-9e01-5fa5d4ed07f0" xmlns:ns4="104aa492-6b79-405d-b35c-990a49f0e901" targetNamespace="http://schemas.microsoft.com/office/2006/metadata/properties" ma:root="true" ma:fieldsID="4f184eb37d0aa68271f256180ecbba49" ns3:_="" ns4:_="">
    <xsd:import namespace="69926974-3116-4e0d-9e01-5fa5d4ed07f0"/>
    <xsd:import namespace="104aa492-6b79-405d-b35c-990a49f0e90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26974-3116-4e0d-9e01-5fa5d4ed07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aa492-6b79-405d-b35c-990a49f0e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CC6A10-30FB-4BAF-B68F-EF308F5645FA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69926974-3116-4e0d-9e01-5fa5d4ed07f0"/>
    <ds:schemaRef ds:uri="http://schemas.openxmlformats.org/package/2006/metadata/core-properties"/>
    <ds:schemaRef ds:uri="104aa492-6b79-405d-b35c-990a49f0e90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AECCD1-8F87-4D9B-9AF9-0C34661838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5C2987-7138-474F-B8CA-868827C646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926974-3116-4e0d-9e01-5fa5d4ed07f0"/>
    <ds:schemaRef ds:uri="104aa492-6b79-405d-b35c-990a49f0e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9358</TotalTime>
  <Words>865</Words>
  <Application>Microsoft Office PowerPoint</Application>
  <PresentationFormat>Presentación en pantalla (16:9)</PresentationFormat>
  <Paragraphs>78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22" baseType="lpstr">
      <vt:lpstr>MS PGothic</vt:lpstr>
      <vt:lpstr>Roboto Slab Regular</vt:lpstr>
      <vt:lpstr>Wingdings</vt:lpstr>
      <vt:lpstr>MS PGothic</vt:lpstr>
      <vt:lpstr>Roboto Black</vt:lpstr>
      <vt:lpstr>Courier New</vt:lpstr>
      <vt:lpstr>AmsiPro-Black</vt:lpstr>
      <vt:lpstr>Arial Narrow</vt:lpstr>
      <vt:lpstr>Calibri</vt:lpstr>
      <vt:lpstr>Arial</vt:lpstr>
      <vt:lpstr>Tahoma</vt:lpstr>
      <vt:lpstr>Simple Light</vt:lpstr>
      <vt:lpstr>ISA-submarca-BLANCA</vt:lpstr>
      <vt:lpstr>Presentación de PowerPoint</vt:lpstr>
      <vt:lpstr>Presentación de PowerPoint</vt:lpstr>
      <vt:lpstr>Presentación de PowerPoint</vt:lpstr>
      <vt:lpstr>La región posee  un gran potencial energético renovable y complementario</vt:lpstr>
      <vt:lpstr>La viabilidad de la integración eléctrica regional  está basada en tres factores claves: las 3 Rs</vt:lpstr>
      <vt:lpstr>El proceso de integración eléctrica en la región avanza a través de diferentes iniciativas regionales</vt:lpstr>
      <vt:lpstr>Intercambio COLOMBIA - ECUADOR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Filiberto Soto Encinas</cp:lastModifiedBy>
  <cp:revision>230</cp:revision>
  <cp:lastPrinted>2024-05-07T19:49:04Z</cp:lastPrinted>
  <dcterms:modified xsi:type="dcterms:W3CDTF">2024-05-10T07:13:47Z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0x0101005C9AFF8A09094746AC127EC11CB20AB5</vt:lpwstr>
  </property>
</Properties>
</file>