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22"/>
  </p:notesMasterIdLst>
  <p:sldIdLst>
    <p:sldId id="256" r:id="rId5"/>
    <p:sldId id="597" r:id="rId6"/>
    <p:sldId id="598" r:id="rId7"/>
    <p:sldId id="582" r:id="rId8"/>
    <p:sldId id="589" r:id="rId9"/>
    <p:sldId id="591" r:id="rId10"/>
    <p:sldId id="595" r:id="rId11"/>
    <p:sldId id="583" r:id="rId12"/>
    <p:sldId id="577" r:id="rId13"/>
    <p:sldId id="592" r:id="rId14"/>
    <p:sldId id="593" r:id="rId15"/>
    <p:sldId id="596" r:id="rId16"/>
    <p:sldId id="584" r:id="rId17"/>
    <p:sldId id="594" r:id="rId18"/>
    <p:sldId id="510" r:id="rId19"/>
    <p:sldId id="571" r:id="rId20"/>
    <p:sldId id="259" r:id="rId21"/>
  </p:sldIdLst>
  <p:sldSz cx="9144000" cy="5143500" type="screen16x9"/>
  <p:notesSz cx="6954838" cy="9309100"/>
  <p:embeddedFontLst>
    <p:embeddedFont>
      <p:font typeface="Arial Narrow" panose="020B060602020203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Lato" panose="020F0502020204030203" pitchFamily="34" charset="0"/>
      <p:regular r:id="rId31"/>
      <p:bold r:id="rId32"/>
      <p:italic r:id="rId33"/>
      <p:boldItalic r:id="rId34"/>
    </p:embeddedFont>
    <p:embeddedFont>
      <p:font typeface="Roboto Black" panose="02000000000000000000" pitchFamily="2" charset="0"/>
      <p:bold r:id="rId35"/>
      <p:boldItalic r:id="rId36"/>
    </p:embeddedFont>
    <p:embeddedFont>
      <p:font typeface="Roboto Slab Regular" panose="020B0604020202020204" charset="0"/>
      <p:regular r:id="rId37"/>
      <p:bold r:id="rId38"/>
    </p:embeddedFont>
  </p:embeddedFontLst>
  <p:defaultTextStyle>
    <a:defPPr>
      <a:defRPr lang="es-UY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EFF"/>
    <a:srgbClr val="6699FF"/>
    <a:srgbClr val="CCECFF"/>
    <a:srgbClr val="FFCC66"/>
    <a:srgbClr val="006600"/>
    <a:srgbClr val="E7EBED"/>
    <a:srgbClr val="78909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24" autoAdjust="0"/>
  </p:normalViewPr>
  <p:slideViewPr>
    <p:cSldViewPr snapToGrid="0">
      <p:cViewPr varScale="1">
        <p:scale>
          <a:sx n="85" d="100"/>
          <a:sy n="85" d="100"/>
        </p:scale>
        <p:origin x="96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3;n">
            <a:extLst>
              <a:ext uri="{FF2B5EF4-FFF2-40B4-BE49-F238E27FC236}">
                <a16:creationId xmlns:a16="http://schemas.microsoft.com/office/drawing/2014/main" id="{8A92297B-AEB7-6DE4-1584-C5241361F3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74650" y="698500"/>
            <a:ext cx="6205538" cy="3490913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Google Shape;4;n">
            <a:extLst>
              <a:ext uri="{FF2B5EF4-FFF2-40B4-BE49-F238E27FC236}">
                <a16:creationId xmlns:a16="http://schemas.microsoft.com/office/drawing/2014/main" id="{34D132AB-D081-2D91-52B4-A286892C43C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96261" y="4421353"/>
            <a:ext cx="5563870" cy="418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483" tIns="88483" rIns="88483" bIns="88483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UY" altLang="es-UY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51;p:notes">
            <a:extLst>
              <a:ext uri="{FF2B5EF4-FFF2-40B4-BE49-F238E27FC236}">
                <a16:creationId xmlns:a16="http://schemas.microsoft.com/office/drawing/2014/main" id="{C907D5E0-FE75-3345-54FC-A3E467D6196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6147" name="Google Shape;52;p:notes">
            <a:extLst>
              <a:ext uri="{FF2B5EF4-FFF2-40B4-BE49-F238E27FC236}">
                <a16:creationId xmlns:a16="http://schemas.microsoft.com/office/drawing/2014/main" id="{D319233A-2831-2E24-6A5B-4552545A5A7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s-UY" altLang="es-UY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71;ga5cd03e98e_0_21:notes">
            <a:extLst>
              <a:ext uri="{FF2B5EF4-FFF2-40B4-BE49-F238E27FC236}">
                <a16:creationId xmlns:a16="http://schemas.microsoft.com/office/drawing/2014/main" id="{AE18C6A4-C636-7022-D034-9F1F5C458AD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4579" name="Google Shape;72;ga5cd03e98e_0_21:notes">
            <a:extLst>
              <a:ext uri="{FF2B5EF4-FFF2-40B4-BE49-F238E27FC236}">
                <a16:creationId xmlns:a16="http://schemas.microsoft.com/office/drawing/2014/main" id="{D1B519AB-1EF5-4F1A-8697-D379671FDEE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s-UY" altLang="es-UY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4;p13">
            <a:extLst>
              <a:ext uri="{FF2B5EF4-FFF2-40B4-BE49-F238E27FC236}">
                <a16:creationId xmlns:a16="http://schemas.microsoft.com/office/drawing/2014/main" id="{4AEE6ED4-CED0-385A-421A-A1E1A4883730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594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7;p15">
            <a:extLst>
              <a:ext uri="{FF2B5EF4-FFF2-40B4-BE49-F238E27FC236}">
                <a16:creationId xmlns:a16="http://schemas.microsoft.com/office/drawing/2014/main" id="{3AF8D8DD-0A76-CB51-CF16-36790E74F838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68;p15">
            <a:extLst>
              <a:ext uri="{FF2B5EF4-FFF2-40B4-BE49-F238E27FC236}">
                <a16:creationId xmlns:a16="http://schemas.microsoft.com/office/drawing/2014/main" id="{99C7EED6-09E8-79FA-F5BC-D02DC02114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50" y="93663"/>
            <a:ext cx="8166100" cy="720725"/>
          </a:xfrm>
          <a:prstGeom prst="rect">
            <a:avLst/>
          </a:prstGeom>
          <a:solidFill>
            <a:srgbClr val="EBEFF2"/>
          </a:solidFill>
          <a:ln>
            <a:noFill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UY" altLang="es-UY" dirty="0"/>
          </a:p>
        </p:txBody>
      </p:sp>
    </p:spTree>
    <p:extLst>
      <p:ext uri="{BB962C8B-B14F-4D97-AF65-F5344CB8AC3E}">
        <p14:creationId xmlns:p14="http://schemas.microsoft.com/office/powerpoint/2010/main" val="85828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8BB7E3AA-5938-811B-DE2D-62E30C1ECDD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11150" y="444500"/>
            <a:ext cx="85217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UY" altLang="es-UY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6BCC9621-7114-98B2-A35C-91E02BBB946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UY" altLang="es-UY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17101C61-FE2A-846E-7ADD-883D860ED0B4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0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8BC2CC3F-1910-4F2C-AB2C-C1A7079D3ADD}" type="slidenum">
              <a:rPr lang="es-UY" altLang="es-UY"/>
              <a:pPr>
                <a:defRPr/>
              </a:pPr>
              <a:t>‹Nº›</a:t>
            </a:fld>
            <a:endParaRPr lang="es-UY" altLang="es-UY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ia.gob.cl/noticias/nacional/inicio-de-estudio-de-alternativas-de-interconexion-entre-chile-y-bolivia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ende.bo/public/publicaciones/pdf/informe_rpcf_2021_mh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ecier@cier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56;p13">
            <a:extLst>
              <a:ext uri="{FF2B5EF4-FFF2-40B4-BE49-F238E27FC236}">
                <a16:creationId xmlns:a16="http://schemas.microsoft.com/office/drawing/2014/main" id="{4B6364CC-A2B9-1887-9D98-9F8950AFC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839" y="1557262"/>
            <a:ext cx="5093801" cy="199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s-ES" sz="1600" b="1" dirty="0">
                <a:solidFill>
                  <a:srgbClr val="434442"/>
                </a:solidFill>
                <a:latin typeface="Roboto Slab Regular" charset="0"/>
              </a:rPr>
              <a:t>BOLIVIA: AVANZANDO HACIA LA INTEGRACIÓN ELÉCTRICA CON SUS PAÍSES VECINOS </a:t>
            </a:r>
            <a:endParaRPr lang="es-UY" altLang="es-UY" sz="1600" b="1" dirty="0">
              <a:solidFill>
                <a:srgbClr val="434442"/>
              </a:solidFill>
              <a:latin typeface="Roboto Slab Regular" charset="0"/>
              <a:sym typeface="Roboto Slab Regular" charset="0"/>
            </a:endParaRPr>
          </a:p>
          <a:p>
            <a:r>
              <a:rPr lang="es-ES" sz="1800" b="1" dirty="0">
                <a:solidFill>
                  <a:srgbClr val="0070C0"/>
                </a:solidFill>
                <a:latin typeface="Roboto Slab Regular" charset="0"/>
              </a:rPr>
              <a:t>Marco conceptual de la integración eléctrica: lecciones aprendidas y condiciones para el desarrollo de los proyectos </a:t>
            </a:r>
            <a:r>
              <a:rPr lang="es-ES" sz="2000" b="1" dirty="0">
                <a:solidFill>
                  <a:srgbClr val="0070C0"/>
                </a:solidFill>
                <a:latin typeface="Roboto Slab Regular" charset="0"/>
              </a:rPr>
              <a:t>	</a:t>
            </a:r>
          </a:p>
          <a:p>
            <a:pPr eaLnBrk="1" hangingPunct="1"/>
            <a:endParaRPr lang="es-UY" altLang="es-UY" i="1" dirty="0">
              <a:solidFill>
                <a:srgbClr val="434442"/>
              </a:solidFill>
              <a:latin typeface="Roboto Slab Regular" charset="0"/>
              <a:sym typeface="Roboto Slab Regular" charset="0"/>
            </a:endParaRPr>
          </a:p>
          <a:p>
            <a:pPr eaLnBrk="1" hangingPunct="1"/>
            <a:r>
              <a:rPr lang="es-UY" altLang="es-UY" i="1" dirty="0">
                <a:solidFill>
                  <a:srgbClr val="434442"/>
                </a:solidFill>
                <a:latin typeface="Roboto Slab Regular" charset="0"/>
                <a:sym typeface="Roboto Slab Regular" charset="0"/>
              </a:rPr>
              <a:t>Santa Cruz de la Sierra, Bolivia</a:t>
            </a:r>
          </a:p>
          <a:p>
            <a:pPr eaLnBrk="1" hangingPunct="1"/>
            <a:r>
              <a:rPr lang="es-UY" altLang="es-UY" i="1" dirty="0">
                <a:solidFill>
                  <a:srgbClr val="434442"/>
                </a:solidFill>
                <a:latin typeface="Roboto Slab Regular" charset="0"/>
                <a:sym typeface="Roboto Slab Regular" charset="0"/>
              </a:rPr>
              <a:t>9 y 10 de mayo de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AB0E695-4391-8758-152A-16EB8400EE4F}"/>
              </a:ext>
            </a:extLst>
          </p:cNvPr>
          <p:cNvSpPr txBox="1"/>
          <p:nvPr/>
        </p:nvSpPr>
        <p:spPr>
          <a:xfrm>
            <a:off x="251013" y="26902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" marR="67945">
              <a:spcAft>
                <a:spcPts val="0"/>
              </a:spcAft>
            </a:pPr>
            <a:r>
              <a:rPr lang="es-UY" sz="1800" b="1" kern="1200" dirty="0">
                <a:effectLst/>
                <a:latin typeface="+mn-lt"/>
              </a:rPr>
              <a:t>INTERCONEXIÓN BOLIVIA – CHILE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6A15E55-4E5A-F325-A57D-8DB7308BBF72}"/>
              </a:ext>
            </a:extLst>
          </p:cNvPr>
          <p:cNvGrpSpPr/>
          <p:nvPr/>
        </p:nvGrpSpPr>
        <p:grpSpPr>
          <a:xfrm>
            <a:off x="5722620" y="1147578"/>
            <a:ext cx="3273598" cy="2860541"/>
            <a:chOff x="5283201" y="1147579"/>
            <a:chExt cx="3713017" cy="308152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BBC776F7-0A00-22BE-2AD3-B3C3A493E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83201" y="1147579"/>
              <a:ext cx="3713017" cy="3081520"/>
            </a:xfrm>
            <a:prstGeom prst="rect">
              <a:avLst/>
            </a:prstGeom>
          </p:spPr>
        </p:pic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A3A3703C-DC40-5603-C629-10BBFFE64FD0}"/>
                </a:ext>
              </a:extLst>
            </p:cNvPr>
            <p:cNvCxnSpPr/>
            <p:nvPr/>
          </p:nvCxnSpPr>
          <p:spPr>
            <a:xfrm flipV="1">
              <a:off x="5717309" y="3288145"/>
              <a:ext cx="1902691" cy="258619"/>
            </a:xfrm>
            <a:prstGeom prst="line">
              <a:avLst/>
            </a:prstGeom>
            <a:ln>
              <a:solidFill>
                <a:srgbClr val="6699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942FA187-01F0-48B8-A6F4-6A1AF81C75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20000" y="1366982"/>
              <a:ext cx="1112982" cy="1921163"/>
            </a:xfrm>
            <a:prstGeom prst="line">
              <a:avLst/>
            </a:prstGeom>
            <a:ln>
              <a:solidFill>
                <a:srgbClr val="6699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A26BEFF-2451-8784-D092-6BFA799A0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809899"/>
              </p:ext>
            </p:extLst>
          </p:nvPr>
        </p:nvGraphicFramePr>
        <p:xfrm>
          <a:off x="251013" y="936146"/>
          <a:ext cx="5229581" cy="2705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094">
                  <a:extLst>
                    <a:ext uri="{9D8B030D-6E8A-4147-A177-3AD203B41FA5}">
                      <a16:colId xmlns:a16="http://schemas.microsoft.com/office/drawing/2014/main" val="366426379"/>
                    </a:ext>
                  </a:extLst>
                </a:gridCol>
                <a:gridCol w="3954487">
                  <a:extLst>
                    <a:ext uri="{9D8B030D-6E8A-4147-A177-3AD203B41FA5}">
                      <a16:colId xmlns:a16="http://schemas.microsoft.com/office/drawing/2014/main" val="1920643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b="1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Alternativas</a:t>
                      </a:r>
                      <a:r>
                        <a:rPr lang="es-ES" sz="1600" b="1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:</a:t>
                      </a:r>
                      <a:endParaRPr lang="es-UY" sz="1600" b="1" i="0" u="none" strike="noStrike" cap="none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67945">
                        <a:spcAft>
                          <a:spcPts val="0"/>
                        </a:spcAft>
                      </a:pPr>
                      <a:r>
                        <a:rPr lang="es-UY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Una alternativa para la interconexi</a:t>
                      </a:r>
                      <a:r>
                        <a:rPr lang="es-UY" sz="10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ón es entre las </a:t>
                      </a:r>
                      <a:r>
                        <a:rPr lang="es-UY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subestaciones de Laguna Colorada (Bolivia) y Chuquicamata (Chile), en 220 kV y capacidad limitada a 150 MW</a:t>
                      </a:r>
                      <a:r>
                        <a:rPr lang="es-UY" sz="10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</a:p>
                    <a:p>
                      <a:pPr marL="68580" marR="67945">
                        <a:spcAft>
                          <a:spcPts val="0"/>
                        </a:spcAft>
                      </a:pPr>
                      <a:endParaRPr lang="es-UY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68580" marR="67945">
                        <a:spcAft>
                          <a:spcPts val="0"/>
                        </a:spcAft>
                      </a:pPr>
                      <a:r>
                        <a:rPr lang="es-UY" sz="105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 esta integración, se puede potenciar la generación geotérmica en la zona (Campo geotérmico Sol de Mañana).</a:t>
                      </a:r>
                    </a:p>
                    <a:p>
                      <a:pPr marL="68580" marR="67945">
                        <a:spcAft>
                          <a:spcPts val="0"/>
                        </a:spcAft>
                      </a:pPr>
                      <a:endParaRPr lang="es-UY" sz="105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68580" marR="67945">
                        <a:spcAft>
                          <a:spcPts val="0"/>
                        </a:spcAft>
                      </a:pPr>
                      <a:r>
                        <a:rPr lang="es-UY" sz="105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s-UY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lanta piloto Laguna Colorada – Bolivia  (5 MW):  </a:t>
                      </a:r>
                      <a:r>
                        <a:rPr lang="es-UY" sz="10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 </a:t>
                      </a:r>
                      <a:r>
                        <a:rPr lang="es-UY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setiembre/2022 </a:t>
                      </a:r>
                      <a:r>
                        <a:rPr lang="es-UY" sz="10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ENDE volvió a licitar el Proyecto Laguna Colorada (ampliación a 100 MW; 4.900 msnm). </a:t>
                      </a:r>
                      <a:r>
                        <a:rPr lang="es-UY" sz="105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 </a:t>
                      </a:r>
                      <a:r>
                        <a:rPr lang="es-ES" sz="105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 proyecto está en construcción y prevé una línea de transmisión eléctrica de circuito simple de 230 kV, con una longitud de aproximadamente 170 km, entre la central geotérmica y la subestación Litio (San Cristóbal) </a:t>
                      </a:r>
                      <a:r>
                        <a:rPr lang="es-BO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para transportar la energía eléctrica generada en la planta geotérmica al Sistema Interconectado Nacional (SIN).</a:t>
                      </a:r>
                      <a:endParaRPr lang="es-UY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hlinkClick r:id="rId3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endParaRPr lang="es-UY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290938"/>
                  </a:ext>
                </a:extLst>
              </a:tr>
            </a:tbl>
          </a:graphicData>
        </a:graphic>
      </p:graphicFrame>
      <p:pic>
        <p:nvPicPr>
          <p:cNvPr id="6" name="Picture 4" descr="Círculo De La Bandera De Chile Ilustración del Vector - Ilustración de  rojo, extracto: 130771945">
            <a:extLst>
              <a:ext uri="{FF2B5EF4-FFF2-40B4-BE49-F238E27FC236}">
                <a16:creationId xmlns:a16="http://schemas.microsoft.com/office/drawing/2014/main" id="{DFF87260-E468-237E-0F0C-4802381C5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425" y="163835"/>
            <a:ext cx="579704" cy="57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Bandera redonda de bolivia. 556005 Vector en Vecteezy">
            <a:extLst>
              <a:ext uri="{FF2B5EF4-FFF2-40B4-BE49-F238E27FC236}">
                <a16:creationId xmlns:a16="http://schemas.microsoft.com/office/drawing/2014/main" id="{A8430EC1-A064-049E-C97F-4D429434A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722" y="163836"/>
            <a:ext cx="579703" cy="57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550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AB0E695-4391-8758-152A-16EB8400EE4F}"/>
              </a:ext>
            </a:extLst>
          </p:cNvPr>
          <p:cNvSpPr txBox="1"/>
          <p:nvPr/>
        </p:nvSpPr>
        <p:spPr>
          <a:xfrm>
            <a:off x="251012" y="269022"/>
            <a:ext cx="5715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" marR="67945">
              <a:spcAft>
                <a:spcPts val="0"/>
              </a:spcAft>
            </a:pPr>
            <a:r>
              <a:rPr lang="es-UY" sz="1800" b="1" kern="1200" dirty="0">
                <a:effectLst/>
                <a:latin typeface="+mn-lt"/>
              </a:rPr>
              <a:t>INTERCONEXIÓN BOLIVIA – </a:t>
            </a:r>
            <a:r>
              <a:rPr lang="es-UY" sz="1800" b="1" dirty="0">
                <a:latin typeface="+mn-lt"/>
              </a:rPr>
              <a:t>ARGENTINA</a:t>
            </a:r>
            <a:endParaRPr lang="es-UY" sz="1800" b="1" kern="1200" dirty="0">
              <a:effectLst/>
              <a:latin typeface="+mn-lt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B323AF9-4D7C-76F6-90FE-ABDA8E41D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860" y="1027481"/>
            <a:ext cx="3500386" cy="3338331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BD88E23-826C-602B-DB0B-8133D3DA1D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341354"/>
              </p:ext>
            </p:extLst>
          </p:nvPr>
        </p:nvGraphicFramePr>
        <p:xfrm>
          <a:off x="286754" y="1550594"/>
          <a:ext cx="4932946" cy="1744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866">
                  <a:extLst>
                    <a:ext uri="{9D8B030D-6E8A-4147-A177-3AD203B41FA5}">
                      <a16:colId xmlns:a16="http://schemas.microsoft.com/office/drawing/2014/main" val="1004580452"/>
                    </a:ext>
                  </a:extLst>
                </a:gridCol>
                <a:gridCol w="3688080">
                  <a:extLst>
                    <a:ext uri="{9D8B030D-6E8A-4147-A177-3AD203B41FA5}">
                      <a16:colId xmlns:a16="http://schemas.microsoft.com/office/drawing/2014/main" val="30778509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b="1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Situación actual:</a:t>
                      </a:r>
                      <a:endParaRPr lang="es-UY" sz="1200" b="1" i="0" u="none" strike="noStrike" cap="none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 línea de interconexión entre SE </a:t>
                      </a:r>
                      <a:r>
                        <a:rPr lang="es-ES" sz="1050" b="0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Yaguacua</a:t>
                      </a:r>
                      <a:r>
                        <a:rPr lang="es-ES" sz="105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(Bolivia) y la </a:t>
                      </a:r>
                      <a:r>
                        <a:rPr lang="es-ES" sz="105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 </a:t>
                      </a:r>
                      <a:r>
                        <a:rPr lang="es-ES" sz="105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Tartagal (Argentina) está activa. S</a:t>
                      </a:r>
                      <a:r>
                        <a:rPr lang="es-ES" sz="105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 </a:t>
                      </a:r>
                      <a:r>
                        <a:rPr lang="es-ES" sz="105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denomina “Juana Azurduy”:</a:t>
                      </a:r>
                    </a:p>
                    <a:p>
                      <a:endParaRPr lang="es-ES" sz="105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05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Longitud: 120 km (46 km en Bolivia, 74 km en Argentina)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05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Tensión: </a:t>
                      </a:r>
                      <a:r>
                        <a:rPr lang="es-ES" sz="105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132 </a:t>
                      </a:r>
                      <a:r>
                        <a:rPr lang="es-ES" sz="105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kV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05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Capacidad de transporte: 120 MW.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05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 millones de dólares</a:t>
                      </a:r>
                      <a:endParaRPr lang="es-ES" sz="105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05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Inicio de pruebas: 2022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05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Inicio de operación comercial: 2023</a:t>
                      </a:r>
                      <a:endParaRPr lang="es-ES" sz="105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UY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827970"/>
                  </a:ext>
                </a:extLst>
              </a:tr>
            </a:tbl>
          </a:graphicData>
        </a:graphic>
      </p:graphicFrame>
      <p:pic>
        <p:nvPicPr>
          <p:cNvPr id="5" name="Picture 4" descr="Bandera redonda de bolivia. 556005 Vector en Vecteezy">
            <a:extLst>
              <a:ext uri="{FF2B5EF4-FFF2-40B4-BE49-F238E27FC236}">
                <a16:creationId xmlns:a16="http://schemas.microsoft.com/office/drawing/2014/main" id="{63008380-8CCB-E177-3B02-4C369C67C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59" y="141192"/>
            <a:ext cx="618566" cy="61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93408008-7B6A-BAE8-0571-3DF295A7295F}"/>
              </a:ext>
            </a:extLst>
          </p:cNvPr>
          <p:cNvGrpSpPr/>
          <p:nvPr/>
        </p:nvGrpSpPr>
        <p:grpSpPr>
          <a:xfrm>
            <a:off x="7512425" y="207100"/>
            <a:ext cx="484093" cy="484093"/>
            <a:chOff x="7462672" y="105795"/>
            <a:chExt cx="686081" cy="686081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0670FDE7-1C98-A46D-88F2-5C03BB30218B}"/>
                </a:ext>
              </a:extLst>
            </p:cNvPr>
            <p:cNvSpPr/>
            <p:nvPr/>
          </p:nvSpPr>
          <p:spPr>
            <a:xfrm>
              <a:off x="7462672" y="105795"/>
              <a:ext cx="686081" cy="6860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pic>
          <p:nvPicPr>
            <p:cNvPr id="5128" name="Picture 8" descr="Argentina bandera - Iconos Banderas y Mapas">
              <a:extLst>
                <a:ext uri="{FF2B5EF4-FFF2-40B4-BE49-F238E27FC236}">
                  <a16:creationId xmlns:a16="http://schemas.microsoft.com/office/drawing/2014/main" id="{ADA4EB78-CC4A-D632-8EC6-5E9D97D5B2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2672" y="105795"/>
              <a:ext cx="686081" cy="686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5598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AB0E695-4391-8758-152A-16EB8400EE4F}"/>
              </a:ext>
            </a:extLst>
          </p:cNvPr>
          <p:cNvSpPr txBox="1"/>
          <p:nvPr/>
        </p:nvSpPr>
        <p:spPr>
          <a:xfrm>
            <a:off x="251012" y="269022"/>
            <a:ext cx="5715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" marR="67945">
              <a:spcAft>
                <a:spcPts val="0"/>
              </a:spcAft>
            </a:pPr>
            <a:r>
              <a:rPr lang="es-UY" sz="1800" b="1" kern="1200" dirty="0">
                <a:effectLst/>
                <a:latin typeface="+mn-lt"/>
              </a:rPr>
              <a:t>INTERCONEXIÓN BOLIVIA – </a:t>
            </a:r>
            <a:r>
              <a:rPr lang="es-UY" sz="1800" b="1" dirty="0">
                <a:latin typeface="+mn-lt"/>
              </a:rPr>
              <a:t>ARGENTINA</a:t>
            </a:r>
            <a:endParaRPr lang="es-UY" sz="1800" b="1" kern="1200" dirty="0">
              <a:effectLst/>
              <a:latin typeface="+mn-lt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BE3EFCE-52DE-F5C7-F108-208A48E67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12" y="909467"/>
            <a:ext cx="7498526" cy="193234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EA5C71F-A4F3-E434-AC43-C45A52822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12" y="2943233"/>
            <a:ext cx="7498526" cy="193124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8006A78-5FBE-86B3-FE96-D0396C907B02}"/>
              </a:ext>
            </a:extLst>
          </p:cNvPr>
          <p:cNvSpPr txBox="1"/>
          <p:nvPr/>
        </p:nvSpPr>
        <p:spPr>
          <a:xfrm>
            <a:off x="7749538" y="4535924"/>
            <a:ext cx="932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800" i="1" dirty="0"/>
              <a:t>Fuente: CAMMESA</a:t>
            </a:r>
          </a:p>
        </p:txBody>
      </p:sp>
      <p:pic>
        <p:nvPicPr>
          <p:cNvPr id="12" name="Picture 4" descr="Bandera redonda de bolivia. 556005 Vector en Vecteezy">
            <a:extLst>
              <a:ext uri="{FF2B5EF4-FFF2-40B4-BE49-F238E27FC236}">
                <a16:creationId xmlns:a16="http://schemas.microsoft.com/office/drawing/2014/main" id="{3B72820E-869E-1240-1547-956DEBC0F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59" y="141192"/>
            <a:ext cx="618566" cy="61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4DB441D5-7F2B-3C60-14B3-5A3D0FE2AE96}"/>
              </a:ext>
            </a:extLst>
          </p:cNvPr>
          <p:cNvGrpSpPr/>
          <p:nvPr/>
        </p:nvGrpSpPr>
        <p:grpSpPr>
          <a:xfrm>
            <a:off x="7512425" y="207100"/>
            <a:ext cx="484093" cy="484093"/>
            <a:chOff x="7462672" y="105795"/>
            <a:chExt cx="686081" cy="686081"/>
          </a:xfrm>
        </p:grpSpPr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44FB541C-6061-D828-1BFC-185A1A3C9E7A}"/>
                </a:ext>
              </a:extLst>
            </p:cNvPr>
            <p:cNvSpPr/>
            <p:nvPr/>
          </p:nvSpPr>
          <p:spPr>
            <a:xfrm>
              <a:off x="7462672" y="105795"/>
              <a:ext cx="686081" cy="6860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pic>
          <p:nvPicPr>
            <p:cNvPr id="15" name="Picture 8" descr="Argentina bandera - Iconos Banderas y Mapas">
              <a:extLst>
                <a:ext uri="{FF2B5EF4-FFF2-40B4-BE49-F238E27FC236}">
                  <a16:creationId xmlns:a16="http://schemas.microsoft.com/office/drawing/2014/main" id="{6F5CF681-E9BA-E8A5-80A9-CF9BFEBECC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2672" y="105795"/>
              <a:ext cx="686081" cy="686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7678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8431EB0-BCAA-318B-DD82-42E80FE6402B}"/>
              </a:ext>
            </a:extLst>
          </p:cNvPr>
          <p:cNvSpPr txBox="1"/>
          <p:nvPr/>
        </p:nvSpPr>
        <p:spPr>
          <a:xfrm>
            <a:off x="251012" y="269022"/>
            <a:ext cx="5715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" marR="67945">
              <a:spcAft>
                <a:spcPts val="0"/>
              </a:spcAft>
            </a:pPr>
            <a:r>
              <a:rPr lang="es-UY" sz="1800" b="1" kern="1200" dirty="0">
                <a:effectLst/>
                <a:latin typeface="+mn-lt"/>
              </a:rPr>
              <a:t>INTERCONEXIÓN BOLIVIA – </a:t>
            </a:r>
            <a:r>
              <a:rPr lang="es-UY" sz="1800" b="1" dirty="0">
                <a:latin typeface="+mn-lt"/>
              </a:rPr>
              <a:t>PARAGUAY</a:t>
            </a:r>
            <a:endParaRPr lang="es-UY" sz="1800" b="1" kern="1200" dirty="0">
              <a:effectLst/>
              <a:latin typeface="+mn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5332FFC-A9AD-BBD9-B51A-576B18156CDD}"/>
              </a:ext>
            </a:extLst>
          </p:cNvPr>
          <p:cNvSpPr txBox="1"/>
          <p:nvPr/>
        </p:nvSpPr>
        <p:spPr>
          <a:xfrm>
            <a:off x="700592" y="4288342"/>
            <a:ext cx="44913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800" i="1" dirty="0"/>
              <a:t>(*)Fuente: Informe Rendición de Cuentas Públicas – MHE, Bolivia</a:t>
            </a:r>
          </a:p>
          <a:p>
            <a:r>
              <a:rPr lang="es-UY" sz="800" i="1" dirty="0">
                <a:hlinkClick r:id="rId2"/>
              </a:rPr>
              <a:t>https://www.ende.bo/public/publicaciones/pdf/informe_rpcf_2021_mhe.pdf</a:t>
            </a:r>
            <a:endParaRPr lang="es-UY" sz="1100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A64CD489-0082-C387-0AD6-F587356C7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096599"/>
              </p:ext>
            </p:extLst>
          </p:nvPr>
        </p:nvGraphicFramePr>
        <p:xfrm>
          <a:off x="816237" y="1248182"/>
          <a:ext cx="6436211" cy="2331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4528">
                  <a:extLst>
                    <a:ext uri="{9D8B030D-6E8A-4147-A177-3AD203B41FA5}">
                      <a16:colId xmlns:a16="http://schemas.microsoft.com/office/drawing/2014/main" val="2874978451"/>
                    </a:ext>
                  </a:extLst>
                </a:gridCol>
                <a:gridCol w="5271683">
                  <a:extLst>
                    <a:ext uri="{9D8B030D-6E8A-4147-A177-3AD203B41FA5}">
                      <a16:colId xmlns:a16="http://schemas.microsoft.com/office/drawing/2014/main" val="14328470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2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Antecedentes</a:t>
                      </a:r>
                      <a:endParaRPr lang="es-UY" sz="12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UY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2015:</a:t>
                      </a:r>
                      <a:r>
                        <a:rPr lang="es-UY" sz="10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Bolivia y Paraguay firman un </a:t>
                      </a:r>
                      <a:r>
                        <a:rPr lang="es-UY" sz="105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Acuerdo Interinstitucional de Cooperación y Asistencia Recíproca para la realización de estudios conjuntos relacionados a interconexión e intercambio de energía eléctrica.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UY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050" b="1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2018: </a:t>
                      </a:r>
                      <a:r>
                        <a:rPr lang="es-CO" sz="105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CAF suscribió un Memorándum de Cooperación con ANDE y ENDE, para la ejecución de un </a:t>
                      </a:r>
                      <a:r>
                        <a:rPr lang="es-CO" sz="105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Estudio de Viabilidad Técnica y Económica para la Interconexión entre los sistemas eléctricos de Paraguay y Bolivia</a:t>
                      </a:r>
                      <a:endParaRPr lang="es-UY" sz="105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UY" sz="105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UY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2019: </a:t>
                      </a:r>
                      <a:r>
                        <a:rPr lang="es-UY" sz="10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 realizó el </a:t>
                      </a:r>
                      <a:r>
                        <a:rPr lang="es-UY" sz="105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estudio de viabilidad de la </a:t>
                      </a:r>
                      <a:r>
                        <a:rPr lang="es-UY" sz="105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“Línea de Interconexión Eléctrica Bolivia-Paraguay”. </a:t>
                      </a:r>
                    </a:p>
                    <a:p>
                      <a:endParaRPr lang="es-UY" sz="1050" u="none" strike="noStrike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s-UY" sz="1050" b="0" i="0" u="none" strike="noStrike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 premisas de simulación y variables consideradas en el estudio podrían presentar cambios en el largo plazo, y la variable con mayor sensibilidad para el Estudio es el precio del gas natural de ambos países.(*)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35208"/>
                  </a:ext>
                </a:extLst>
              </a:tr>
            </a:tbl>
          </a:graphicData>
        </a:graphic>
      </p:graphicFrame>
      <p:pic>
        <p:nvPicPr>
          <p:cNvPr id="10" name="Picture 4" descr="Bandera redonda de bolivia. 556005 Vector en Vecteezy">
            <a:extLst>
              <a:ext uri="{FF2B5EF4-FFF2-40B4-BE49-F238E27FC236}">
                <a16:creationId xmlns:a16="http://schemas.microsoft.com/office/drawing/2014/main" id="{574B57FC-FAB1-6CEA-1EC3-A2E794162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666" y="116308"/>
            <a:ext cx="674759" cy="67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araguay bandera burbuja círculo forma redonda icono vector ilustración |  Vector Premium">
            <a:extLst>
              <a:ext uri="{FF2B5EF4-FFF2-40B4-BE49-F238E27FC236}">
                <a16:creationId xmlns:a16="http://schemas.microsoft.com/office/drawing/2014/main" id="{29C63F3F-5C34-EB97-3650-1C5586BF7F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0" r="15142" b="15102"/>
          <a:stretch/>
        </p:blipFill>
        <p:spPr bwMode="auto">
          <a:xfrm>
            <a:off x="7512425" y="129935"/>
            <a:ext cx="618567" cy="67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139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8431EB0-BCAA-318B-DD82-42E80FE6402B}"/>
              </a:ext>
            </a:extLst>
          </p:cNvPr>
          <p:cNvSpPr txBox="1"/>
          <p:nvPr/>
        </p:nvSpPr>
        <p:spPr>
          <a:xfrm>
            <a:off x="251012" y="269022"/>
            <a:ext cx="5715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" marR="67945">
              <a:spcAft>
                <a:spcPts val="0"/>
              </a:spcAft>
            </a:pPr>
            <a:r>
              <a:rPr lang="es-UY" sz="1800" b="1" kern="1200" dirty="0">
                <a:effectLst/>
                <a:latin typeface="+mn-lt"/>
              </a:rPr>
              <a:t>INTERCONEXIÓN BOLIVIA – </a:t>
            </a:r>
            <a:r>
              <a:rPr lang="es-UY" sz="1800" b="1" dirty="0">
                <a:latin typeface="+mn-lt"/>
              </a:rPr>
              <a:t>PARAGUAY</a:t>
            </a:r>
            <a:endParaRPr lang="es-UY" sz="1800" b="1" kern="1200" dirty="0">
              <a:effectLst/>
              <a:latin typeface="+mn-lt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7EB843C-4EC7-4673-BF43-D37A50D45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676" y="1174182"/>
            <a:ext cx="4351548" cy="2551997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A64CD489-0082-C387-0AD6-F587356C7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213447"/>
              </p:ext>
            </p:extLst>
          </p:nvPr>
        </p:nvGraphicFramePr>
        <p:xfrm>
          <a:off x="425189" y="1174182"/>
          <a:ext cx="3985136" cy="1211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664">
                  <a:extLst>
                    <a:ext uri="{9D8B030D-6E8A-4147-A177-3AD203B41FA5}">
                      <a16:colId xmlns:a16="http://schemas.microsoft.com/office/drawing/2014/main" val="2874978451"/>
                    </a:ext>
                  </a:extLst>
                </a:gridCol>
                <a:gridCol w="2841472">
                  <a:extLst>
                    <a:ext uri="{9D8B030D-6E8A-4147-A177-3AD203B41FA5}">
                      <a16:colId xmlns:a16="http://schemas.microsoft.com/office/drawing/2014/main" val="14328470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2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Alternativas del estudio:</a:t>
                      </a:r>
                      <a:endParaRPr lang="es-UY" sz="12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UY" sz="105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 estudio concluyó que:</a:t>
                      </a:r>
                    </a:p>
                    <a:p>
                      <a:endParaRPr lang="es-UY" sz="1050" b="0" i="0" u="none" strike="noStrik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UY" sz="105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Loma Plata - </a:t>
                      </a:r>
                      <a:r>
                        <a:rPr lang="es-UY" sz="1050" b="0" i="0" u="none" strike="noStrike" baseline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Yaguacua</a:t>
                      </a:r>
                      <a:r>
                        <a:rPr lang="es-UY" sz="105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es la mejor opción en el análisis económico y eléctrico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s-UY" sz="1050" b="0" i="0" u="none" strike="noStrike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UY" sz="105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Loma Plata – Villamontes es la mejor opción en el análisis ambiental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35208"/>
                  </a:ext>
                </a:extLst>
              </a:tr>
            </a:tbl>
          </a:graphicData>
        </a:graphic>
      </p:graphicFrame>
      <p:pic>
        <p:nvPicPr>
          <p:cNvPr id="3" name="Picture 4" descr="Bandera redonda de bolivia. 556005 Vector en Vecteezy">
            <a:extLst>
              <a:ext uri="{FF2B5EF4-FFF2-40B4-BE49-F238E27FC236}">
                <a16:creationId xmlns:a16="http://schemas.microsoft.com/office/drawing/2014/main" id="{ABC8CDEA-8A5B-7974-46E6-39990AE80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666" y="116308"/>
            <a:ext cx="674759" cy="67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araguay bandera burbuja círculo forma redonda icono vector ilustración |  Vector Premium">
            <a:extLst>
              <a:ext uri="{FF2B5EF4-FFF2-40B4-BE49-F238E27FC236}">
                <a16:creationId xmlns:a16="http://schemas.microsoft.com/office/drawing/2014/main" id="{30C0123A-8145-B6D9-4AB3-670D143EB2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0" r="15142" b="15102"/>
          <a:stretch/>
        </p:blipFill>
        <p:spPr bwMode="auto">
          <a:xfrm>
            <a:off x="7512425" y="129935"/>
            <a:ext cx="618567" cy="67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988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uadroTexto 3">
            <a:extLst>
              <a:ext uri="{FF2B5EF4-FFF2-40B4-BE49-F238E27FC236}">
                <a16:creationId xmlns:a16="http://schemas.microsoft.com/office/drawing/2014/main" id="{06927E98-43C9-3F41-B598-9557B2E37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47650"/>
            <a:ext cx="5892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s-AR" altLang="es-UY" b="1"/>
              <a:t>CONCLUSIONES Y RECOMENDACIONES MIRANDO EL INCREMENTO DE LOS INTERCAMBIOS EN EL FUTURO</a:t>
            </a:r>
            <a:endParaRPr lang="es-UY" altLang="es-UY" sz="2800" b="1"/>
          </a:p>
        </p:txBody>
      </p:sp>
      <p:sp>
        <p:nvSpPr>
          <p:cNvPr id="17411" name="CuadroTexto 1">
            <a:extLst>
              <a:ext uri="{FF2B5EF4-FFF2-40B4-BE49-F238E27FC236}">
                <a16:creationId xmlns:a16="http://schemas.microsoft.com/office/drawing/2014/main" id="{FEC29319-47C6-A2C3-EF9C-EF97F554F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1058863"/>
            <a:ext cx="6811963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/>
            <a:r>
              <a:rPr lang="es-UY" altLang="es-UY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CONCLUSIONES Y RECOMENDACIONES</a:t>
            </a:r>
            <a:endParaRPr lang="es-UY" altLang="es-UY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CL" altLang="es-UY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CL" altLang="es-UY" sz="1200" dirty="0">
                <a:latin typeface="Calibri" panose="020F0502020204030204" pitchFamily="34" charset="0"/>
                <a:cs typeface="Calibri" panose="020F0502020204030204" pitchFamily="34" charset="0"/>
              </a:rPr>
              <a:t>Los beneficios que se derivan de las interconexiones internacionales han sido ampliamente estudiados: ampliación de los mercados, optimización y/o complementariedad en el uso de los recursos naturales, las economías de escala, la explotación de recursos compartidos y el mejoramiento de los niveles de seguridad de abastecimiento, junto con beneficios ambientales locales y globales al reducir la emisión de contaminantes. </a:t>
            </a:r>
          </a:p>
          <a:p>
            <a:pPr algn="just"/>
            <a:endParaRPr lang="es-CL" altLang="es-UY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CL" altLang="es-UY" sz="1200" dirty="0">
                <a:latin typeface="Calibri" panose="020F0502020204030204" pitchFamily="34" charset="0"/>
                <a:cs typeface="Calibri" panose="020F0502020204030204" pitchFamily="34" charset="0"/>
              </a:rPr>
              <a:t>No obstante, los beneficios a nivel “económico” o “social” a nivel global, para que funcionen los procesos de integración, éstos deben producir beneficios económicos identificables para todos los participantes, que compensen los costos y/o pérdidas que los Estados (poder y control), o los participantes privados, deban eventualmente asumir en el proceso. </a:t>
            </a:r>
          </a:p>
          <a:p>
            <a:pPr algn="just"/>
            <a:endParaRPr lang="es-CL" altLang="es-UY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UY" altLang="es-UY" sz="1200" dirty="0">
                <a:latin typeface="Calibri" panose="020F0502020204030204" pitchFamily="34" charset="0"/>
                <a:cs typeface="Calibri" panose="020F0502020204030204" pitchFamily="34" charset="0"/>
              </a:rPr>
              <a:t>Es importante la toma de decisiones basada en evidencia, para lo cual es necesario incrementar los estudios y relevamiento de información que permitan instruir el diálogo para la toma de decisiones, con objetivos de corto y mediano plazo, relevamiento de los precios spot en los nodos de frontera y análisis de las matrices a futuro (con y sin integración).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uadroTexto 3">
            <a:extLst>
              <a:ext uri="{FF2B5EF4-FFF2-40B4-BE49-F238E27FC236}">
                <a16:creationId xmlns:a16="http://schemas.microsoft.com/office/drawing/2014/main" id="{DA3408BA-2A4C-B4E9-7282-0AB5B7F07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438" y="201613"/>
            <a:ext cx="566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s-AR" altLang="es-UY" b="1"/>
              <a:t>CONCLUSIONES Y RECOMENDACIONES MIRANDO EL INCREMENTO DE LOS INTERCAMBIOS EN EL FUTURO</a:t>
            </a:r>
            <a:endParaRPr lang="es-UY" altLang="es-UY" sz="2800" b="1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2A474E9-EDC1-C2C0-FE06-6077B0A1A5EA}"/>
              </a:ext>
            </a:extLst>
          </p:cNvPr>
          <p:cNvSpPr txBox="1"/>
          <p:nvPr/>
        </p:nvSpPr>
        <p:spPr>
          <a:xfrm>
            <a:off x="390992" y="955923"/>
            <a:ext cx="7818437" cy="32316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CL" sz="1200" dirty="0">
                <a:latin typeface="Calibri" panose="020F0502020204030204" pitchFamily="34" charset="0"/>
                <a:cs typeface="Calibri" panose="020F0502020204030204" pitchFamily="34" charset="0"/>
              </a:rPr>
              <a:t>Los siguientes elementos son claves para un proceso de interconexión: </a:t>
            </a:r>
          </a:p>
          <a:p>
            <a:pPr algn="just">
              <a:defRPr/>
            </a:pPr>
            <a:endParaRPr lang="es-C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 algn="just">
              <a:buFontTx/>
              <a:buAutoNum type="alphaLcParenR"/>
              <a:defRPr/>
            </a:pPr>
            <a:r>
              <a:rPr lang="es-UY" sz="1200" b="1" dirty="0">
                <a:latin typeface="Calibri" panose="020F0502020204030204" pitchFamily="34" charset="0"/>
                <a:cs typeface="Calibri" panose="020F0502020204030204" pitchFamily="34" charset="0"/>
              </a:rPr>
              <a:t>Crear un ambiente de diálogo y de trabajo coordinado entre los países</a:t>
            </a:r>
          </a:p>
          <a:p>
            <a:pPr marL="257175" indent="-257175" algn="just">
              <a:buFontTx/>
              <a:buAutoNum type="alphaLcParenR"/>
              <a:defRPr/>
            </a:pPr>
            <a:endParaRPr lang="es-UY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 algn="just">
              <a:buFontTx/>
              <a:buAutoNum type="alphaLcParenR"/>
              <a:defRPr/>
            </a:pPr>
            <a:r>
              <a:rPr lang="es-UY" sz="1200" b="1" dirty="0">
                <a:latin typeface="Calibri" panose="020F0502020204030204" pitchFamily="34" charset="0"/>
                <a:cs typeface="Calibri" panose="020F0502020204030204" pitchFamily="34" charset="0"/>
              </a:rPr>
              <a:t>Establecer lazos de confianza</a:t>
            </a:r>
            <a:r>
              <a:rPr lang="es-UY" sz="1200" dirty="0">
                <a:latin typeface="Calibri" panose="020F0502020204030204" pitchFamily="34" charset="0"/>
                <a:cs typeface="Calibri" panose="020F0502020204030204" pitchFamily="34" charset="0"/>
              </a:rPr>
              <a:t>, tanto entre autoridades del sector eléctrico de cada país, como de los técnicos representantes. Lo anterior permite </a:t>
            </a:r>
            <a:r>
              <a:rPr lang="es-UY" sz="1200" b="1" dirty="0">
                <a:latin typeface="Calibri" panose="020F0502020204030204" pitchFamily="34" charset="0"/>
                <a:cs typeface="Calibri" panose="020F0502020204030204" pitchFamily="34" charset="0"/>
              </a:rPr>
              <a:t>fortalecer las relaciones humanas</a:t>
            </a:r>
            <a:r>
              <a:rPr lang="es-UY" sz="1200" dirty="0">
                <a:latin typeface="Calibri" panose="020F0502020204030204" pitchFamily="34" charset="0"/>
                <a:cs typeface="Calibri" panose="020F0502020204030204" pitchFamily="34" charset="0"/>
              </a:rPr>
              <a:t>, ya que todo desarrollo de integración se apoya en las relaciones humanas de personas de distintos países, que por tanto deben </a:t>
            </a:r>
            <a:r>
              <a:rPr lang="es-UY" sz="1200" b="1" dirty="0">
                <a:latin typeface="Calibri" panose="020F0502020204030204" pitchFamily="34" charset="0"/>
                <a:cs typeface="Calibri" panose="020F0502020204030204" pitchFamily="34" charset="0"/>
              </a:rPr>
              <a:t>hacer propios y sostener los objetivos país que llevaron a la implantación y uso de interconexiones</a:t>
            </a:r>
            <a:r>
              <a:rPr lang="es-UY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57175" indent="-257175" algn="just">
              <a:buFontTx/>
              <a:buAutoNum type="alphaLcParenR"/>
              <a:defRPr/>
            </a:pPr>
            <a:endParaRPr lang="es-C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 algn="just">
              <a:buFontTx/>
              <a:buAutoNum type="alphaLcParenR"/>
              <a:defRPr/>
            </a:pPr>
            <a:r>
              <a:rPr lang="es-CL" sz="1200" b="1" dirty="0">
                <a:latin typeface="Calibri" panose="020F0502020204030204" pitchFamily="34" charset="0"/>
                <a:cs typeface="Calibri" panose="020F0502020204030204" pitchFamily="34" charset="0"/>
              </a:rPr>
              <a:t>Avanzar en un proceso de integración progresiva y paulatinamente</a:t>
            </a:r>
            <a:r>
              <a:rPr lang="es-CL" sz="1200" dirty="0">
                <a:latin typeface="Calibri" panose="020F0502020204030204" pitchFamily="34" charset="0"/>
                <a:cs typeface="Calibri" panose="020F0502020204030204" pitchFamily="34" charset="0"/>
              </a:rPr>
              <a:t>, al ritmo que sea necesario para los países, con modelos de intercambio de electricidad que “mejoran progresivamente” los beneficios de la interconexión; y </a:t>
            </a:r>
          </a:p>
          <a:p>
            <a:pPr marL="257175" indent="-257175" algn="just">
              <a:buFontTx/>
              <a:buAutoNum type="alphaLcParenR"/>
              <a:defRPr/>
            </a:pPr>
            <a:endParaRPr lang="es-C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 algn="just">
              <a:buFontTx/>
              <a:buAutoNum type="alphaLcParenR"/>
              <a:defRPr/>
            </a:pPr>
            <a:r>
              <a:rPr lang="es-CL" sz="1200" b="1" dirty="0">
                <a:latin typeface="Calibri" panose="020F0502020204030204" pitchFamily="34" charset="0"/>
                <a:cs typeface="Calibri" panose="020F0502020204030204" pitchFamily="34" charset="0"/>
              </a:rPr>
              <a:t>Identificar los impactos positivos y negativos </a:t>
            </a:r>
            <a:r>
              <a:rPr lang="es-CL" sz="1200" dirty="0">
                <a:latin typeface="Calibri" panose="020F0502020204030204" pitchFamily="34" charset="0"/>
                <a:cs typeface="Calibri" panose="020F0502020204030204" pitchFamily="34" charset="0"/>
              </a:rPr>
              <a:t>de cada una de las etapas y muy especialmente, </a:t>
            </a:r>
            <a:r>
              <a:rPr lang="es-CL" sz="1200" b="1" dirty="0">
                <a:latin typeface="Calibri" panose="020F0502020204030204" pitchFamily="34" charset="0"/>
                <a:cs typeface="Calibri" panose="020F0502020204030204" pitchFamily="34" charset="0"/>
              </a:rPr>
              <a:t>demostrar los beneficios “políticos” del proyecto</a:t>
            </a:r>
            <a:r>
              <a:rPr lang="es-CL" sz="1200" dirty="0">
                <a:latin typeface="Calibri" panose="020F0502020204030204" pitchFamily="34" charset="0"/>
                <a:cs typeface="Calibri" panose="020F0502020204030204" pitchFamily="34" charset="0"/>
              </a:rPr>
              <a:t>, donde resulta clave identificar cómo se traduce en </a:t>
            </a:r>
            <a:r>
              <a:rPr lang="es-CL" sz="1200" b="1" dirty="0">
                <a:latin typeface="Calibri" panose="020F0502020204030204" pitchFamily="34" charset="0"/>
                <a:cs typeface="Calibri" panose="020F0502020204030204" pitchFamily="34" charset="0"/>
              </a:rPr>
              <a:t>mejores precios y seguridad de abastecimiento </a:t>
            </a:r>
            <a:r>
              <a:rPr lang="es-CL" sz="1200" dirty="0">
                <a:latin typeface="Calibri" panose="020F0502020204030204" pitchFamily="34" charset="0"/>
                <a:cs typeface="Calibri" panose="020F0502020204030204" pitchFamily="34" charset="0"/>
              </a:rPr>
              <a:t>para los clientes finales, junto con los </a:t>
            </a:r>
            <a:r>
              <a:rPr lang="es-CL" sz="1200" b="1" dirty="0">
                <a:latin typeface="Calibri" panose="020F0502020204030204" pitchFamily="34" charset="0"/>
                <a:cs typeface="Calibri" panose="020F0502020204030204" pitchFamily="34" charset="0"/>
              </a:rPr>
              <a:t>beneficios ambientales</a:t>
            </a:r>
            <a:r>
              <a:rPr lang="es-CL" sz="1200" dirty="0">
                <a:latin typeface="Calibri" panose="020F0502020204030204" pitchFamily="34" charset="0"/>
                <a:cs typeface="Calibri" panose="020F0502020204030204" pitchFamily="34" charset="0"/>
              </a:rPr>
              <a:t>, tanto desde el punto de vista de las emisiones locales como globales.  Adicionalmente, resulta clave identificar la posición de los actores claves en ambos mercados (“ganadores” y “perdedores” del proceso).</a:t>
            </a:r>
            <a:endParaRPr lang="es-UY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75;p16">
            <a:extLst>
              <a:ext uri="{FF2B5EF4-FFF2-40B4-BE49-F238E27FC236}">
                <a16:creationId xmlns:a16="http://schemas.microsoft.com/office/drawing/2014/main" id="{FABCA608-A3B3-FA34-BC80-CD65AE647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950" y="3775075"/>
            <a:ext cx="4378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UY" altLang="es-UY" sz="1000">
                <a:solidFill>
                  <a:srgbClr val="00B0F0"/>
                </a:solidFill>
                <a:latin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Secretaría Ejecutiva de la CIER  | (+598) 27090611 | </a:t>
            </a:r>
            <a:r>
              <a:rPr lang="es-UY" altLang="es-UY" sz="1000">
                <a:solidFill>
                  <a:srgbClr val="00B0F0"/>
                </a:solidFill>
                <a:latin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  <a:hlinkClick r:id="rId3"/>
              </a:rPr>
              <a:t>secier@cier.org</a:t>
            </a:r>
            <a:r>
              <a:rPr lang="es-UY" altLang="es-UY" sz="1000">
                <a:solidFill>
                  <a:srgbClr val="00B0F0"/>
                </a:solidFill>
                <a:latin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</a:p>
          <a:p>
            <a:pPr eaLnBrk="1" hangingPunct="1">
              <a:buSzPts val="1100"/>
            </a:pPr>
            <a:endParaRPr lang="es-UY" altLang="es-UY" sz="1000">
              <a:solidFill>
                <a:srgbClr val="1050AD"/>
              </a:solidFill>
              <a:latin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23555" name="Google Shape;76;p16">
            <a:extLst>
              <a:ext uri="{FF2B5EF4-FFF2-40B4-BE49-F238E27FC236}">
                <a16:creationId xmlns:a16="http://schemas.microsoft.com/office/drawing/2014/main" id="{EDA04F9C-EF44-C102-2842-1C11F295C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950" y="1368425"/>
            <a:ext cx="3667125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UY" altLang="es-UY" sz="2400">
                <a:solidFill>
                  <a:srgbClr val="434442"/>
                </a:solidFill>
                <a:latin typeface="Roboto Black" panose="02000000000000000000" pitchFamily="2" charset="0"/>
                <a:sym typeface="Roboto Black" panose="02000000000000000000" pitchFamily="2" charset="0"/>
              </a:rPr>
              <a:t>Compartir conocimientos, información y experiencias nos potencia permitiéndonos llegar más lejos juntos.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31D3730-F572-BAC3-AED7-EE057C450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12" y="851524"/>
            <a:ext cx="7637929" cy="196044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EB1C2D8-91A9-E34D-48FF-49C4CBCA9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12" y="2914033"/>
            <a:ext cx="7637929" cy="196044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17B9C6A-102A-EF96-1944-5D9A4E42403E}"/>
              </a:ext>
            </a:extLst>
          </p:cNvPr>
          <p:cNvSpPr txBox="1"/>
          <p:nvPr/>
        </p:nvSpPr>
        <p:spPr>
          <a:xfrm>
            <a:off x="251012" y="269022"/>
            <a:ext cx="7413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" marR="67945">
              <a:spcAft>
                <a:spcPts val="0"/>
              </a:spcAft>
            </a:pPr>
            <a:r>
              <a:rPr lang="es-UY" sz="1800" b="1" kern="1200" dirty="0">
                <a:effectLst/>
                <a:latin typeface="+mn-lt"/>
              </a:rPr>
              <a:t>POTENCIA INSTALADA Y RESERVA DE POTENCIA - BOLIVIA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66B0028-7A3B-39ED-CD9E-D0BCFD7E8F50}"/>
              </a:ext>
            </a:extLst>
          </p:cNvPr>
          <p:cNvSpPr txBox="1"/>
          <p:nvPr/>
        </p:nvSpPr>
        <p:spPr>
          <a:xfrm>
            <a:off x="7888941" y="4544533"/>
            <a:ext cx="1307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000" i="1" dirty="0"/>
              <a:t>Fuente: Anuario Estadístico / AETN</a:t>
            </a:r>
          </a:p>
        </p:txBody>
      </p:sp>
    </p:spTree>
    <p:extLst>
      <p:ext uri="{BB962C8B-B14F-4D97-AF65-F5344CB8AC3E}">
        <p14:creationId xmlns:p14="http://schemas.microsoft.com/office/powerpoint/2010/main" val="1318342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4CD8A9C-06AB-5CB6-C71D-1A806E4A489E}"/>
              </a:ext>
            </a:extLst>
          </p:cNvPr>
          <p:cNvGraphicFramePr>
            <a:graphicFrameLocks noGrp="1"/>
          </p:cNvGraphicFramePr>
          <p:nvPr/>
        </p:nvGraphicFramePr>
        <p:xfrm>
          <a:off x="251012" y="886694"/>
          <a:ext cx="8105573" cy="39877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3683">
                  <a:extLst>
                    <a:ext uri="{9D8B030D-6E8A-4147-A177-3AD203B41FA5}">
                      <a16:colId xmlns:a16="http://schemas.microsoft.com/office/drawing/2014/main" val="2831740311"/>
                    </a:ext>
                  </a:extLst>
                </a:gridCol>
                <a:gridCol w="2740614">
                  <a:extLst>
                    <a:ext uri="{9D8B030D-6E8A-4147-A177-3AD203B41FA5}">
                      <a16:colId xmlns:a16="http://schemas.microsoft.com/office/drawing/2014/main" val="380282953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185392949"/>
                    </a:ext>
                  </a:extLst>
                </a:gridCol>
                <a:gridCol w="794327">
                  <a:extLst>
                    <a:ext uri="{9D8B030D-6E8A-4147-A177-3AD203B41FA5}">
                      <a16:colId xmlns:a16="http://schemas.microsoft.com/office/drawing/2014/main" val="3190177773"/>
                    </a:ext>
                  </a:extLst>
                </a:gridCol>
                <a:gridCol w="3064149">
                  <a:extLst>
                    <a:ext uri="{9D8B030D-6E8A-4147-A177-3AD203B41FA5}">
                      <a16:colId xmlns:a16="http://schemas.microsoft.com/office/drawing/2014/main" val="847398881"/>
                    </a:ext>
                  </a:extLst>
                </a:gridCol>
              </a:tblGrid>
              <a:tr h="189190">
                <a:tc>
                  <a:txBody>
                    <a:bodyPr/>
                    <a:lstStyle/>
                    <a:p>
                      <a:pPr marL="90170" marR="67945" algn="ctr">
                        <a:lnSpc>
                          <a:spcPct val="105000"/>
                        </a:lnSpc>
                      </a:pPr>
                      <a:r>
                        <a:rPr lang="es-UY" sz="1100" b="1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Países</a:t>
                      </a:r>
                      <a:endParaRPr lang="es-UY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67945">
                        <a:lnSpc>
                          <a:spcPct val="105000"/>
                        </a:lnSpc>
                      </a:pPr>
                      <a:r>
                        <a:rPr lang="es-UY" sz="1100" b="1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Ubicación</a:t>
                      </a:r>
                      <a:endParaRPr lang="es-UY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tc>
                  <a:txBody>
                    <a:bodyPr/>
                    <a:lstStyle/>
                    <a:p>
                      <a:pPr marL="55245" marR="67945">
                        <a:lnSpc>
                          <a:spcPct val="105000"/>
                        </a:lnSpc>
                      </a:pPr>
                      <a:r>
                        <a:rPr lang="es-UY" sz="1100" b="1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Tensiones</a:t>
                      </a:r>
                      <a:endParaRPr lang="es-UY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67945">
                        <a:lnSpc>
                          <a:spcPct val="105000"/>
                        </a:lnSpc>
                      </a:pPr>
                      <a:r>
                        <a:rPr lang="es-UY" sz="1100" b="1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Potencia</a:t>
                      </a:r>
                      <a:endParaRPr lang="es-UY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tc>
                  <a:txBody>
                    <a:bodyPr/>
                    <a:lstStyle/>
                    <a:p>
                      <a:pPr marL="86995" marR="67945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s-UY" sz="1100" b="1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Observaciones</a:t>
                      </a:r>
                      <a:endParaRPr lang="es-UY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32927"/>
                  </a:ext>
                </a:extLst>
              </a:tr>
              <a:tr h="329479">
                <a:tc>
                  <a:txBody>
                    <a:bodyPr/>
                    <a:lstStyle/>
                    <a:p>
                      <a:pPr marR="679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UY" sz="1000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Bo-Br</a:t>
                      </a:r>
                      <a:endParaRPr lang="es-UY" sz="1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794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UY" sz="10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Aprovechamiento hidroeléctrico binacional (Río Madeira, Mamoré y afluentes)</a:t>
                      </a: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tc>
                  <a:txBody>
                    <a:bodyPr/>
                    <a:lstStyle/>
                    <a:p>
                      <a:pPr marL="55245" marR="679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UY" sz="10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-</a:t>
                      </a: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679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UY" sz="10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-</a:t>
                      </a: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UY" sz="1000" b="0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Estudio realizado</a:t>
                      </a: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076012"/>
                  </a:ext>
                </a:extLst>
              </a:tr>
              <a:tr h="216624">
                <a:tc>
                  <a:txBody>
                    <a:bodyPr/>
                    <a:lstStyle/>
                    <a:p>
                      <a:pPr marR="679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Bo-Br</a:t>
                      </a:r>
                      <a:endParaRPr lang="es-UY" sz="1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CO" sz="1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SE Brechas (Bolivia) - SE Río Verde Norte (Brasil)</a:t>
                      </a:r>
                      <a:endParaRPr lang="es-UY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±300 kV CC </a:t>
                      </a:r>
                      <a:endParaRPr lang="es-UY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679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UY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tc>
                  <a:txBody>
                    <a:bodyPr/>
                    <a:lstStyle/>
                    <a:p>
                      <a:pPr marR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HVDC </a:t>
                      </a:r>
                      <a:r>
                        <a:rPr lang="es-CO" sz="1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/ 1000 MW  / 1373 km</a:t>
                      </a:r>
                      <a:endParaRPr lang="es-UY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248037"/>
                  </a:ext>
                </a:extLst>
              </a:tr>
              <a:tr h="166360">
                <a:tc>
                  <a:txBody>
                    <a:bodyPr/>
                    <a:lstStyle/>
                    <a:p>
                      <a:pPr marR="679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Bo-Br</a:t>
                      </a:r>
                      <a:endParaRPr lang="es-UY" sz="1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794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SE Brechas (Bolivia) - SE </a:t>
                      </a:r>
                      <a:r>
                        <a:rPr lang="es-CO" sz="1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Jaurú</a:t>
                      </a:r>
                      <a:r>
                        <a:rPr lang="es-CO" sz="1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(Brasil)</a:t>
                      </a:r>
                      <a:endParaRPr lang="es-UY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±300 kV CC </a:t>
                      </a:r>
                      <a:endParaRPr lang="es-UY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679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UY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tc>
                  <a:txBody>
                    <a:bodyPr/>
                    <a:lstStyle/>
                    <a:p>
                      <a:pPr marR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HVDC / 1000 MW / 612 km </a:t>
                      </a:r>
                      <a:endParaRPr lang="es-UY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834620"/>
                  </a:ext>
                </a:extLst>
              </a:tr>
              <a:tr h="431308">
                <a:tc>
                  <a:txBody>
                    <a:bodyPr/>
                    <a:lstStyle/>
                    <a:p>
                      <a:pPr marR="679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UY" sz="1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Bo-Br</a:t>
                      </a: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CO" sz="1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CH Binacional Madeira (Bolivia) – Assis (Brasil)</a:t>
                      </a:r>
                      <a:endParaRPr lang="es-UY" sz="10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UY" sz="1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CH Binacional Madeira (Bolivia) – C. Paulista (Brasil)</a:t>
                      </a:r>
                      <a:endParaRPr lang="es-CO" sz="10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tc>
                  <a:txBody>
                    <a:bodyPr/>
                    <a:lstStyle/>
                    <a:p>
                      <a:pPr marL="55245" marR="679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UY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679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UY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tc>
                  <a:txBody>
                    <a:bodyPr/>
                    <a:lstStyle/>
                    <a:p>
                      <a:pPr marR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UY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989631"/>
                  </a:ext>
                </a:extLst>
              </a:tr>
              <a:tr h="166360">
                <a:tc>
                  <a:txBody>
                    <a:bodyPr/>
                    <a:lstStyle/>
                    <a:p>
                      <a:pPr marR="679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UY" sz="1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Bo-Br</a:t>
                      </a: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794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CH </a:t>
                      </a:r>
                      <a:r>
                        <a:rPr lang="es-CO" sz="1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Chepete</a:t>
                      </a:r>
                      <a:r>
                        <a:rPr lang="es-CO" sz="1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(Bolivia)  - F. Dias (Brasil)</a:t>
                      </a:r>
                      <a:endParaRPr lang="es-UY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tc>
                  <a:txBody>
                    <a:bodyPr/>
                    <a:lstStyle/>
                    <a:p>
                      <a:pPr marL="55245" marR="679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UY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679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UY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tc>
                  <a:txBody>
                    <a:bodyPr/>
                    <a:lstStyle/>
                    <a:p>
                      <a:pPr marR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UY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911770"/>
                  </a:ext>
                </a:extLst>
              </a:tr>
              <a:tr h="492597">
                <a:tc>
                  <a:txBody>
                    <a:bodyPr/>
                    <a:lstStyle/>
                    <a:p>
                      <a:pPr marR="679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UY" sz="10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Bo-Br</a:t>
                      </a: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tc>
                  <a:txBody>
                    <a:bodyPr/>
                    <a:lstStyle/>
                    <a:p>
                      <a:pPr marL="239713" marR="67945" indent="-239713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s-UY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Norte Amazónico:</a:t>
                      </a:r>
                    </a:p>
                    <a:p>
                      <a:pPr marL="239713" marR="67945" indent="-239713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es-UY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Cobija (Bolivia) – Acre (Brasil)</a:t>
                      </a:r>
                    </a:p>
                    <a:p>
                      <a:pPr marL="239713" marR="67945" indent="-239713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es-UY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Guayamerin</a:t>
                      </a:r>
                      <a:r>
                        <a:rPr lang="es-UY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(Bolivia) – </a:t>
                      </a:r>
                      <a:r>
                        <a:rPr lang="es-UY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Rondonia</a:t>
                      </a:r>
                      <a:r>
                        <a:rPr lang="es-UY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(Brasil)</a:t>
                      </a: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tc>
                  <a:txBody>
                    <a:bodyPr/>
                    <a:lstStyle/>
                    <a:p>
                      <a:pPr marL="55245" marR="679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UY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679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UY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tc>
                  <a:txBody>
                    <a:bodyPr/>
                    <a:lstStyle/>
                    <a:p>
                      <a:pPr marR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UY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579097"/>
                  </a:ext>
                </a:extLst>
              </a:tr>
              <a:tr h="329479">
                <a:tc>
                  <a:txBody>
                    <a:bodyPr/>
                    <a:lstStyle/>
                    <a:p>
                      <a:pPr marR="679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UY" sz="1000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Bo-Br</a:t>
                      </a:r>
                      <a:endParaRPr lang="es-UY" sz="1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794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UY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Interconexión Bolivia – Brasil</a:t>
                      </a:r>
                      <a:endParaRPr lang="es-UY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tc>
                  <a:txBody>
                    <a:bodyPr/>
                    <a:lstStyle/>
                    <a:p>
                      <a:pPr marL="55245" marR="679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UY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 kV</a:t>
                      </a:r>
                      <a:endParaRPr lang="es-UY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679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UY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s-UY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UY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 estudio (ENDE/ELETROBRAS) 284 km</a:t>
                      </a:r>
                      <a:endParaRPr lang="es-UY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R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UY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Alternativa: Cachuela Esperanza – Porto Belo</a:t>
                      </a:r>
                      <a:endParaRPr lang="es-UY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056571"/>
                  </a:ext>
                </a:extLst>
              </a:tr>
              <a:tr h="329479">
                <a:tc>
                  <a:txBody>
                    <a:bodyPr/>
                    <a:lstStyle/>
                    <a:p>
                      <a:pPr marR="679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UY" sz="1000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Bo-Pe</a:t>
                      </a:r>
                      <a:endParaRPr lang="es-UY" sz="1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794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UY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 Paz (Bo) – Puno (Pe)</a:t>
                      </a:r>
                      <a:endParaRPr lang="es-UY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UY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230/220 kV</a:t>
                      </a:r>
                      <a:endParaRPr lang="es-UY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679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UY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 MW</a:t>
                      </a:r>
                      <a:endParaRPr lang="es-UY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tc>
                  <a:txBody>
                    <a:bodyPr/>
                    <a:lstStyle/>
                    <a:p>
                      <a:pPr marR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UY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 inventario (50/60 Hz) 278 km (total). No viable según estudio.</a:t>
                      </a:r>
                      <a:endParaRPr lang="es-UY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249830"/>
                  </a:ext>
                </a:extLst>
              </a:tr>
              <a:tr h="328442">
                <a:tc>
                  <a:txBody>
                    <a:bodyPr/>
                    <a:lstStyle/>
                    <a:p>
                      <a:pPr marL="0" marR="6794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UY" sz="1000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Bo-Cl</a:t>
                      </a:r>
                      <a:endParaRPr lang="es-UY" sz="1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5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794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UY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Laguna Colorada (Bo) – Chuquicamata (Cl)</a:t>
                      </a:r>
                      <a:endParaRPr lang="es-UY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UY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220 kV</a:t>
                      </a:r>
                      <a:endParaRPr lang="es-UY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679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UY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 MW</a:t>
                      </a:r>
                      <a:endParaRPr lang="es-UY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tc>
                  <a:txBody>
                    <a:bodyPr/>
                    <a:lstStyle/>
                    <a:p>
                      <a:pPr marL="1270" marR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UY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 estudio. 194 km (total)</a:t>
                      </a:r>
                      <a:endParaRPr lang="es-UY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5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903014"/>
                  </a:ext>
                </a:extLst>
              </a:tr>
              <a:tr h="329479">
                <a:tc>
                  <a:txBody>
                    <a:bodyPr/>
                    <a:lstStyle/>
                    <a:p>
                      <a:pPr marR="679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UY" sz="1000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Bo-Ar</a:t>
                      </a:r>
                      <a:endParaRPr lang="es-UY" sz="1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794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000" kern="1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Yaguacua</a:t>
                      </a:r>
                      <a:r>
                        <a:rPr lang="pt-BR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(Bo) – </a:t>
                      </a:r>
                      <a:r>
                        <a:rPr lang="pt-BR" sz="1000" kern="1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Tartagal</a:t>
                      </a:r>
                      <a:r>
                        <a:rPr lang="pt-BR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(Ar) (Juana </a:t>
                      </a:r>
                      <a:r>
                        <a:rPr lang="pt-BR" sz="1000" kern="1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Azurduy</a:t>
                      </a:r>
                      <a:r>
                        <a:rPr lang="pt-BR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s-UY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UY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132 kV</a:t>
                      </a:r>
                      <a:endParaRPr lang="es-UY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679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UY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 MW</a:t>
                      </a:r>
                      <a:endParaRPr lang="es-UY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UY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Operativa (50 Hz)</a:t>
                      </a:r>
                      <a:endParaRPr lang="es-UY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R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UY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 km (Bolivia) / 64 km (Argentina)</a:t>
                      </a:r>
                      <a:endParaRPr lang="es-UY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00564"/>
                  </a:ext>
                </a:extLst>
              </a:tr>
              <a:tr h="678988">
                <a:tc>
                  <a:txBody>
                    <a:bodyPr/>
                    <a:lstStyle/>
                    <a:p>
                      <a:pPr marR="679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UY" sz="1000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Bo-Py</a:t>
                      </a:r>
                      <a:endParaRPr lang="es-UY" sz="10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794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UY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Interconexión Bolivia – Paraguay</a:t>
                      </a:r>
                      <a:endParaRPr lang="es-UY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tc>
                  <a:txBody>
                    <a:bodyPr/>
                    <a:lstStyle/>
                    <a:p>
                      <a:pPr marL="55245" marR="679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UY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230 kV</a:t>
                      </a:r>
                      <a:endParaRPr lang="es-UY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679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UY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s-UY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UY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Estudio finalizado(ENDE/ANDE)</a:t>
                      </a:r>
                      <a:endParaRPr lang="es-UY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UY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Alternativas: </a:t>
                      </a:r>
                      <a:endParaRPr lang="es-UY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6213" lvl="0" indent="-176213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 Narrow" panose="020B0606020202030204" pitchFamily="34" charset="0"/>
                        <a:buChar char="-"/>
                      </a:pPr>
                      <a:r>
                        <a:rPr lang="es-UY" sz="1000" kern="1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Yaguacua</a:t>
                      </a:r>
                      <a:r>
                        <a:rPr lang="es-UY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(Bo) – Loma Plata (Py) (400 km total)</a:t>
                      </a:r>
                      <a:endParaRPr lang="es-UY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6213" lvl="0" indent="-176213"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 Narrow" panose="020B0606020202030204" pitchFamily="34" charset="0"/>
                        <a:buChar char="-"/>
                      </a:pPr>
                      <a:r>
                        <a:rPr lang="es-UY" sz="10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Villamontes (Bo) – Loma Plata (Py) (400 km total)</a:t>
                      </a:r>
                      <a:endParaRPr lang="es-UY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61" marR="6661" marT="3028" marB="0" anchor="ctr">
                    <a:solidFill>
                      <a:srgbClr val="E5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9435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9DFF619D-6484-A822-7B93-031AF6344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4563" y="-322263"/>
            <a:ext cx="15018246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UY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49735C9-827C-42D4-1D9C-2294851DA2FB}"/>
              </a:ext>
            </a:extLst>
          </p:cNvPr>
          <p:cNvSpPr txBox="1"/>
          <p:nvPr/>
        </p:nvSpPr>
        <p:spPr>
          <a:xfrm>
            <a:off x="251012" y="269022"/>
            <a:ext cx="5715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" marR="67945">
              <a:spcAft>
                <a:spcPts val="0"/>
              </a:spcAft>
            </a:pPr>
            <a:r>
              <a:rPr lang="es-UY" sz="1800" b="1" kern="1200" dirty="0">
                <a:effectLst/>
                <a:latin typeface="+mn-lt"/>
              </a:rPr>
              <a:t>INTERCONEXIONES DE BOLIVIA</a:t>
            </a:r>
          </a:p>
        </p:txBody>
      </p:sp>
    </p:spTree>
    <p:extLst>
      <p:ext uri="{BB962C8B-B14F-4D97-AF65-F5344CB8AC3E}">
        <p14:creationId xmlns:p14="http://schemas.microsoft.com/office/powerpoint/2010/main" val="1655934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AB0E695-4391-8758-152A-16EB8400EE4F}"/>
              </a:ext>
            </a:extLst>
          </p:cNvPr>
          <p:cNvSpPr txBox="1"/>
          <p:nvPr/>
        </p:nvSpPr>
        <p:spPr>
          <a:xfrm>
            <a:off x="251012" y="269022"/>
            <a:ext cx="5715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" marR="67945">
              <a:spcAft>
                <a:spcPts val="0"/>
              </a:spcAft>
            </a:pPr>
            <a:r>
              <a:rPr lang="es-UY" sz="1800" b="1" kern="1200" dirty="0">
                <a:effectLst/>
                <a:latin typeface="+mn-lt"/>
              </a:rPr>
              <a:t>INTERCONEXIÓN BOLIVIA – </a:t>
            </a:r>
            <a:r>
              <a:rPr lang="es-UY" sz="1800" b="1" dirty="0">
                <a:latin typeface="+mn-lt"/>
              </a:rPr>
              <a:t>BRASIL</a:t>
            </a:r>
            <a:endParaRPr lang="es-UY" sz="1800" b="1" kern="1200" dirty="0">
              <a:effectLst/>
              <a:latin typeface="+mn-lt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B14D9B4-DF5B-3E30-EF48-BA1BCBBBB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885546"/>
              </p:ext>
            </p:extLst>
          </p:nvPr>
        </p:nvGraphicFramePr>
        <p:xfrm>
          <a:off x="688991" y="1460201"/>
          <a:ext cx="6438398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8420">
                  <a:extLst>
                    <a:ext uri="{9D8B030D-6E8A-4147-A177-3AD203B41FA5}">
                      <a16:colId xmlns:a16="http://schemas.microsoft.com/office/drawing/2014/main" val="3187197860"/>
                    </a:ext>
                  </a:extLst>
                </a:gridCol>
                <a:gridCol w="5199978">
                  <a:extLst>
                    <a:ext uri="{9D8B030D-6E8A-4147-A177-3AD203B41FA5}">
                      <a16:colId xmlns:a16="http://schemas.microsoft.com/office/drawing/2014/main" val="2855667324"/>
                    </a:ext>
                  </a:extLst>
                </a:gridCol>
              </a:tblGrid>
              <a:tr h="894080">
                <a:tc>
                  <a:txBody>
                    <a:bodyPr/>
                    <a:lstStyle/>
                    <a:p>
                      <a:r>
                        <a:rPr lang="es-ES" sz="12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Antecedentes:</a:t>
                      </a:r>
                      <a:endParaRPr lang="es-UY" sz="12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s-ES" sz="105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2015: </a:t>
                      </a:r>
                      <a:r>
                        <a:rPr lang="es-ES" sz="10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Bolivia y Brasil suscribieron una adenda al memorando de entendimiento en materia energética para la generación y exportación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UY" sz="105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s-UY" sz="105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016: </a:t>
                      </a:r>
                      <a:r>
                        <a:rPr lang="es-UY" sz="1050" b="0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Eletrobrás</a:t>
                      </a:r>
                      <a:r>
                        <a:rPr lang="es-UY" sz="105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 ENDE firman un acuerdo para realizar estudios de viabilidad  para el aprovechamiento hidroeléctrico del Río Madeira.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05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2017: </a:t>
                      </a:r>
                      <a:r>
                        <a:rPr lang="es-ES" sz="10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Mesa Técnica de Integración Eléctrica – Comité Binacional (CTB), se aprueban los Términos de Referencia para el Estudio de Interconexión Bolivia – Brasil.</a:t>
                      </a:r>
                      <a:endParaRPr lang="es-UY" sz="105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UY" sz="105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2018: </a:t>
                      </a:r>
                      <a:r>
                        <a:rPr lang="es-UY" sz="1050" b="0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Eletrobrás</a:t>
                      </a:r>
                      <a:r>
                        <a:rPr lang="es-UY" sz="105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 la ENDE inician estudios sobre potencial de generación de energía en el trecho binacional del Rio Madeira. 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s-CO" sz="105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2021-2022:</a:t>
                      </a:r>
                    </a:p>
                    <a:p>
                      <a:pPr marL="625475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UY" sz="1050" b="0" i="0" u="none" strike="noStrike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Estudios de Inventario Hidroeléctrico Binacional del Río Madeira</a:t>
                      </a:r>
                    </a:p>
                    <a:p>
                      <a:pPr marL="625475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UY" sz="1050" b="0" i="0" u="none" strike="noStrike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Estudio de Planificación y Estudios Técnicos Preliminares del Proyecto de Interconexión Eléctrica entre Bolivia y Brasil. </a:t>
                      </a:r>
                      <a:endParaRPr lang="es-UY" sz="9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831948"/>
                  </a:ext>
                </a:extLst>
              </a:tr>
            </a:tbl>
          </a:graphicData>
        </a:graphic>
      </p:graphicFrame>
      <p:pic>
        <p:nvPicPr>
          <p:cNvPr id="1028" name="Picture 4" descr="Bandera redonda de bolivia. 556005 Vector en Vecteezy">
            <a:extLst>
              <a:ext uri="{FF2B5EF4-FFF2-40B4-BE49-F238E27FC236}">
                <a16:creationId xmlns:a16="http://schemas.microsoft.com/office/drawing/2014/main" id="{2F24E31E-71EF-C202-93D8-CEA7EF929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650" y="179723"/>
            <a:ext cx="579703" cy="57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lustración de Brasil Redondo Bandera Vector Icono Plana y más Vectores  Libres de Derechos de Bandera brasileña - Bandera brasileña, Círculo, Brasil  - iStock">
            <a:extLst>
              <a:ext uri="{FF2B5EF4-FFF2-40B4-BE49-F238E27FC236}">
                <a16:creationId xmlns:a16="http://schemas.microsoft.com/office/drawing/2014/main" id="{E674680F-C600-5E06-31B2-215EB854D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353" y="179723"/>
            <a:ext cx="579703" cy="57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525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AB0E695-4391-8758-152A-16EB8400EE4F}"/>
              </a:ext>
            </a:extLst>
          </p:cNvPr>
          <p:cNvSpPr txBox="1"/>
          <p:nvPr/>
        </p:nvSpPr>
        <p:spPr>
          <a:xfrm>
            <a:off x="251012" y="269022"/>
            <a:ext cx="5715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" marR="67945">
              <a:spcAft>
                <a:spcPts val="0"/>
              </a:spcAft>
            </a:pPr>
            <a:r>
              <a:rPr lang="es-UY" sz="1800" b="1" kern="1200" dirty="0">
                <a:effectLst/>
                <a:latin typeface="+mn-lt"/>
              </a:rPr>
              <a:t>INTERCONEXIÓN BOLIVIA – </a:t>
            </a:r>
            <a:r>
              <a:rPr lang="es-UY" sz="1800" b="1" dirty="0">
                <a:latin typeface="+mn-lt"/>
              </a:rPr>
              <a:t>BRASIL</a:t>
            </a:r>
            <a:endParaRPr lang="es-UY" sz="1800" b="1" kern="1200" dirty="0">
              <a:effectLst/>
              <a:latin typeface="+mn-lt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B14D9B4-DF5B-3E30-EF48-BA1BCBBBB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179324"/>
              </p:ext>
            </p:extLst>
          </p:nvPr>
        </p:nvGraphicFramePr>
        <p:xfrm>
          <a:off x="159572" y="860868"/>
          <a:ext cx="5715446" cy="2811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2710">
                  <a:extLst>
                    <a:ext uri="{9D8B030D-6E8A-4147-A177-3AD203B41FA5}">
                      <a16:colId xmlns:a16="http://schemas.microsoft.com/office/drawing/2014/main" val="3187197860"/>
                    </a:ext>
                  </a:extLst>
                </a:gridCol>
                <a:gridCol w="4422736">
                  <a:extLst>
                    <a:ext uri="{9D8B030D-6E8A-4147-A177-3AD203B41FA5}">
                      <a16:colId xmlns:a16="http://schemas.microsoft.com/office/drawing/2014/main" val="28556673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200" b="1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Situación actual y alternativas de interconexión</a:t>
                      </a:r>
                      <a:endParaRPr lang="es-UY" sz="1200" b="1" i="0" u="none" strike="noStrike" cap="none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0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Los sistemas eléctricos de Bolivia y Brasil, en la actualidad, no están interconectados.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UY" sz="1050" b="0" i="0" u="none" strike="noStrike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UY" sz="1050" b="0" i="0" u="none" strike="noStrike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Entre 2021 y 2022 se realizaron estudios de Inventario Hidroeléctrico Binacional del Río Madeira, evaluando e</a:t>
                      </a:r>
                      <a:r>
                        <a:rPr lang="es-ES" sz="10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l potencial hidroeléctrico de la cuenca del Río Madeira (tramo Binacional Bolivia – Brasil) y una posible interconexión eléctrica con el vecino país a mediano plazo.</a:t>
                      </a:r>
                      <a:endParaRPr lang="es-UY" sz="1050" b="0" i="0" u="none" strike="noStrike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UY" sz="105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s-UY" sz="105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 </a:t>
                      </a:r>
                      <a:r>
                        <a:rPr lang="es-UY" sz="105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Complejo Hidroeléctrico del Río Madeira </a:t>
                      </a:r>
                      <a:r>
                        <a:rPr lang="es-UY" sz="105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comprende cuatro represas hidroeléctricas:</a:t>
                      </a:r>
                    </a:p>
                    <a:p>
                      <a:pPr marL="88900" indent="-88900">
                        <a:buFontTx/>
                        <a:buChar char="-"/>
                      </a:pPr>
                      <a:r>
                        <a:rPr lang="es-UY" sz="105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Santo Antônio </a:t>
                      </a:r>
                      <a:r>
                        <a:rPr lang="es-UY" sz="105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(3.568 MW, Río Madeira, Furnas – </a:t>
                      </a:r>
                      <a:r>
                        <a:rPr lang="es-UY" sz="1050" b="0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Eletrobrás</a:t>
                      </a:r>
                      <a:r>
                        <a:rPr lang="es-UY" sz="105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Brasil). En operación desde 2016</a:t>
                      </a:r>
                    </a:p>
                    <a:p>
                      <a:pPr marL="88900" indent="-88900">
                        <a:buFontTx/>
                        <a:buChar char="-"/>
                      </a:pPr>
                      <a:r>
                        <a:rPr lang="es-UY" sz="1050" b="1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Jirau</a:t>
                      </a:r>
                      <a:r>
                        <a:rPr lang="es-UY" sz="105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UY" sz="105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(3.750 MW, Río Madeira, </a:t>
                      </a:r>
                      <a:r>
                        <a:rPr lang="es-UY" sz="1050" b="0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Jirau</a:t>
                      </a:r>
                      <a:r>
                        <a:rPr lang="es-UY" sz="105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UY" sz="1050" b="0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Energia</a:t>
                      </a:r>
                      <a:r>
                        <a:rPr lang="es-UY" sz="105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Brasil). En operación desde 2016</a:t>
                      </a:r>
                    </a:p>
                    <a:p>
                      <a:pPr marL="88900" indent="-88900">
                        <a:buFontTx/>
                        <a:buChar char="-"/>
                      </a:pPr>
                      <a:r>
                        <a:rPr lang="es-UY" sz="1050" b="1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Guajará-Mirim</a:t>
                      </a:r>
                      <a:r>
                        <a:rPr lang="es-UY" sz="105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UY" sz="105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(3.700 binacional, Río Mamoré)</a:t>
                      </a:r>
                    </a:p>
                    <a:p>
                      <a:pPr marL="88900" indent="-88900">
                        <a:buFontTx/>
                        <a:buChar char="-"/>
                      </a:pPr>
                      <a:r>
                        <a:rPr lang="es-UY" sz="105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Cachuela Esperanza </a:t>
                      </a:r>
                      <a:r>
                        <a:rPr lang="es-UY" sz="105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(900 MW, Río Beni, ENDE , Bolivia)  </a:t>
                      </a:r>
                    </a:p>
                    <a:p>
                      <a:pPr marL="88900" indent="-88900">
                        <a:buFontTx/>
                        <a:buChar char="-"/>
                      </a:pPr>
                      <a:endParaRPr lang="es-UY" sz="105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301679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43F33D48-3764-BCEC-1C93-5300B12BC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459" y="968446"/>
            <a:ext cx="3017969" cy="2699747"/>
          </a:xfrm>
          <a:prstGeom prst="rect">
            <a:avLst/>
          </a:prstGeom>
        </p:spPr>
      </p:pic>
      <p:pic>
        <p:nvPicPr>
          <p:cNvPr id="8" name="Picture 4" descr="Bandera redonda de bolivia. 556005 Vector en Vecteezy">
            <a:extLst>
              <a:ext uri="{FF2B5EF4-FFF2-40B4-BE49-F238E27FC236}">
                <a16:creationId xmlns:a16="http://schemas.microsoft.com/office/drawing/2014/main" id="{DB635A8B-4CD7-97C1-5C2A-762D95251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650" y="179723"/>
            <a:ext cx="579703" cy="57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lustración de Brasil Redondo Bandera Vector Icono Plana y más Vectores  Libres de Derechos de Bandera brasileña - Bandera brasileña, Círculo, Brasil  - iStock">
            <a:extLst>
              <a:ext uri="{FF2B5EF4-FFF2-40B4-BE49-F238E27FC236}">
                <a16:creationId xmlns:a16="http://schemas.microsoft.com/office/drawing/2014/main" id="{1B468293-904A-E626-4C0C-E5C51C8C7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353" y="179723"/>
            <a:ext cx="579703" cy="57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572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AB0E695-4391-8758-152A-16EB8400EE4F}"/>
              </a:ext>
            </a:extLst>
          </p:cNvPr>
          <p:cNvSpPr txBox="1"/>
          <p:nvPr/>
        </p:nvSpPr>
        <p:spPr>
          <a:xfrm>
            <a:off x="251012" y="269022"/>
            <a:ext cx="5715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" marR="67945">
              <a:spcAft>
                <a:spcPts val="0"/>
              </a:spcAft>
            </a:pPr>
            <a:r>
              <a:rPr lang="es-UY" sz="1800" b="1" kern="1200" dirty="0">
                <a:effectLst/>
                <a:latin typeface="+mn-lt"/>
              </a:rPr>
              <a:t>INTERCONEXIÓN BOLIVIA – </a:t>
            </a:r>
            <a:r>
              <a:rPr lang="es-UY" sz="1800" b="1" dirty="0">
                <a:latin typeface="+mn-lt"/>
              </a:rPr>
              <a:t>BRASIL</a:t>
            </a:r>
            <a:endParaRPr lang="es-UY" sz="1800" b="1" kern="1200" dirty="0">
              <a:effectLst/>
              <a:latin typeface="+mn-lt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B14D9B4-DF5B-3E30-EF48-BA1BCBBBB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187991"/>
              </p:ext>
            </p:extLst>
          </p:nvPr>
        </p:nvGraphicFramePr>
        <p:xfrm>
          <a:off x="251012" y="1136085"/>
          <a:ext cx="4114800" cy="20553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3694">
                  <a:extLst>
                    <a:ext uri="{9D8B030D-6E8A-4147-A177-3AD203B41FA5}">
                      <a16:colId xmlns:a16="http://schemas.microsoft.com/office/drawing/2014/main" val="3187197860"/>
                    </a:ext>
                  </a:extLst>
                </a:gridCol>
                <a:gridCol w="3021106">
                  <a:extLst>
                    <a:ext uri="{9D8B030D-6E8A-4147-A177-3AD203B41FA5}">
                      <a16:colId xmlns:a16="http://schemas.microsoft.com/office/drawing/2014/main" val="2855667324"/>
                    </a:ext>
                  </a:extLst>
                </a:gridCol>
              </a:tblGrid>
              <a:tr h="2055349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200" b="1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Situación actual y alternativas de interconexión</a:t>
                      </a:r>
                      <a:endParaRPr lang="es-UY" sz="1200" b="1" i="0" u="none" strike="noStrike" cap="none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05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Alternativas:</a:t>
                      </a:r>
                      <a:endParaRPr lang="es-UY" sz="105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179388" lvl="0" indent="-179388">
                        <a:buFont typeface="Arial" panose="020B0604020202020204" pitchFamily="34" charset="0"/>
                        <a:buChar char="•"/>
                      </a:pPr>
                      <a:r>
                        <a:rPr lang="es-CO" sz="10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HVDC: SE Brechas - SE Río Verde Norte / 1000 MW / ±300 kV CC / 1373 km</a:t>
                      </a:r>
                    </a:p>
                    <a:p>
                      <a:pPr marL="179388" lvl="0" indent="-179388">
                        <a:buFont typeface="Arial" panose="020B0604020202020204" pitchFamily="34" charset="0"/>
                        <a:buChar char="•"/>
                      </a:pPr>
                      <a:endParaRPr lang="es-UY" sz="105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es-CO" sz="10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HVDC: SE Brechas - SE </a:t>
                      </a:r>
                      <a:r>
                        <a:rPr lang="es-CO" sz="105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Jaurú</a:t>
                      </a:r>
                      <a:r>
                        <a:rPr lang="es-CO" sz="10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/ 1000 MW / ±300 kV CC / 612 km </a:t>
                      </a:r>
                    </a:p>
                    <a:p>
                      <a:endParaRPr lang="es-CO" sz="105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r>
                        <a:rPr lang="es-CO" sz="10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Se considera dos centrales hidroeléctricas en Bolivia dedicadas a la exportación: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CO" sz="10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CH Binacional Madeira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CO" sz="10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CH </a:t>
                      </a:r>
                      <a:r>
                        <a:rPr lang="es-CO" sz="105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Chepete</a:t>
                      </a:r>
                      <a:endParaRPr lang="es-CO" sz="105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lvl="0"/>
                      <a:endParaRPr lang="es-CO" sz="1050" b="1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301679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47629ED4-219D-AFB9-713F-21DBB24DB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274" y="1136085"/>
            <a:ext cx="4300714" cy="2360149"/>
          </a:xfrm>
          <a:prstGeom prst="rect">
            <a:avLst/>
          </a:prstGeom>
        </p:spPr>
      </p:pic>
      <p:pic>
        <p:nvPicPr>
          <p:cNvPr id="8" name="Picture 4" descr="Bandera redonda de bolivia. 556005 Vector en Vecteezy">
            <a:extLst>
              <a:ext uri="{FF2B5EF4-FFF2-40B4-BE49-F238E27FC236}">
                <a16:creationId xmlns:a16="http://schemas.microsoft.com/office/drawing/2014/main" id="{7318FA87-6B80-4C11-A25C-BC2351DCC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650" y="179723"/>
            <a:ext cx="579703" cy="57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lustración de Brasil Redondo Bandera Vector Icono Plana y más Vectores  Libres de Derechos de Bandera brasileña - Bandera brasileña, Círculo, Brasil  - iStock">
            <a:extLst>
              <a:ext uri="{FF2B5EF4-FFF2-40B4-BE49-F238E27FC236}">
                <a16:creationId xmlns:a16="http://schemas.microsoft.com/office/drawing/2014/main" id="{7DEB1BD8-61BB-1991-7D6A-77B9F1147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353" y="179723"/>
            <a:ext cx="579703" cy="57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020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AB0E695-4391-8758-152A-16EB8400EE4F}"/>
              </a:ext>
            </a:extLst>
          </p:cNvPr>
          <p:cNvSpPr txBox="1"/>
          <p:nvPr/>
        </p:nvSpPr>
        <p:spPr>
          <a:xfrm>
            <a:off x="251012" y="269022"/>
            <a:ext cx="5715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" marR="67945">
              <a:spcAft>
                <a:spcPts val="0"/>
              </a:spcAft>
            </a:pPr>
            <a:r>
              <a:rPr lang="es-UY" sz="1800" b="1" kern="1200" dirty="0">
                <a:effectLst/>
                <a:latin typeface="+mn-lt"/>
              </a:rPr>
              <a:t>INTERCONEXIÓN BOLIVIA – </a:t>
            </a:r>
            <a:r>
              <a:rPr lang="es-UY" sz="1800" b="1" dirty="0">
                <a:latin typeface="+mn-lt"/>
              </a:rPr>
              <a:t>BRASIL</a:t>
            </a:r>
            <a:endParaRPr lang="es-UY" sz="1800" b="1" kern="1200" dirty="0">
              <a:effectLst/>
              <a:latin typeface="+mn-lt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B14D9B4-DF5B-3E30-EF48-BA1BCBBBB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95733"/>
              </p:ext>
            </p:extLst>
          </p:nvPr>
        </p:nvGraphicFramePr>
        <p:xfrm>
          <a:off x="353881" y="1085850"/>
          <a:ext cx="6208284" cy="29314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237">
                  <a:extLst>
                    <a:ext uri="{9D8B030D-6E8A-4147-A177-3AD203B41FA5}">
                      <a16:colId xmlns:a16="http://schemas.microsoft.com/office/drawing/2014/main" val="3187197860"/>
                    </a:ext>
                  </a:extLst>
                </a:gridCol>
                <a:gridCol w="4823047">
                  <a:extLst>
                    <a:ext uri="{9D8B030D-6E8A-4147-A177-3AD203B41FA5}">
                      <a16:colId xmlns:a16="http://schemas.microsoft.com/office/drawing/2014/main" val="2855667324"/>
                    </a:ext>
                  </a:extLst>
                </a:gridCol>
              </a:tblGrid>
              <a:tr h="2931459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200" b="1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Situación actual y alternativas de interconexión</a:t>
                      </a:r>
                      <a:endParaRPr lang="es-UY" sz="1200" b="1" i="0" u="none" strike="noStrike" cap="none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CO" sz="105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Estudio de ENDE Transmisión: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0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HVDC: SE Corumbá en el Estado de Mato Grosso (que a su vez se integra con el sistema 230 kV de Brasil hacia la SE Campo Grande).</a:t>
                      </a:r>
                      <a:endParaRPr lang="es-UY" sz="105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s-CO" sz="105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0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Alternativas de  integración del norte amazónico de Bolivia al sistema eléctrico de Brasil, en 34,5 kV y 138 kV (conexión HVDC):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s-CO" sz="105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627063" lvl="2" indent="-285750">
                        <a:buFontTx/>
                        <a:buChar char="-"/>
                      </a:pPr>
                      <a:r>
                        <a:rPr lang="es-BO" sz="1050" dirty="0"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s-ES" sz="1050" dirty="0" err="1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nterconexión</a:t>
                      </a:r>
                      <a:r>
                        <a:rPr lang="es-ES" sz="105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 eléctrica del sistema aislado de Cobija con el sistema eléctrico brasilero a través del sistema de  distribución de Acre</a:t>
                      </a:r>
                    </a:p>
                    <a:p>
                      <a:pPr marL="627063" lvl="2" indent="-285750">
                        <a:buFontTx/>
                        <a:buChar char="-"/>
                      </a:pPr>
                      <a:r>
                        <a:rPr lang="es-ES" sz="1050" dirty="0"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Interconexión de</a:t>
                      </a:r>
                      <a:r>
                        <a:rPr lang="es-ES" sz="105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l sistema aislado de  Guayaramerín con el sistema eléctrico brasilero a través del sistema de  distribución  </a:t>
                      </a:r>
                      <a:r>
                        <a:rPr lang="es-ES" sz="1050" dirty="0" err="1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Rondonia</a:t>
                      </a:r>
                      <a:r>
                        <a:rPr lang="es-ES" sz="105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268288" lvl="2" indent="0"/>
                      <a:endParaRPr lang="es-ES" sz="1050" dirty="0"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268288" lvl="2" indent="0"/>
                      <a:r>
                        <a:rPr lang="es-ES" sz="1050" dirty="0"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Las interconexiones serían</a:t>
                      </a:r>
                      <a:r>
                        <a:rPr lang="es-ES" sz="105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 en media y alta tensión mediante conversoras de frecuencias, con el fin de eliminar el uso de generación a base de </a:t>
                      </a:r>
                      <a:r>
                        <a:rPr lang="es-ES" sz="1050" dirty="0" err="1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diesel</a:t>
                      </a:r>
                      <a:r>
                        <a:rPr lang="es-ES" sz="105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s-UY" sz="105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301679"/>
                  </a:ext>
                </a:extLst>
              </a:tr>
            </a:tbl>
          </a:graphicData>
        </a:graphic>
      </p:graphicFrame>
      <p:pic>
        <p:nvPicPr>
          <p:cNvPr id="8" name="Picture 4" descr="Bandera redonda de bolivia. 556005 Vector en Vecteezy">
            <a:extLst>
              <a:ext uri="{FF2B5EF4-FFF2-40B4-BE49-F238E27FC236}">
                <a16:creationId xmlns:a16="http://schemas.microsoft.com/office/drawing/2014/main" id="{806C31A3-A782-32C7-338A-96DF33908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650" y="179723"/>
            <a:ext cx="579703" cy="57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lustración de Brasil Redondo Bandera Vector Icono Plana y más Vectores  Libres de Derechos de Bandera brasileña - Bandera brasileña, Círculo, Brasil  - iStock">
            <a:extLst>
              <a:ext uri="{FF2B5EF4-FFF2-40B4-BE49-F238E27FC236}">
                <a16:creationId xmlns:a16="http://schemas.microsoft.com/office/drawing/2014/main" id="{CDD72739-68C9-8B3A-BD2B-0B57BAE03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353" y="179723"/>
            <a:ext cx="579703" cy="57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677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AB0E695-4391-8758-152A-16EB8400EE4F}"/>
              </a:ext>
            </a:extLst>
          </p:cNvPr>
          <p:cNvSpPr txBox="1"/>
          <p:nvPr/>
        </p:nvSpPr>
        <p:spPr>
          <a:xfrm>
            <a:off x="251012" y="269022"/>
            <a:ext cx="5715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" marR="67945">
              <a:spcAft>
                <a:spcPts val="0"/>
              </a:spcAft>
            </a:pPr>
            <a:r>
              <a:rPr lang="es-UY" sz="1800" b="1" kern="1200" dirty="0">
                <a:effectLst/>
                <a:latin typeface="+mn-lt"/>
              </a:rPr>
              <a:t>INTERCONEXIÓN BOLIVIA – </a:t>
            </a:r>
            <a:r>
              <a:rPr lang="es-UY" sz="1800" b="1" dirty="0">
                <a:latin typeface="+mn-lt"/>
              </a:rPr>
              <a:t>PERÚ</a:t>
            </a:r>
            <a:endParaRPr lang="es-UY" sz="1800" b="1" kern="1200" dirty="0">
              <a:effectLst/>
              <a:latin typeface="+mn-lt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C7B8C6E-51CC-33DB-5623-1D7095498EB2}"/>
              </a:ext>
            </a:extLst>
          </p:cNvPr>
          <p:cNvSpPr txBox="1"/>
          <p:nvPr/>
        </p:nvSpPr>
        <p:spPr>
          <a:xfrm>
            <a:off x="151052" y="941588"/>
            <a:ext cx="5199529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s-UY" sz="1100" dirty="0">
              <a:solidFill>
                <a:srgbClr val="222222"/>
              </a:solidFill>
              <a:latin typeface="+mn-lt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7E991DD-AD0D-8857-E942-D8B5767340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373773"/>
              </p:ext>
            </p:extLst>
          </p:nvPr>
        </p:nvGraphicFramePr>
        <p:xfrm>
          <a:off x="365760" y="1085606"/>
          <a:ext cx="6644640" cy="2390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084">
                  <a:extLst>
                    <a:ext uri="{9D8B030D-6E8A-4147-A177-3AD203B41FA5}">
                      <a16:colId xmlns:a16="http://schemas.microsoft.com/office/drawing/2014/main" val="4205536548"/>
                    </a:ext>
                  </a:extLst>
                </a:gridCol>
                <a:gridCol w="5197556">
                  <a:extLst>
                    <a:ext uri="{9D8B030D-6E8A-4147-A177-3AD203B41FA5}">
                      <a16:colId xmlns:a16="http://schemas.microsoft.com/office/drawing/2014/main" val="1415563630"/>
                    </a:ext>
                  </a:extLst>
                </a:gridCol>
              </a:tblGrid>
              <a:tr h="16217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Antecedentes:</a:t>
                      </a:r>
                      <a:endParaRPr lang="es-UY" sz="1200" b="1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CO" sz="105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2015: </a:t>
                      </a:r>
                      <a:r>
                        <a:rPr lang="es-CO" sz="10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Perú y Bolivia elaboraron un programa de trabajo destinado a identificar las alternativas de interconexión técnicamente factibles entre ambos países y se acordó conformar un Comité Binacional de Energía Eléctrica</a:t>
                      </a:r>
                    </a:p>
                    <a:p>
                      <a:pPr lvl="0"/>
                      <a:endParaRPr lang="es-CO" sz="105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r>
                        <a:rPr lang="es-UY" sz="105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 a 2020: </a:t>
                      </a:r>
                      <a:r>
                        <a:rPr lang="es-UY" sz="105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 desarrolló, promovido por el BID, un estudio de interconexión eléctrica Bolivia – Perú, participando: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UY" sz="105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Bolivia: Ministerio de Energías, ENDE, AE, CNDC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UY" sz="105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Perú: MINEM, COES, OSINERGMIN</a:t>
                      </a:r>
                    </a:p>
                    <a:p>
                      <a:endParaRPr lang="es-UY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3413993"/>
                  </a:ext>
                </a:extLst>
              </a:tr>
              <a:tr h="768367">
                <a:tc>
                  <a:txBody>
                    <a:bodyPr/>
                    <a:lstStyle/>
                    <a:p>
                      <a:r>
                        <a:rPr lang="es-ES" sz="1200" b="1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Conclusión:</a:t>
                      </a:r>
                      <a:endParaRPr lang="es-UY" sz="1200" b="1" i="0" u="none" strike="noStrike" cap="none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0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La interconexión eléctrica entre ambos países no es técnica, ni económicamente viable en las condiciones actuales debido a que ambos sistemas eléctricos aún requieren refuerzos en sus zonas fronterizas.</a:t>
                      </a:r>
                      <a:endParaRPr lang="es-UY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9733088"/>
                  </a:ext>
                </a:extLst>
              </a:tr>
            </a:tbl>
          </a:graphicData>
        </a:graphic>
      </p:graphicFrame>
      <p:pic>
        <p:nvPicPr>
          <p:cNvPr id="2" name="Picture 4" descr="Bandera redonda de bolivia. 556005 Vector en Vecteezy">
            <a:extLst>
              <a:ext uri="{FF2B5EF4-FFF2-40B4-BE49-F238E27FC236}">
                <a16:creationId xmlns:a16="http://schemas.microsoft.com/office/drawing/2014/main" id="{6E6318B5-5BDA-9252-D30A-E6B5B1640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337" y="184263"/>
            <a:ext cx="579703" cy="57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Bandera Nacional de Perú Vector de stock #109925186 de  ©surfsup.vector.gmail.com">
            <a:extLst>
              <a:ext uri="{FF2B5EF4-FFF2-40B4-BE49-F238E27FC236}">
                <a16:creationId xmlns:a16="http://schemas.microsoft.com/office/drawing/2014/main" id="{F91EC102-712A-81ED-101D-0DBE39746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908" y="106388"/>
            <a:ext cx="704010" cy="70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609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AB0E695-4391-8758-152A-16EB8400EE4F}"/>
              </a:ext>
            </a:extLst>
          </p:cNvPr>
          <p:cNvSpPr txBox="1"/>
          <p:nvPr/>
        </p:nvSpPr>
        <p:spPr>
          <a:xfrm>
            <a:off x="251013" y="26902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" marR="67945">
              <a:spcAft>
                <a:spcPts val="0"/>
              </a:spcAft>
            </a:pPr>
            <a:r>
              <a:rPr lang="es-UY" sz="1800" b="1" kern="1200" dirty="0">
                <a:effectLst/>
                <a:latin typeface="+mn-lt"/>
              </a:rPr>
              <a:t>INTERCONEXIÓN BOLIVIA – CHILE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4A368A2-ACD8-F546-05F0-67E601863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63" y="5136932"/>
            <a:ext cx="662939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UY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3EAC153D-50F1-1DBE-5BE0-DED0B6ABE2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267993"/>
              </p:ext>
            </p:extLst>
          </p:nvPr>
        </p:nvGraphicFramePr>
        <p:xfrm>
          <a:off x="582567" y="1363899"/>
          <a:ext cx="6795386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363">
                  <a:extLst>
                    <a:ext uri="{9D8B030D-6E8A-4147-A177-3AD203B41FA5}">
                      <a16:colId xmlns:a16="http://schemas.microsoft.com/office/drawing/2014/main" val="3767465481"/>
                    </a:ext>
                  </a:extLst>
                </a:gridCol>
                <a:gridCol w="5074023">
                  <a:extLst>
                    <a:ext uri="{9D8B030D-6E8A-4147-A177-3AD203B41FA5}">
                      <a16:colId xmlns:a16="http://schemas.microsoft.com/office/drawing/2014/main" val="24698714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b="1" i="0" u="none" strike="noStrike" cap="none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Antecedentes:</a:t>
                      </a:r>
                      <a:endParaRPr lang="es-UY" sz="1200" b="1" i="0" u="none" strike="noStrike" cap="none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67945">
                        <a:spcAft>
                          <a:spcPts val="0"/>
                        </a:spcAft>
                      </a:pPr>
                      <a:r>
                        <a:rPr lang="es-UY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Agosto/2022: </a:t>
                      </a:r>
                      <a:r>
                        <a:rPr lang="es-UY" sz="105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estudio de alternativas de interconexión eléctrica, financiado por el BID, en el marco de la Hoja de Ruta 2020 – 2030 del SINEA.</a:t>
                      </a:r>
                      <a:endParaRPr lang="es-UY" sz="105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68580" marR="67945">
                        <a:spcAft>
                          <a:spcPts val="0"/>
                        </a:spcAft>
                      </a:pPr>
                      <a:endParaRPr lang="es-UY" sz="105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68580" marR="67945">
                        <a:spcAft>
                          <a:spcPts val="0"/>
                        </a:spcAft>
                      </a:pPr>
                      <a:r>
                        <a:rPr lang="es-UY" sz="105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Organismos participantes: Ministerio de Energía (Cl) – CNE (Cl) – Ministerio de Hidrocarburos y Energía (Bo) – ENDE (Bo) – CNDC (Bo)</a:t>
                      </a:r>
                    </a:p>
                    <a:p>
                      <a:pPr marL="68580" marR="67945">
                        <a:spcAft>
                          <a:spcPts val="0"/>
                        </a:spcAft>
                      </a:pPr>
                      <a:endParaRPr lang="es-UY" sz="105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68580" marR="67945">
                        <a:spcAft>
                          <a:spcPts val="0"/>
                        </a:spcAft>
                      </a:pPr>
                      <a:r>
                        <a:rPr lang="es-UY" sz="105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Objetivos:</a:t>
                      </a:r>
                    </a:p>
                    <a:p>
                      <a:pPr marL="354330" marR="67945" indent="-2857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UY" sz="105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Brindar información para la toma de decisiones</a:t>
                      </a:r>
                    </a:p>
                    <a:p>
                      <a:pPr marL="354330" marR="67945" indent="-2857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UY" sz="105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Cuantificar beneficios de la interconexión</a:t>
                      </a:r>
                    </a:p>
                    <a:p>
                      <a:pPr marL="354330" marR="67945" indent="-2857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UY" sz="105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Identificar características técnicas de las instalaciones de transmisión</a:t>
                      </a:r>
                    </a:p>
                    <a:p>
                      <a:pPr marL="354330" marR="67945" indent="-2857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UY" sz="105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Analizar factibilidad t</a:t>
                      </a:r>
                      <a:r>
                        <a:rPr lang="es-UY" sz="105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écnica y económica</a:t>
                      </a:r>
                      <a:endParaRPr lang="es-UY" sz="105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68580" marR="67945">
                        <a:spcAft>
                          <a:spcPts val="0"/>
                        </a:spcAft>
                      </a:pPr>
                      <a:endParaRPr lang="es-UY" sz="105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68580" marR="67945">
                        <a:spcAft>
                          <a:spcPts val="0"/>
                        </a:spcAft>
                      </a:pPr>
                      <a:r>
                        <a:rPr kumimoji="0" lang="es-CO" altLang="es-UY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2023: </a:t>
                      </a:r>
                      <a:r>
                        <a:rPr kumimoji="0" lang="es-CO" altLang="es-UY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inicio del estudio y considera el análisis de las distintas alternativas de interconexión, su evaluación de la factibilidad técnica y económica; y como resultado, se espera que facilite la selección de la alternativa de interconexión más conveniente para ambos países.</a:t>
                      </a:r>
                      <a:endParaRPr kumimoji="0" lang="es-UY" altLang="es-UY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667144"/>
                  </a:ext>
                </a:extLst>
              </a:tr>
            </a:tbl>
          </a:graphicData>
        </a:graphic>
      </p:graphicFrame>
      <p:pic>
        <p:nvPicPr>
          <p:cNvPr id="7172" name="Picture 4" descr="Círculo De La Bandera De Chile Ilustración del Vector - Ilustración de  rojo, extracto: 130771945">
            <a:extLst>
              <a:ext uri="{FF2B5EF4-FFF2-40B4-BE49-F238E27FC236}">
                <a16:creationId xmlns:a16="http://schemas.microsoft.com/office/drawing/2014/main" id="{7900AA7A-45D3-B09B-D45C-EBF230DEE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425" y="163835"/>
            <a:ext cx="579704" cy="57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Bandera redonda de bolivia. 556005 Vector en Vecteezy">
            <a:extLst>
              <a:ext uri="{FF2B5EF4-FFF2-40B4-BE49-F238E27FC236}">
                <a16:creationId xmlns:a16="http://schemas.microsoft.com/office/drawing/2014/main" id="{FDBD1F0B-1C03-A922-00F5-8D2DB28B7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722" y="163836"/>
            <a:ext cx="579703" cy="57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52883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C9AFF8A09094746AC127EC11CB20AB5" ma:contentTypeVersion="14" ma:contentTypeDescription="Crear nuevo documento." ma:contentTypeScope="" ma:versionID="bd601b6710c4c5473d0cd2316886152e">
  <xsd:schema xmlns:xsd="http://www.w3.org/2001/XMLSchema" xmlns:xs="http://www.w3.org/2001/XMLSchema" xmlns:p="http://schemas.microsoft.com/office/2006/metadata/properties" xmlns:ns3="69926974-3116-4e0d-9e01-5fa5d4ed07f0" xmlns:ns4="104aa492-6b79-405d-b35c-990a49f0e901" targetNamespace="http://schemas.microsoft.com/office/2006/metadata/properties" ma:root="true" ma:fieldsID="4f184eb37d0aa68271f256180ecbba49" ns3:_="" ns4:_="">
    <xsd:import namespace="69926974-3116-4e0d-9e01-5fa5d4ed07f0"/>
    <xsd:import namespace="104aa492-6b79-405d-b35c-990a49f0e90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926974-3116-4e0d-9e01-5fa5d4ed07f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4aa492-6b79-405d-b35c-990a49f0e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5C2987-7138-474F-B8CA-868827C646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926974-3116-4e0d-9e01-5fa5d4ed07f0"/>
    <ds:schemaRef ds:uri="104aa492-6b79-405d-b35c-990a49f0e9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CC6A10-30FB-4BAF-B68F-EF308F5645FA}">
  <ds:schemaRefs>
    <ds:schemaRef ds:uri="http://schemas.microsoft.com/office/2006/documentManagement/types"/>
    <ds:schemaRef ds:uri="http://schemas.microsoft.com/office/2006/metadata/properties"/>
    <ds:schemaRef ds:uri="104aa492-6b79-405d-b35c-990a49f0e901"/>
    <ds:schemaRef ds:uri="69926974-3116-4e0d-9e01-5fa5d4ed07f0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EAECCD1-8F87-4D9B-9AF9-0C34661838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9146</TotalTime>
  <Words>1957</Words>
  <Application>Microsoft Office PowerPoint</Application>
  <PresentationFormat>Presentación en pantalla (16:9)</PresentationFormat>
  <Paragraphs>185</Paragraphs>
  <Slides>17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Roboto Slab Regular</vt:lpstr>
      <vt:lpstr>Calibri</vt:lpstr>
      <vt:lpstr>Lato</vt:lpstr>
      <vt:lpstr>Arial Narrow</vt:lpstr>
      <vt:lpstr>Roboto Black</vt:lpstr>
      <vt:lpstr>Arial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Virginia</dc:creator>
  <cp:lastModifiedBy>Jessica  Mosqueira M</cp:lastModifiedBy>
  <cp:revision>218</cp:revision>
  <cp:lastPrinted>2024-05-07T19:49:04Z</cp:lastPrinted>
  <dcterms:modified xsi:type="dcterms:W3CDTF">2024-05-09T03:04:53Z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0x0101005C9AFF8A09094746AC127EC11CB20AB5</vt:lpwstr>
  </property>
</Properties>
</file>