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640" r:id="rId2"/>
    <p:sldId id="1641" r:id="rId3"/>
    <p:sldId id="1668" r:id="rId4"/>
    <p:sldId id="1672" r:id="rId5"/>
    <p:sldId id="1661" r:id="rId6"/>
    <p:sldId id="1663" r:id="rId7"/>
    <p:sldId id="1650" r:id="rId8"/>
    <p:sldId id="1642" r:id="rId9"/>
    <p:sldId id="1664" r:id="rId10"/>
    <p:sldId id="1671" r:id="rId11"/>
    <p:sldId id="1670" r:id="rId12"/>
    <p:sldId id="1669" r:id="rId13"/>
    <p:sldId id="1667" r:id="rId14"/>
    <p:sldId id="1658" r:id="rId15"/>
    <p:sldId id="1666" r:id="rId16"/>
    <p:sldId id="419" r:id="rId17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ben Bautista Condori" initials="RBC" lastIdx="1" clrIdx="0">
    <p:extLst>
      <p:ext uri="{19B8F6BF-5375-455C-9EA6-DF929625EA0E}">
        <p15:presenceInfo xmlns:p15="http://schemas.microsoft.com/office/powerpoint/2012/main" userId="S-1-5-21-3062018035-2919611864-2618287769-67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FF00"/>
    <a:srgbClr val="00FFFF"/>
    <a:srgbClr val="4A8522"/>
    <a:srgbClr val="009500"/>
    <a:srgbClr val="CFDAEF"/>
    <a:srgbClr val="00CF00"/>
    <a:srgbClr val="66FFFF"/>
    <a:srgbClr val="CC00FF"/>
    <a:srgbClr val="FFC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311" autoAdjust="0"/>
  </p:normalViewPr>
  <p:slideViewPr>
    <p:cSldViewPr snapToGrid="0">
      <p:cViewPr varScale="1">
        <p:scale>
          <a:sx n="83" d="100"/>
          <a:sy n="83" d="100"/>
        </p:scale>
        <p:origin x="605" y="6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DE77610F-A9FB-4453-ACF2-DEE6AD4F58DB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3B7CA473-CBF1-460E-A09F-6F30B42AEAF3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3457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721228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10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3143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11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26107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12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37834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13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43169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14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43169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15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585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2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6096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3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54061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4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4832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5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9000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6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94458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7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21165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8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846364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CA473-CBF1-460E-A09F-6F30B42AEAF3}" type="slidenum">
              <a:rPr lang="es-BO" smtClean="0"/>
              <a:t>9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5307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69B2A1D-6B0C-BDEE-074F-6469E7FD879A}"/>
              </a:ext>
            </a:extLst>
          </p:cNvPr>
          <p:cNvSpPr>
            <a:spLocks/>
          </p:cNvSpPr>
          <p:nvPr userDrawn="1"/>
        </p:nvSpPr>
        <p:spPr>
          <a:xfrm>
            <a:off x="-1" y="83447"/>
            <a:ext cx="180000" cy="90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8BEABC2-A7D2-99F7-9BCD-CD0509417277}"/>
              </a:ext>
            </a:extLst>
          </p:cNvPr>
          <p:cNvGrpSpPr/>
          <p:nvPr userDrawn="1"/>
        </p:nvGrpSpPr>
        <p:grpSpPr>
          <a:xfrm>
            <a:off x="8406626" y="6436458"/>
            <a:ext cx="3632826" cy="372700"/>
            <a:chOff x="8376898" y="6425635"/>
            <a:chExt cx="3632826" cy="37270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EE2F7D9D-BD16-3834-3111-A61FF58CE1AF}"/>
                </a:ext>
              </a:extLst>
            </p:cNvPr>
            <p:cNvGrpSpPr/>
            <p:nvPr/>
          </p:nvGrpSpPr>
          <p:grpSpPr>
            <a:xfrm>
              <a:off x="8376898" y="6425635"/>
              <a:ext cx="3632826" cy="372700"/>
              <a:chOff x="8376898" y="6425635"/>
              <a:chExt cx="3632826" cy="372700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A999666F-B39D-91F6-1724-A9D13C7A121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48980" y="6438335"/>
                <a:ext cx="2960744" cy="360000"/>
                <a:chOff x="509266" y="5797282"/>
                <a:chExt cx="4671155" cy="567971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8D7B4C20-6768-D8F4-6706-1DC4351BF3D4}"/>
                    </a:ext>
                  </a:extLst>
                </p:cNvPr>
                <p:cNvGrpSpPr/>
                <p:nvPr/>
              </p:nvGrpSpPr>
              <p:grpSpPr>
                <a:xfrm>
                  <a:off x="2919632" y="5825253"/>
                  <a:ext cx="2260789" cy="540000"/>
                  <a:chOff x="2919632" y="6202953"/>
                  <a:chExt cx="2260789" cy="540000"/>
                </a:xfrm>
              </p:grpSpPr>
              <p:pic>
                <p:nvPicPr>
                  <p:cNvPr id="14" name="Imagen 13">
                    <a:extLst>
                      <a:ext uri="{FF2B5EF4-FFF2-40B4-BE49-F238E27FC236}">
                        <a16:creationId xmlns:a16="http://schemas.microsoft.com/office/drawing/2014/main" id="{7C375413-EAA0-1B60-75F4-4D6CD05B88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11382" y="6202953"/>
                    <a:ext cx="2169039" cy="540000"/>
                  </a:xfrm>
                  <a:prstGeom prst="rect">
                    <a:avLst/>
                  </a:prstGeom>
                </p:spPr>
              </p:pic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F5B1DE6C-4676-13A3-B3AF-F8BC398E75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19632" y="6202953"/>
                    <a:ext cx="0" cy="540000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B803545A-53A8-5A1D-0F72-75B9501971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266" y="5797282"/>
                  <a:ext cx="2385106" cy="540000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448B3387-AAC2-70FC-0E46-1B8918376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898" y="6425635"/>
                <a:ext cx="613929" cy="360000"/>
              </a:xfrm>
              <a:prstGeom prst="rect">
                <a:avLst/>
              </a:prstGeom>
            </p:spPr>
          </p:pic>
        </p:grp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572A4FC3-BE27-6484-A8B5-BF5869EED2D2}"/>
                </a:ext>
              </a:extLst>
            </p:cNvPr>
            <p:cNvCxnSpPr>
              <a:cxnSpLocks/>
            </p:cNvCxnSpPr>
            <p:nvPr/>
          </p:nvCxnSpPr>
          <p:spPr>
            <a:xfrm>
              <a:off x="9083712" y="6447200"/>
              <a:ext cx="0" cy="34227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D745103-585A-792A-5FC0-8CC981BFB8FA}"/>
              </a:ext>
            </a:extLst>
          </p:cNvPr>
          <p:cNvSpPr>
            <a:spLocks/>
          </p:cNvSpPr>
          <p:nvPr userDrawn="1"/>
        </p:nvSpPr>
        <p:spPr>
          <a:xfrm>
            <a:off x="8251316" y="6409531"/>
            <a:ext cx="72000" cy="504000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2383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20470-6354-EE42-65C4-3BEC921B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D080655-F0B7-4209-A535-CE15423C1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A500C8-6211-9EB4-11C5-36D5BA7C8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9D7B80-CC48-F4D5-8424-6B93E41C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FC918B-617C-A0DA-F7CC-8C4FE4F0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E84C2F-5533-98F1-F6E1-81F2C814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3058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B7C10-9F41-1052-6D82-42339414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5CE4EF-C00D-5B5F-12EA-73F26D564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E76044-3CAA-D483-E8BD-CB2459EE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1DE8F8-9F44-154D-C507-2D9EF32A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3FFD3D-C4F7-E490-8B43-A15E452F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95222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2997BF-4125-6317-3F4F-D01F9518D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976B81-81C2-A6D8-8D52-63D2F9285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6F2C16-355B-F000-4739-FE8DAE00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2B9CE0-5A1A-8D0C-4E5F-E3F0DAF7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D68A58-FB76-AA78-DBC2-AEDA3BC7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68427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5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2996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25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45396" y="1552093"/>
            <a:ext cx="3318388" cy="3318388"/>
          </a:xfrm>
          <a:custGeom>
            <a:avLst/>
            <a:gdLst>
              <a:gd name="connsiteX0" fmla="*/ 1659194 w 3318388"/>
              <a:gd name="connsiteY0" fmla="*/ 0 h 3318388"/>
              <a:gd name="connsiteX1" fmla="*/ 3318388 w 3318388"/>
              <a:gd name="connsiteY1" fmla="*/ 1659194 h 3318388"/>
              <a:gd name="connsiteX2" fmla="*/ 1659194 w 3318388"/>
              <a:gd name="connsiteY2" fmla="*/ 3318388 h 3318388"/>
              <a:gd name="connsiteX3" fmla="*/ 0 w 3318388"/>
              <a:gd name="connsiteY3" fmla="*/ 1659194 h 3318388"/>
              <a:gd name="connsiteX4" fmla="*/ 1659194 w 3318388"/>
              <a:gd name="connsiteY4" fmla="*/ 0 h 331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388" h="3318388">
                <a:moveTo>
                  <a:pt x="1659194" y="0"/>
                </a:moveTo>
                <a:cubicBezTo>
                  <a:pt x="2575542" y="0"/>
                  <a:pt x="3318388" y="742846"/>
                  <a:pt x="3318388" y="1659194"/>
                </a:cubicBezTo>
                <a:cubicBezTo>
                  <a:pt x="3318388" y="2575542"/>
                  <a:pt x="2575542" y="3318388"/>
                  <a:pt x="1659194" y="3318388"/>
                </a:cubicBezTo>
                <a:cubicBezTo>
                  <a:pt x="742846" y="3318388"/>
                  <a:pt x="0" y="2575542"/>
                  <a:pt x="0" y="1659194"/>
                </a:cubicBezTo>
                <a:cubicBezTo>
                  <a:pt x="0" y="742846"/>
                  <a:pt x="742846" y="0"/>
                  <a:pt x="1659194" y="0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7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F9422D-F28A-FEA3-54DF-A56915E92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FEC923-3134-8BCE-2234-E1A3D0FED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F45A91-18C0-9F59-34D8-9BF06162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4ECE5A-5ED9-322A-4144-3E6DD3C2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88E120-D90A-9E7F-C730-3923C6B7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3319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26123-7D4E-FD8F-5486-A9FEA57E0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62335-E32D-A516-573D-64DC11CA1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1FABCB-7A6A-1A63-88CC-86E986D8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DE80B-463B-9E63-424D-A6C0A8DD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D0E75C-2416-1F49-FD2B-C0972D15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4207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A45BD-AA7F-D339-F783-CDEE3F8B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DD1D1C-747C-A02E-DCC3-86968C592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74112E-2A7A-09AB-7F86-375981090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A51EB7-FD9F-624D-86E8-B4398744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6607EB-3066-8558-32AA-BE2A0400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4575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0A3FC-8F58-86C7-EC36-53846794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F4A5-8562-26FB-251D-0006A9BC0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5369F3-F207-DAEB-1989-342707882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9C3AE5-AE53-881D-D7AB-4937E946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7BD29C-DAE2-5267-A2E5-242C0644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C2F5F8-4F54-A10E-7C3C-DBAD7EAA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5021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7F908-C161-71E8-CFC9-B7819254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5295C8-3E75-F974-C091-E6ABD047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A85DDF-4664-E3C3-9256-A29EEE3BF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080F83-0C1C-1F03-D485-F1F54B628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FF5409-17CA-3F8C-3F58-57DC21F86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8CE13DE-A2A1-D59E-D547-22ED49FD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B664C3-1D5E-DAD9-D82E-3480AE48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1B365F-1FC0-B6FE-FC84-4652891C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7276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FCA93-3ADD-9C7F-959A-B5594901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281F49A-E1E4-A7C6-331A-A83D43F2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524992-C084-D3B0-0E61-EE3AEDB73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3790CB-219A-9A1E-09FD-D9119F0F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7487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B03B91A-67DC-599A-E141-579FF420E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2149DF8-9A18-7001-68A6-0A6FC334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BBA3A0-3678-7400-38CC-33F02122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10302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6953C7-198D-1984-7514-82A243AA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515BEE-8BA7-E035-CFE2-13A61E3DB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B69C47-276E-44D5-400E-0EFF14E95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AF191C-738E-D17D-48C9-C7D730421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0DFDD2-92B9-10D0-831E-7A55EF40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A07FFF-6670-CA31-0ABE-3EAC549D0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7942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D351B6-16E2-B8CA-8A1F-4180E1DC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12B2A8-554A-EBBD-24E4-8AC660CC1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1B9B4E-64FD-328D-95B9-254AF75FF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A84E-9573-45D2-AAA6-7EC101B964B5}" type="datetimeFigureOut">
              <a:rPr lang="es-BO" smtClean="0"/>
              <a:t>9/5/2024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169DC9-7647-5E37-4F8B-83900A082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D4E8BD-6E8C-1EF7-55E6-A2CD69D7E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26FB4-7528-4C14-9304-20B9C113EA25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37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6.jpeg"/><Relationship Id="rId7" Type="http://schemas.microsoft.com/office/2007/relationships/hdphoto" Target="../media/hdphoto22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microsoft.com/office/2007/relationships/hdphoto" Target="../media/hdphoto21.wdp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1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24.wdp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microsoft.com/office/2007/relationships/hdphoto" Target="../media/hdphoto2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25.wdp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12" Type="http://schemas.openxmlformats.org/officeDocument/2006/relationships/image" Target="../media/image65.png"/><Relationship Id="rId17" Type="http://schemas.microsoft.com/office/2007/relationships/hdphoto" Target="../media/hdphoto27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microsoft.com/office/2007/relationships/hdphoto" Target="../media/hdphoto26.wdp"/><Relationship Id="rId10" Type="http://schemas.openxmlformats.org/officeDocument/2006/relationships/image" Target="../media/image41.png"/><Relationship Id="rId4" Type="http://schemas.microsoft.com/office/2007/relationships/hdphoto" Target="../media/hdphoto3.wdp"/><Relationship Id="rId9" Type="http://schemas.openxmlformats.org/officeDocument/2006/relationships/image" Target="../media/image64.jp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68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mailto:ende@ende.bo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microsoft.com/office/2007/relationships/hdphoto" Target="../media/hdphoto8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9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13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microsoft.com/office/2007/relationships/hdphoto" Target="../media/hdphoto9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openxmlformats.org/officeDocument/2006/relationships/image" Target="../media/image27.png"/><Relationship Id="rId3" Type="http://schemas.openxmlformats.org/officeDocument/2006/relationships/image" Target="../media/image35.png"/><Relationship Id="rId21" Type="http://schemas.openxmlformats.org/officeDocument/2006/relationships/image" Target="../media/image43.png"/><Relationship Id="rId7" Type="http://schemas.microsoft.com/office/2007/relationships/hdphoto" Target="../media/hdphoto14.wdp"/><Relationship Id="rId12" Type="http://schemas.microsoft.com/office/2007/relationships/hdphoto" Target="../media/hdphoto12.wdp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2.png"/><Relationship Id="rId5" Type="http://schemas.openxmlformats.org/officeDocument/2006/relationships/image" Target="../media/image37.png"/><Relationship Id="rId15" Type="http://schemas.openxmlformats.org/officeDocument/2006/relationships/image" Target="../media/image33.png"/><Relationship Id="rId10" Type="http://schemas.openxmlformats.org/officeDocument/2006/relationships/image" Target="../media/image23.png"/><Relationship Id="rId19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Relationship Id="rId14" Type="http://schemas.microsoft.com/office/2007/relationships/hdphoto" Target="../media/hdphoto8.wdp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4.wdp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5" Type="http://schemas.microsoft.com/office/2007/relationships/hdphoto" Target="../media/hdphoto17.wdp"/><Relationship Id="rId10" Type="http://schemas.microsoft.com/office/2007/relationships/hdphoto" Target="../media/hdphoto16.wdp"/><Relationship Id="rId4" Type="http://schemas.openxmlformats.org/officeDocument/2006/relationships/image" Target="../media/image45.png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6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5" Type="http://schemas.microsoft.com/office/2007/relationships/hdphoto" Target="../media/hdphoto20.wdp"/><Relationship Id="rId10" Type="http://schemas.openxmlformats.org/officeDocument/2006/relationships/image" Target="../media/image18.png"/><Relationship Id="rId4" Type="http://schemas.microsoft.com/office/2007/relationships/hdphoto" Target="../media/hdphoto18.wdp"/><Relationship Id="rId9" Type="http://schemas.microsoft.com/office/2007/relationships/hdphoto" Target="../media/hdphoto19.wdp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F387DB84-E327-E3E2-0740-E3A5BF1A4F10}"/>
              </a:ext>
            </a:extLst>
          </p:cNvPr>
          <p:cNvSpPr txBox="1"/>
          <p:nvPr/>
        </p:nvSpPr>
        <p:spPr>
          <a:xfrm>
            <a:off x="4757221" y="6032468"/>
            <a:ext cx="7725974" cy="947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accent1"/>
              </a:buClr>
              <a:buSzPts val="2800"/>
            </a:pPr>
            <a:r>
              <a:rPr lang="es-ES" sz="4400" b="1" dirty="0">
                <a:solidFill>
                  <a:srgbClr val="001A7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entury Gothic"/>
              </a:rPr>
              <a:t>BOLIVIA - BRASIL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236290-1027-16C7-3950-522647308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8" y="5793827"/>
            <a:ext cx="2385106" cy="540000"/>
          </a:xfrm>
          <a:prstGeom prst="rect">
            <a:avLst/>
          </a:prstGeom>
        </p:spPr>
      </p:pic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B226B6EC-8402-1287-ECB1-F34023086B16}"/>
              </a:ext>
            </a:extLst>
          </p:cNvPr>
          <p:cNvSpPr/>
          <p:nvPr/>
        </p:nvSpPr>
        <p:spPr>
          <a:xfrm>
            <a:off x="4478865" y="-3455"/>
            <a:ext cx="885829" cy="894746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14C96F74-8A57-5412-A3B8-94E0C7A07621}"/>
              </a:ext>
            </a:extLst>
          </p:cNvPr>
          <p:cNvSpPr/>
          <p:nvPr/>
        </p:nvSpPr>
        <p:spPr>
          <a:xfrm flipV="1">
            <a:off x="3860149" y="5627262"/>
            <a:ext cx="1404745" cy="1243968"/>
          </a:xfrm>
          <a:prstGeom prst="triangl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D5FF2C88-EF49-7686-64F9-11C3874907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 b="3349"/>
          <a:stretch/>
        </p:blipFill>
        <p:spPr>
          <a:xfrm>
            <a:off x="3038684" y="424108"/>
            <a:ext cx="9153316" cy="52221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179D836-D726-36CC-2B80-964FDB09A11F}"/>
              </a:ext>
            </a:extLst>
          </p:cNvPr>
          <p:cNvSpPr/>
          <p:nvPr/>
        </p:nvSpPr>
        <p:spPr>
          <a:xfrm>
            <a:off x="0" y="425258"/>
            <a:ext cx="3639467" cy="5936540"/>
          </a:xfrm>
          <a:custGeom>
            <a:avLst/>
            <a:gdLst>
              <a:gd name="connsiteX0" fmla="*/ 0 w 3639467"/>
              <a:gd name="connsiteY0" fmla="*/ 0 h 5936540"/>
              <a:gd name="connsiteX1" fmla="*/ 3639467 w 3639467"/>
              <a:gd name="connsiteY1" fmla="*/ 0 h 5936540"/>
              <a:gd name="connsiteX2" fmla="*/ 3639467 w 3639467"/>
              <a:gd name="connsiteY2" fmla="*/ 5936540 h 5936540"/>
              <a:gd name="connsiteX3" fmla="*/ 0 w 3639467"/>
              <a:gd name="connsiteY3" fmla="*/ 5936540 h 5936540"/>
              <a:gd name="connsiteX4" fmla="*/ 0 w 3639467"/>
              <a:gd name="connsiteY4" fmla="*/ 0 h 5936540"/>
              <a:gd name="connsiteX0" fmla="*/ 0 w 3639467"/>
              <a:gd name="connsiteY0" fmla="*/ 0 h 5936540"/>
              <a:gd name="connsiteX1" fmla="*/ 3639467 w 3639467"/>
              <a:gd name="connsiteY1" fmla="*/ 0 h 5936540"/>
              <a:gd name="connsiteX2" fmla="*/ 1094387 w 3639467"/>
              <a:gd name="connsiteY2" fmla="*/ 5921300 h 5936540"/>
              <a:gd name="connsiteX3" fmla="*/ 0 w 3639467"/>
              <a:gd name="connsiteY3" fmla="*/ 5936540 h 5936540"/>
              <a:gd name="connsiteX4" fmla="*/ 0 w 3639467"/>
              <a:gd name="connsiteY4" fmla="*/ 0 h 593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467" h="5936540">
                <a:moveTo>
                  <a:pt x="0" y="0"/>
                </a:moveTo>
                <a:lnTo>
                  <a:pt x="3639467" y="0"/>
                </a:lnTo>
                <a:lnTo>
                  <a:pt x="1094387" y="5921300"/>
                </a:lnTo>
                <a:lnTo>
                  <a:pt x="0" y="593654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6" name="docshape4">
            <a:extLst>
              <a:ext uri="{FF2B5EF4-FFF2-40B4-BE49-F238E27FC236}">
                <a16:creationId xmlns:a16="http://schemas.microsoft.com/office/drawing/2014/main" id="{6070C367-0021-031A-D9DA-51CDC3088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" b="33483"/>
          <a:stretch/>
        </p:blipFill>
        <p:spPr bwMode="auto">
          <a:xfrm flipV="1">
            <a:off x="25476" y="424606"/>
            <a:ext cx="3346832" cy="350771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8AB879F1-4AC1-1384-EB1D-43416E071D2C}"/>
              </a:ext>
            </a:extLst>
          </p:cNvPr>
          <p:cNvSpPr/>
          <p:nvPr/>
        </p:nvSpPr>
        <p:spPr>
          <a:xfrm>
            <a:off x="948531" y="2673269"/>
            <a:ext cx="3607464" cy="4186806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228600" dist="38100" sx="106000" sy="106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2" name="Franja diagonal 11">
            <a:extLst>
              <a:ext uri="{FF2B5EF4-FFF2-40B4-BE49-F238E27FC236}">
                <a16:creationId xmlns:a16="http://schemas.microsoft.com/office/drawing/2014/main" id="{54340ADD-A060-819C-ED0D-16AD47623063}"/>
              </a:ext>
            </a:extLst>
          </p:cNvPr>
          <p:cNvSpPr/>
          <p:nvPr/>
        </p:nvSpPr>
        <p:spPr>
          <a:xfrm>
            <a:off x="-942" y="-3455"/>
            <a:ext cx="4937385" cy="8743950"/>
          </a:xfrm>
          <a:prstGeom prst="diagStripe">
            <a:avLst>
              <a:gd name="adj" fmla="val 70697"/>
            </a:avLst>
          </a:prstGeom>
          <a:solidFill>
            <a:srgbClr val="FFC802"/>
          </a:solidFill>
          <a:ln>
            <a:solidFill>
              <a:srgbClr val="FFC802"/>
            </a:solidFill>
          </a:ln>
          <a:effectLst>
            <a:outerShdw blurRad="838200" dist="7493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schemeClr val="tx1"/>
              </a:solidFill>
            </a:endParaRPr>
          </a:p>
        </p:txBody>
      </p:sp>
      <p:sp>
        <p:nvSpPr>
          <p:cNvPr id="38" name="Google Shape;94;p1">
            <a:extLst>
              <a:ext uri="{FF2B5EF4-FFF2-40B4-BE49-F238E27FC236}">
                <a16:creationId xmlns:a16="http://schemas.microsoft.com/office/drawing/2014/main" id="{9E0F64EE-8337-9F81-1863-D84CBC0DF185}"/>
              </a:ext>
            </a:extLst>
          </p:cNvPr>
          <p:cNvSpPr txBox="1"/>
          <p:nvPr/>
        </p:nvSpPr>
        <p:spPr>
          <a:xfrm>
            <a:off x="4806863" y="5535135"/>
            <a:ext cx="7725974" cy="947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accent1"/>
              </a:buClr>
              <a:buSzPts val="2800"/>
            </a:pPr>
            <a:r>
              <a:rPr lang="es-ES" sz="4000" b="1" dirty="0">
                <a:solidFill>
                  <a:srgbClr val="001A72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Century Gothic"/>
              </a:rPr>
              <a:t>INTEGRACIÓN ENERGÉTICA 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E4B78820-D1D6-BBAA-30F1-55D1002BDD1D}"/>
              </a:ext>
            </a:extLst>
          </p:cNvPr>
          <p:cNvGrpSpPr>
            <a:grpSpLocks noChangeAspect="1"/>
          </p:cNvGrpSpPr>
          <p:nvPr/>
        </p:nvGrpSpPr>
        <p:grpSpPr>
          <a:xfrm>
            <a:off x="9175980" y="24910"/>
            <a:ext cx="2960744" cy="360000"/>
            <a:chOff x="509266" y="5797282"/>
            <a:chExt cx="4671155" cy="567971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38987744-7307-05D5-61DB-79D6FBADCCF0}"/>
                </a:ext>
              </a:extLst>
            </p:cNvPr>
            <p:cNvGrpSpPr/>
            <p:nvPr/>
          </p:nvGrpSpPr>
          <p:grpSpPr>
            <a:xfrm>
              <a:off x="2919632" y="5825253"/>
              <a:ext cx="2260789" cy="540000"/>
              <a:chOff x="2919632" y="6202953"/>
              <a:chExt cx="2260789" cy="540000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6D37682C-8C03-F66D-9BAF-CAE815F9F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1382" y="6202953"/>
                <a:ext cx="2169039" cy="540000"/>
              </a:xfrm>
              <a:prstGeom prst="rect">
                <a:avLst/>
              </a:prstGeom>
            </p:spPr>
          </p:pic>
          <p:cxnSp>
            <p:nvCxnSpPr>
              <p:cNvPr id="33" name="Conector recto 32">
                <a:extLst>
                  <a:ext uri="{FF2B5EF4-FFF2-40B4-BE49-F238E27FC236}">
                    <a16:creationId xmlns:a16="http://schemas.microsoft.com/office/drawing/2014/main" id="{AF6807E7-B2AE-5647-51D6-491D92997C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9632" y="6202953"/>
                <a:ext cx="0" cy="540000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B4BE7CD3-44E0-DFFD-8F03-CF5CC74C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66" y="5797282"/>
              <a:ext cx="2385106" cy="540000"/>
            </a:xfrm>
            <a:prstGeom prst="rect">
              <a:avLst/>
            </a:prstGeom>
          </p:spPr>
        </p:pic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14A3EE2E-DFB3-2E40-4692-125EC169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8" y="640449"/>
            <a:ext cx="1945713" cy="137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B5D9AF2-212F-76E0-7A3B-653940CE47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819" b="16426"/>
          <a:stretch/>
        </p:blipFill>
        <p:spPr>
          <a:xfrm>
            <a:off x="5528211" y="6292695"/>
            <a:ext cx="711725" cy="46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14D9AA-A69E-306C-4569-A83770FB63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968" b="16425"/>
          <a:stretch/>
        </p:blipFill>
        <p:spPr>
          <a:xfrm>
            <a:off x="10998178" y="6278631"/>
            <a:ext cx="702634" cy="468000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2342CCF-7154-AAC6-889D-D727DB17D441}"/>
              </a:ext>
            </a:extLst>
          </p:cNvPr>
          <p:cNvCxnSpPr/>
          <p:nvPr/>
        </p:nvCxnSpPr>
        <p:spPr>
          <a:xfrm>
            <a:off x="11277014" y="496202"/>
            <a:ext cx="0" cy="62947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9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1413164" y="2110283"/>
            <a:ext cx="98367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INTEGRACIÓN ELÉCTRICA BOLIVIA – BRASIL</a:t>
            </a:r>
          </a:p>
          <a:p>
            <a:pPr algn="ctr"/>
            <a:r>
              <a:rPr lang="es-ES" sz="3200" b="1" i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 FASE 1 y FASE 2</a:t>
            </a:r>
            <a:endParaRPr lang="es-ES" sz="4800" b="1" i="1" dirty="0">
              <a:ln w="6350">
                <a:noFill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1"/>
            <a:r>
              <a:rPr lang="es-ES" sz="24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- Bolivia: Germán Bush</a:t>
            </a:r>
          </a:p>
          <a:p>
            <a:pPr lvl="1"/>
            <a:r>
              <a:rPr lang="es-ES" sz="24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- Brasil: Mato Grosso Do Sul - Mato Grosso</a:t>
            </a:r>
          </a:p>
        </p:txBody>
      </p:sp>
      <p:pic>
        <p:nvPicPr>
          <p:cNvPr id="4" name="Picture 2" descr="Bandera de Brasil - PNG y Vector">
            <a:extLst>
              <a:ext uri="{FF2B5EF4-FFF2-40B4-BE49-F238E27FC236}">
                <a16:creationId xmlns:a16="http://schemas.microsoft.com/office/drawing/2014/main" id="{513FF4EC-90FE-EF49-7D7A-BD0E777A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03" y="618371"/>
            <a:ext cx="1639088" cy="121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24A442-93FD-14B0-E966-126EC5F5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68" y="618371"/>
            <a:ext cx="1690530" cy="121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4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344446" y="169319"/>
            <a:ext cx="851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PROYECTO DE INTERCONEXIÓN ELÉCTRICA ENTRE BOLIVIA Y BRASIL</a:t>
            </a:r>
          </a:p>
          <a:p>
            <a:r>
              <a:rPr lang="es-ES" i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ESTUDIOS DE INTERCONEXIÓN REALIZADOS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E38744-1D25-0B0F-6126-1AEBA8BA0D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5466" r="1885" b="4800"/>
          <a:stretch/>
        </p:blipFill>
        <p:spPr>
          <a:xfrm>
            <a:off x="7091" y="1136468"/>
            <a:ext cx="5150811" cy="401972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D4046B6-1B61-0916-95E7-6B00F5EE8EF7}"/>
              </a:ext>
            </a:extLst>
          </p:cNvPr>
          <p:cNvSpPr/>
          <p:nvPr/>
        </p:nvSpPr>
        <p:spPr>
          <a:xfrm>
            <a:off x="5688040" y="1845661"/>
            <a:ext cx="7960850" cy="34273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7F5CE7E-C36B-AAF5-2C25-0B3476C1B80C}"/>
              </a:ext>
            </a:extLst>
          </p:cNvPr>
          <p:cNvSpPr txBox="1"/>
          <p:nvPr/>
        </p:nvSpPr>
        <p:spPr>
          <a:xfrm>
            <a:off x="6355755" y="1837555"/>
            <a:ext cx="583624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Identificación de alternativas de integración</a:t>
            </a:r>
          </a:p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300" dirty="0">
                <a:solidFill>
                  <a:prstClr val="black"/>
                </a:solidFill>
                <a:latin typeface="Century Gothic" panose="020B0502020202020204" pitchFamily="34" charset="0"/>
              </a:rPr>
              <a:t>Se identificaron </a:t>
            </a:r>
            <a:r>
              <a:rPr lang="es-ES" sz="13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proyectos hidroeléctricos</a:t>
            </a:r>
            <a:r>
              <a:rPr lang="es-ES" sz="1300" dirty="0">
                <a:solidFill>
                  <a:prstClr val="black"/>
                </a:solidFill>
                <a:latin typeface="Century Gothic" panose="020B0502020202020204" pitchFamily="34" charset="0"/>
              </a:rPr>
              <a:t> dedicados para el mercado brasilero y una alternativa de </a:t>
            </a:r>
            <a:r>
              <a:rPr lang="es-ES" sz="13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interconexión entre sistemas</a:t>
            </a:r>
            <a:r>
              <a:rPr lang="es-ES" sz="13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DABEF5A-07BF-8F03-CC03-533E44DD70F2}"/>
              </a:ext>
            </a:extLst>
          </p:cNvPr>
          <p:cNvSpPr/>
          <p:nvPr/>
        </p:nvSpPr>
        <p:spPr>
          <a:xfrm>
            <a:off x="5216829" y="1845662"/>
            <a:ext cx="1080000" cy="342737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ABC6536-AA91-F4CA-0D87-9A17D677A8D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1257" y="2961976"/>
            <a:ext cx="849893" cy="849893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5B74CAB7-97EC-2E72-0A34-8D1F8372F29F}"/>
              </a:ext>
            </a:extLst>
          </p:cNvPr>
          <p:cNvCxnSpPr>
            <a:cxnSpLocks/>
          </p:cNvCxnSpPr>
          <p:nvPr/>
        </p:nvCxnSpPr>
        <p:spPr>
          <a:xfrm>
            <a:off x="6502371" y="2702896"/>
            <a:ext cx="43831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064956B-C214-ECA9-5836-39165E1297F0}"/>
              </a:ext>
            </a:extLst>
          </p:cNvPr>
          <p:cNvSpPr txBox="1"/>
          <p:nvPr/>
        </p:nvSpPr>
        <p:spPr>
          <a:xfrm>
            <a:off x="6297656" y="2706612"/>
            <a:ext cx="583624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Complementariedad entre países</a:t>
            </a:r>
          </a:p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300" dirty="0">
                <a:solidFill>
                  <a:prstClr val="black"/>
                </a:solidFill>
                <a:latin typeface="Century Gothic" panose="020B0502020202020204" pitchFamily="34" charset="0"/>
              </a:rPr>
              <a:t>En recursos energéticos, demanda y en la operación </a:t>
            </a:r>
            <a:r>
              <a:rPr lang="es-ES" sz="13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entre ambos países</a:t>
            </a:r>
            <a:r>
              <a:rPr lang="es-ES" sz="13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DA6E94AE-5AE2-F8C2-289D-EB9F6991F2FF}"/>
              </a:ext>
            </a:extLst>
          </p:cNvPr>
          <p:cNvSpPr/>
          <p:nvPr/>
        </p:nvSpPr>
        <p:spPr>
          <a:xfrm>
            <a:off x="230814" y="5486401"/>
            <a:ext cx="900000" cy="90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4B5AB83-7F0C-F577-48BF-D7840E5ADCC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14" y="5666401"/>
            <a:ext cx="540000" cy="540000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85980D8D-8CBF-E914-B99D-2916F53B4316}"/>
              </a:ext>
            </a:extLst>
          </p:cNvPr>
          <p:cNvSpPr txBox="1"/>
          <p:nvPr/>
        </p:nvSpPr>
        <p:spPr>
          <a:xfrm>
            <a:off x="1128280" y="5432469"/>
            <a:ext cx="24227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C.H. </a:t>
            </a:r>
            <a:r>
              <a:rPr lang="es-E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Chepete</a:t>
            </a: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:</a:t>
            </a:r>
          </a:p>
          <a:p>
            <a:pPr marL="285750" marR="0" lvl="1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Potencia: 2000 MW</a:t>
            </a:r>
          </a:p>
          <a:p>
            <a:pPr marL="285750" marR="0" lvl="1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Interconexión con SE Fernando Dias (BRA)</a:t>
            </a:r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B30AD249-BE62-3B36-42B1-234D1A1A3926}"/>
              </a:ext>
            </a:extLst>
          </p:cNvPr>
          <p:cNvCxnSpPr/>
          <p:nvPr/>
        </p:nvCxnSpPr>
        <p:spPr>
          <a:xfrm>
            <a:off x="3497795" y="5432469"/>
            <a:ext cx="0" cy="1200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ipse 59">
            <a:extLst>
              <a:ext uri="{FF2B5EF4-FFF2-40B4-BE49-F238E27FC236}">
                <a16:creationId xmlns:a16="http://schemas.microsoft.com/office/drawing/2014/main" id="{70584108-AF77-CBA3-EF23-2F22CE57D57F}"/>
              </a:ext>
            </a:extLst>
          </p:cNvPr>
          <p:cNvSpPr/>
          <p:nvPr/>
        </p:nvSpPr>
        <p:spPr>
          <a:xfrm>
            <a:off x="3579180" y="5479000"/>
            <a:ext cx="900000" cy="90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39DECA7A-A10A-8C41-62BF-DDA0ECAB2F9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9180" y="5659000"/>
            <a:ext cx="540000" cy="540000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722C51CB-38B2-26A2-594D-68A4538C9A82}"/>
              </a:ext>
            </a:extLst>
          </p:cNvPr>
          <p:cNvSpPr txBox="1"/>
          <p:nvPr/>
        </p:nvSpPr>
        <p:spPr>
          <a:xfrm>
            <a:off x="4476646" y="5425068"/>
            <a:ext cx="24227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C.H. Binacional:</a:t>
            </a:r>
          </a:p>
          <a:p>
            <a:pPr marL="285750" marR="0" lvl="1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Potencia: 3700 MW</a:t>
            </a:r>
          </a:p>
          <a:p>
            <a:pPr marL="285750" marR="0" lvl="1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Interconexión con SE Paulista y </a:t>
            </a:r>
            <a:r>
              <a:rPr lang="es-E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Assis</a:t>
            </a: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(BRA)</a:t>
            </a:r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42A5A5B9-650A-0278-4E1B-4B3B9E909CB2}"/>
              </a:ext>
            </a:extLst>
          </p:cNvPr>
          <p:cNvCxnSpPr/>
          <p:nvPr/>
        </p:nvCxnSpPr>
        <p:spPr>
          <a:xfrm>
            <a:off x="6846161" y="5425068"/>
            <a:ext cx="0" cy="1200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ipse 63">
            <a:extLst>
              <a:ext uri="{FF2B5EF4-FFF2-40B4-BE49-F238E27FC236}">
                <a16:creationId xmlns:a16="http://schemas.microsoft.com/office/drawing/2014/main" id="{69336562-4D37-229F-01B8-2C8A707234EF}"/>
              </a:ext>
            </a:extLst>
          </p:cNvPr>
          <p:cNvSpPr/>
          <p:nvPr/>
        </p:nvSpPr>
        <p:spPr>
          <a:xfrm>
            <a:off x="6918671" y="5578135"/>
            <a:ext cx="900000" cy="90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E23C82E7-7FF0-B6EE-5FF2-FE2452EC447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4656" y="5699674"/>
            <a:ext cx="540000" cy="540000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6ACDB882-1B0C-542C-3156-69815F4D8E90}"/>
              </a:ext>
            </a:extLst>
          </p:cNvPr>
          <p:cNvSpPr txBox="1"/>
          <p:nvPr/>
        </p:nvSpPr>
        <p:spPr>
          <a:xfrm>
            <a:off x="7887158" y="5515324"/>
            <a:ext cx="4381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SE Brechas (Bo) – SE Rio Verde Norte (Br)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BC5D03-B397-5309-031E-E8CE108870E9}"/>
              </a:ext>
            </a:extLst>
          </p:cNvPr>
          <p:cNvSpPr txBox="1"/>
          <p:nvPr/>
        </p:nvSpPr>
        <p:spPr>
          <a:xfrm>
            <a:off x="9885675" y="938029"/>
            <a:ext cx="2017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Concluido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latin typeface="Century Gothic" panose="020B0502020202020204" pitchFamily="34" charset="0"/>
              </a:rPr>
              <a:t>GESTIÓN 2022</a:t>
            </a:r>
            <a:endParaRPr lang="es-ES" sz="1050" dirty="0">
              <a:latin typeface="Century Gothic" panose="020B0502020202020204" pitchFamily="34" charset="0"/>
            </a:endParaRP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8A1AC4EF-61E7-2E79-BA6E-77BBCAF8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26" y="1241138"/>
            <a:ext cx="1006071" cy="58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ogo-bid - FONTAGRO">
            <a:extLst>
              <a:ext uri="{FF2B5EF4-FFF2-40B4-BE49-F238E27FC236}">
                <a16:creationId xmlns:a16="http://schemas.microsoft.com/office/drawing/2014/main" id="{083E7920-3A05-7878-5FC8-B1C503BF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119" y="863377"/>
            <a:ext cx="1317777" cy="6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Eletrobras – Logos PNG">
            <a:extLst>
              <a:ext uri="{FF2B5EF4-FFF2-40B4-BE49-F238E27FC236}">
                <a16:creationId xmlns:a16="http://schemas.microsoft.com/office/drawing/2014/main" id="{A94AEB0C-0273-1552-CD22-FED7BFB63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184" y="855274"/>
            <a:ext cx="1367804" cy="136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EA94EEED-CDA0-9A92-37D9-CAECA378C65B}"/>
              </a:ext>
            </a:extLst>
          </p:cNvPr>
          <p:cNvSpPr/>
          <p:nvPr/>
        </p:nvSpPr>
        <p:spPr>
          <a:xfrm rot="5400000">
            <a:off x="9478466" y="1210342"/>
            <a:ext cx="683101" cy="2769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BFCE2D87-3768-6BAF-FAFA-B526E1E674EE}"/>
              </a:ext>
            </a:extLst>
          </p:cNvPr>
          <p:cNvSpPr/>
          <p:nvPr/>
        </p:nvSpPr>
        <p:spPr>
          <a:xfrm>
            <a:off x="6475111" y="875122"/>
            <a:ext cx="3021883" cy="9442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noFill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DAFEDAB-1229-7D89-1F9D-32E177549FE9}"/>
              </a:ext>
            </a:extLst>
          </p:cNvPr>
          <p:cNvSpPr txBox="1"/>
          <p:nvPr/>
        </p:nvSpPr>
        <p:spPr>
          <a:xfrm>
            <a:off x="4966666" y="956022"/>
            <a:ext cx="1736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Trabajo Conjunto: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EFE8ACF-9360-9EC0-99E8-67DD7ADDEBF4}"/>
              </a:ext>
            </a:extLst>
          </p:cNvPr>
          <p:cNvSpPr txBox="1"/>
          <p:nvPr/>
        </p:nvSpPr>
        <p:spPr>
          <a:xfrm>
            <a:off x="6355754" y="4514670"/>
            <a:ext cx="58740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Viabilidad Técnica y Económica de Conexión</a:t>
            </a:r>
          </a:p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300" dirty="0">
                <a:solidFill>
                  <a:prstClr val="black"/>
                </a:solidFill>
                <a:latin typeface="Century Gothic" panose="020B0502020202020204" pitchFamily="34" charset="0"/>
              </a:rPr>
              <a:t>Alternativas de interconexión identificadas son viables.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E8A82979-E4D0-0247-980E-CBC301F4ACCA}"/>
              </a:ext>
            </a:extLst>
          </p:cNvPr>
          <p:cNvCxnSpPr/>
          <p:nvPr/>
        </p:nvCxnSpPr>
        <p:spPr>
          <a:xfrm>
            <a:off x="6475111" y="3576015"/>
            <a:ext cx="44103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3AF7AD2-17DF-DD68-A1CC-1E65C22525B5}"/>
              </a:ext>
            </a:extLst>
          </p:cNvPr>
          <p:cNvSpPr txBox="1"/>
          <p:nvPr/>
        </p:nvSpPr>
        <p:spPr>
          <a:xfrm>
            <a:off x="6345595" y="3572907"/>
            <a:ext cx="583624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Identificación tipo de tecnología</a:t>
            </a:r>
          </a:p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300" dirty="0">
                <a:solidFill>
                  <a:prstClr val="black"/>
                </a:solidFill>
                <a:latin typeface="Century Gothic" panose="020B0502020202020204" pitchFamily="34" charset="0"/>
              </a:rPr>
              <a:t>Identificación del tipo de tecnología que podría emplearse para la interconexión.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5C02019A-340B-0D55-F953-545064DA933D}"/>
              </a:ext>
            </a:extLst>
          </p:cNvPr>
          <p:cNvCxnSpPr>
            <a:cxnSpLocks/>
          </p:cNvCxnSpPr>
          <p:nvPr/>
        </p:nvCxnSpPr>
        <p:spPr>
          <a:xfrm>
            <a:off x="6494751" y="4442748"/>
            <a:ext cx="43831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41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7F4B96F4-1B06-1C79-0A42-80CE538F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3" b="98963" l="2752" r="95783">
                        <a14:foregroundMark x1="36430" y1="1219" x2="25344" y2="4017"/>
                        <a14:foregroundMark x1="22683" y1="5681" x2="20268" y2="7191"/>
                        <a14:foregroundMark x1="16156" y1="9762" x2="15490" y2="10583"/>
                        <a14:foregroundMark x1="37772" y1="1253" x2="36307" y2="10583"/>
                        <a14:foregroundMark x1="32357" y1="3499" x2="27164" y2="7559"/>
                        <a14:foregroundMark x1="7146" y1="10799" x2="14026" y2="12225"/>
                        <a14:foregroundMark x1="5992" y1="45011" x2="11496" y2="47041"/>
                        <a14:foregroundMark x1="11940" y1="47127" x2="11940" y2="47127"/>
                        <a14:foregroundMark x1="2752" y1="45529" x2="2974" y2="46004"/>
                        <a14:foregroundMark x1="3285" y1="42765" x2="2974" y2="43672"/>
                        <a14:foregroundMark x1="15490" y1="70670" x2="17044" y2="72613"/>
                        <a14:foregroundMark x1="18287" y1="78099" x2="25166" y2="79093"/>
                        <a14:foregroundMark x1="21394" y1="93521" x2="33289" y2="88251"/>
                        <a14:foregroundMark x1="33289" y1="88251" x2="33511" y2="88251"/>
                        <a14:foregroundMark x1="20772" y1="97667" x2="22059" y2="97279"/>
                        <a14:foregroundMark x1="46116" y1="98575" x2="45806" y2="97970"/>
                        <a14:foregroundMark x1="19973" y1="99006" x2="19973" y2="99006"/>
                        <a14:foregroundMark x1="18908" y1="99006" x2="18908" y2="99006"/>
                        <a14:foregroundMark x1="20151" y1="99006" x2="22059" y2="98488"/>
                        <a14:foregroundMark x1="92943" y1="62981" x2="95783" y2="72311"/>
                        <a14:foregroundMark x1="95783" y1="72311" x2="95783" y2="72311"/>
                        <a14:backgroundMark x1="19441" y1="7689" x2="19441" y2="7689"/>
                        <a14:backgroundMark x1="24057" y1="4492" x2="24190" y2="4492"/>
                        <a14:backgroundMark x1="24856" y1="4449" x2="24856" y2="4449"/>
                        <a14:backgroundMark x1="25433" y1="3974" x2="25433" y2="3974"/>
                        <a14:backgroundMark x1="36218" y1="1123" x2="36218" y2="1123"/>
                        <a14:backgroundMark x1="25344" y1="3931" x2="25344" y2="3931"/>
                        <a14:backgroundMark x1="25566" y1="3758" x2="25033" y2="4060"/>
                        <a14:backgroundMark x1="23391" y1="4881" x2="23613" y2="5011"/>
                        <a14:backgroundMark x1="19840" y1="6955" x2="19530" y2="7430"/>
                        <a14:backgroundMark x1="19086" y1="7516" x2="19219" y2="7603"/>
                        <a14:backgroundMark x1="23125" y1="4968" x2="23613" y2="4924"/>
                        <a14:backgroundMark x1="25655" y1="3672" x2="25033" y2="4233"/>
                        <a14:backgroundMark x1="36618" y1="1037" x2="36352" y2="1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2" y="1233086"/>
            <a:ext cx="5146876" cy="52885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344446" y="169319"/>
            <a:ext cx="851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INTERCONEXIÓN ELÉCTRICA BOLIVIA – BRASIL POR GERMÁN BUSCH </a:t>
            </a:r>
          </a:p>
          <a:p>
            <a:r>
              <a:rPr lang="es-ES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FASE 1: Intercambio de Energía - </a:t>
            </a:r>
            <a:r>
              <a:rPr lang="es-ES" b="1" i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Hasta 500 MW</a:t>
            </a: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434A7BDA-583A-EDBB-8D55-9A88742D62B2}"/>
              </a:ext>
            </a:extLst>
          </p:cNvPr>
          <p:cNvSpPr/>
          <p:nvPr/>
        </p:nvSpPr>
        <p:spPr>
          <a:xfrm>
            <a:off x="2983230" y="4469862"/>
            <a:ext cx="2426970" cy="535374"/>
          </a:xfrm>
          <a:custGeom>
            <a:avLst/>
            <a:gdLst>
              <a:gd name="connsiteX0" fmla="*/ 0 w 2426970"/>
              <a:gd name="connsiteY0" fmla="*/ 136428 h 535374"/>
              <a:gd name="connsiteX1" fmla="*/ 487680 w 2426970"/>
              <a:gd name="connsiteY1" fmla="*/ 94518 h 535374"/>
              <a:gd name="connsiteX2" fmla="*/ 723900 w 2426970"/>
              <a:gd name="connsiteY2" fmla="*/ 3078 h 535374"/>
              <a:gd name="connsiteX3" fmla="*/ 1097280 w 2426970"/>
              <a:gd name="connsiteY3" fmla="*/ 29748 h 535374"/>
              <a:gd name="connsiteX4" fmla="*/ 1283970 w 2426970"/>
              <a:gd name="connsiteY4" fmla="*/ 109758 h 535374"/>
              <a:gd name="connsiteX5" fmla="*/ 1405890 w 2426970"/>
              <a:gd name="connsiteY5" fmla="*/ 220248 h 535374"/>
              <a:gd name="connsiteX6" fmla="*/ 1725930 w 2426970"/>
              <a:gd name="connsiteY6" fmla="*/ 349788 h 535374"/>
              <a:gd name="connsiteX7" fmla="*/ 2190750 w 2426970"/>
              <a:gd name="connsiteY7" fmla="*/ 532668 h 535374"/>
              <a:gd name="connsiteX8" fmla="*/ 2426970 w 2426970"/>
              <a:gd name="connsiteY8" fmla="*/ 456468 h 53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6970" h="535374">
                <a:moveTo>
                  <a:pt x="0" y="136428"/>
                </a:moveTo>
                <a:cubicBezTo>
                  <a:pt x="183515" y="126585"/>
                  <a:pt x="367030" y="116743"/>
                  <a:pt x="487680" y="94518"/>
                </a:cubicBezTo>
                <a:cubicBezTo>
                  <a:pt x="608330" y="72293"/>
                  <a:pt x="622300" y="13873"/>
                  <a:pt x="723900" y="3078"/>
                </a:cubicBezTo>
                <a:cubicBezTo>
                  <a:pt x="825500" y="-7717"/>
                  <a:pt x="1003935" y="11968"/>
                  <a:pt x="1097280" y="29748"/>
                </a:cubicBezTo>
                <a:cubicBezTo>
                  <a:pt x="1190625" y="47528"/>
                  <a:pt x="1232535" y="78008"/>
                  <a:pt x="1283970" y="109758"/>
                </a:cubicBezTo>
                <a:cubicBezTo>
                  <a:pt x="1335405" y="141508"/>
                  <a:pt x="1332230" y="180243"/>
                  <a:pt x="1405890" y="220248"/>
                </a:cubicBezTo>
                <a:cubicBezTo>
                  <a:pt x="1479550" y="260253"/>
                  <a:pt x="1725930" y="349788"/>
                  <a:pt x="1725930" y="349788"/>
                </a:cubicBezTo>
                <a:cubicBezTo>
                  <a:pt x="1856740" y="401858"/>
                  <a:pt x="2073910" y="514888"/>
                  <a:pt x="2190750" y="532668"/>
                </a:cubicBezTo>
                <a:cubicBezTo>
                  <a:pt x="2307590" y="550448"/>
                  <a:pt x="2377440" y="475518"/>
                  <a:pt x="2426970" y="456468"/>
                </a:cubicBezTo>
              </a:path>
            </a:pathLst>
          </a:custGeom>
          <a:noFill/>
          <a:ln w="1905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5" name="Gráfico 24" descr="Marcador">
            <a:extLst>
              <a:ext uri="{FF2B5EF4-FFF2-40B4-BE49-F238E27FC236}">
                <a16:creationId xmlns:a16="http://schemas.microsoft.com/office/drawing/2014/main" id="{32B0916E-37BD-CED9-D1C4-CE16E0C73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3070" y="4456748"/>
            <a:ext cx="180000" cy="180000"/>
          </a:xfrm>
          <a:prstGeom prst="rect">
            <a:avLst/>
          </a:prstGeom>
        </p:spPr>
      </p:pic>
      <p:pic>
        <p:nvPicPr>
          <p:cNvPr id="30" name="Gráfico 29" descr="Marcador">
            <a:extLst>
              <a:ext uri="{FF2B5EF4-FFF2-40B4-BE49-F238E27FC236}">
                <a16:creationId xmlns:a16="http://schemas.microsoft.com/office/drawing/2014/main" id="{1128539F-2B07-49F6-116F-C92B15F2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1381" y="4341800"/>
            <a:ext cx="180000" cy="180000"/>
          </a:xfrm>
          <a:prstGeom prst="rect">
            <a:avLst/>
          </a:prstGeom>
        </p:spPr>
      </p:pic>
      <p:pic>
        <p:nvPicPr>
          <p:cNvPr id="31" name="Gráfico 30" descr="Marcador">
            <a:extLst>
              <a:ext uri="{FF2B5EF4-FFF2-40B4-BE49-F238E27FC236}">
                <a16:creationId xmlns:a16="http://schemas.microsoft.com/office/drawing/2014/main" id="{B492877C-8580-3DCA-7C16-495B0E187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8059" y="4853174"/>
            <a:ext cx="180000" cy="180000"/>
          </a:xfrm>
          <a:prstGeom prst="rect">
            <a:avLst/>
          </a:prstGeom>
        </p:spPr>
      </p:pic>
      <p:pic>
        <p:nvPicPr>
          <p:cNvPr id="33" name="Gráfico 32" descr="Marcador">
            <a:extLst>
              <a:ext uri="{FF2B5EF4-FFF2-40B4-BE49-F238E27FC236}">
                <a16:creationId xmlns:a16="http://schemas.microsoft.com/office/drawing/2014/main" id="{2B40EDE1-99F4-F595-EB2E-12CD83E4A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7984" y="4777559"/>
            <a:ext cx="180000" cy="180000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711B3AAE-3A86-7592-2876-C0C3BA8B2CFB}"/>
              </a:ext>
            </a:extLst>
          </p:cNvPr>
          <p:cNvSpPr txBox="1"/>
          <p:nvPr/>
        </p:nvSpPr>
        <p:spPr>
          <a:xfrm>
            <a:off x="3536326" y="4121236"/>
            <a:ext cx="1936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S/E JOSÉ DE CHIQUITOS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B4C428F-58F9-1386-0859-DD16C341396F}"/>
              </a:ext>
            </a:extLst>
          </p:cNvPr>
          <p:cNvSpPr txBox="1"/>
          <p:nvPr/>
        </p:nvSpPr>
        <p:spPr>
          <a:xfrm>
            <a:off x="2618088" y="4547467"/>
            <a:ext cx="15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S/E BRECHAS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37E1F5-7232-711C-A7A1-F208FBA1287B}"/>
              </a:ext>
            </a:extLst>
          </p:cNvPr>
          <p:cNvSpPr txBox="1"/>
          <p:nvPr/>
        </p:nvSpPr>
        <p:spPr>
          <a:xfrm>
            <a:off x="4443293" y="4975248"/>
            <a:ext cx="15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S/E PUERTO SUAREZ 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B163BB7-B699-95B6-21F7-786C191DD85D}"/>
              </a:ext>
            </a:extLst>
          </p:cNvPr>
          <p:cNvSpPr txBox="1"/>
          <p:nvPr/>
        </p:nvSpPr>
        <p:spPr>
          <a:xfrm>
            <a:off x="4749484" y="4530713"/>
            <a:ext cx="15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S/E </a:t>
            </a:r>
            <a:r>
              <a:rPr lang="es-BO" sz="1100" b="1" dirty="0" err="1">
                <a:latin typeface="Century Gothic" panose="020B0502020202020204" pitchFamily="34" charset="0"/>
              </a:rPr>
              <a:t>CORUMBA</a:t>
            </a:r>
            <a:r>
              <a:rPr lang="es-BO" sz="1100" b="1" dirty="0">
                <a:latin typeface="Century Gothic" panose="020B0502020202020204" pitchFamily="34" charset="0"/>
              </a:rPr>
              <a:t> II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A905E150-448D-0CD0-676C-6093B9FE6620}"/>
              </a:ext>
            </a:extLst>
          </p:cNvPr>
          <p:cNvSpPr/>
          <p:nvPr/>
        </p:nvSpPr>
        <p:spPr>
          <a:xfrm rot="475103">
            <a:off x="2565977" y="4174350"/>
            <a:ext cx="3359368" cy="1030678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6F504834-00CA-EA1C-6927-FC3919D3BA04}"/>
              </a:ext>
            </a:extLst>
          </p:cNvPr>
          <p:cNvSpPr/>
          <p:nvPr/>
        </p:nvSpPr>
        <p:spPr>
          <a:xfrm>
            <a:off x="6208959" y="3624217"/>
            <a:ext cx="6040140" cy="19533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C0D74073-2380-1347-7319-7A596EF27BC6}"/>
              </a:ext>
            </a:extLst>
          </p:cNvPr>
          <p:cNvSpPr/>
          <p:nvPr/>
        </p:nvSpPr>
        <p:spPr>
          <a:xfrm>
            <a:off x="6208959" y="3623183"/>
            <a:ext cx="1080000" cy="195438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80F86690-FEDA-94C0-81CF-DF4830074F97}"/>
              </a:ext>
            </a:extLst>
          </p:cNvPr>
          <p:cNvSpPr/>
          <p:nvPr/>
        </p:nvSpPr>
        <p:spPr>
          <a:xfrm>
            <a:off x="3756924" y="1267133"/>
            <a:ext cx="2068004" cy="1226698"/>
          </a:xfrm>
          <a:prstGeom prst="rect">
            <a:avLst/>
          </a:prstGeom>
          <a:solidFill>
            <a:srgbClr val="66FFFF">
              <a:alpha val="20000"/>
            </a:srgbClr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01688A76-8248-F1A7-882C-6B4ED875D76D}"/>
              </a:ext>
            </a:extLst>
          </p:cNvPr>
          <p:cNvSpPr txBox="1"/>
          <p:nvPr/>
        </p:nvSpPr>
        <p:spPr>
          <a:xfrm>
            <a:off x="3851180" y="1302126"/>
            <a:ext cx="23146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2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Tramo Internacional</a:t>
            </a:r>
          </a:p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Tensión: 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230 kV </a:t>
            </a:r>
          </a:p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Longitud: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35 km</a:t>
            </a:r>
          </a:p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Sistema Back </a:t>
            </a:r>
            <a:r>
              <a:rPr lang="es-ES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Back: </a:t>
            </a:r>
          </a:p>
          <a:p>
            <a:pPr marL="92075" lvl="1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50/60 Hz </a:t>
            </a:r>
          </a:p>
          <a:p>
            <a:pPr marL="92075" lvl="1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Capacidad: ~500 </a:t>
            </a:r>
            <a:r>
              <a:rPr lang="es-E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MVA</a:t>
            </a:r>
            <a:endParaRPr lang="es-E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lvl="1"/>
            <a:endParaRPr lang="es-E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22C67188-4F3D-9A00-6282-9B98030F7B2D}"/>
              </a:ext>
            </a:extLst>
          </p:cNvPr>
          <p:cNvCxnSpPr>
            <a:cxnSpLocks/>
          </p:cNvCxnSpPr>
          <p:nvPr/>
        </p:nvCxnSpPr>
        <p:spPr>
          <a:xfrm>
            <a:off x="3865513" y="1579878"/>
            <a:ext cx="0" cy="684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18B18D48-2496-A365-D2AF-51F6A932B0F4}"/>
              </a:ext>
            </a:extLst>
          </p:cNvPr>
          <p:cNvSpPr/>
          <p:nvPr/>
        </p:nvSpPr>
        <p:spPr>
          <a:xfrm>
            <a:off x="2121230" y="5078267"/>
            <a:ext cx="1822994" cy="729702"/>
          </a:xfrm>
          <a:prstGeom prst="rect">
            <a:avLst/>
          </a:prstGeom>
          <a:solidFill>
            <a:srgbClr val="66FFFF">
              <a:alpha val="40000"/>
            </a:srgbClr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2B14EB9C-5009-2FF8-E9CC-8C0B170E39CE}"/>
              </a:ext>
            </a:extLst>
          </p:cNvPr>
          <p:cNvSpPr txBox="1"/>
          <p:nvPr/>
        </p:nvSpPr>
        <p:spPr>
          <a:xfrm>
            <a:off x="2226882" y="5113260"/>
            <a:ext cx="1711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2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Tramo Nacional</a:t>
            </a:r>
          </a:p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Tensión: 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500 kV </a:t>
            </a:r>
          </a:p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Longitud:</a:t>
            </a: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630 km</a:t>
            </a:r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2A19F3C7-01D6-2296-2381-3F7FCE67EDD6}"/>
              </a:ext>
            </a:extLst>
          </p:cNvPr>
          <p:cNvCxnSpPr>
            <a:cxnSpLocks/>
          </p:cNvCxnSpPr>
          <p:nvPr/>
        </p:nvCxnSpPr>
        <p:spPr>
          <a:xfrm>
            <a:off x="2259328" y="5343213"/>
            <a:ext cx="0" cy="41637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de flecha 108">
            <a:extLst>
              <a:ext uri="{FF2B5EF4-FFF2-40B4-BE49-F238E27FC236}">
                <a16:creationId xmlns:a16="http://schemas.microsoft.com/office/drawing/2014/main" id="{C1F584D2-7A74-18D3-3B3D-FBAB4D345721}"/>
              </a:ext>
            </a:extLst>
          </p:cNvPr>
          <p:cNvCxnSpPr>
            <a:cxnSpLocks/>
          </p:cNvCxnSpPr>
          <p:nvPr/>
        </p:nvCxnSpPr>
        <p:spPr>
          <a:xfrm>
            <a:off x="4794272" y="2470475"/>
            <a:ext cx="532207" cy="24544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de flecha 124">
            <a:extLst>
              <a:ext uri="{FF2B5EF4-FFF2-40B4-BE49-F238E27FC236}">
                <a16:creationId xmlns:a16="http://schemas.microsoft.com/office/drawing/2014/main" id="{E4CFEA2C-C63B-6858-6235-000BC0BBB6AF}"/>
              </a:ext>
            </a:extLst>
          </p:cNvPr>
          <p:cNvCxnSpPr>
            <a:cxnSpLocks/>
            <a:stCxn id="106" idx="0"/>
            <a:endCxn id="23" idx="5"/>
          </p:cNvCxnSpPr>
          <p:nvPr/>
        </p:nvCxnSpPr>
        <p:spPr>
          <a:xfrm flipV="1">
            <a:off x="3032727" y="4690110"/>
            <a:ext cx="1356393" cy="38815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51BFA46C-9B86-4A0D-A7AB-1D22371CE183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3938184" y="3800356"/>
            <a:ext cx="566642" cy="3208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870394D-40BA-70A2-3A63-A564BF97501C}"/>
              </a:ext>
            </a:extLst>
          </p:cNvPr>
          <p:cNvSpPr/>
          <p:nvPr/>
        </p:nvSpPr>
        <p:spPr>
          <a:xfrm>
            <a:off x="1857205" y="2844877"/>
            <a:ext cx="2114176" cy="1058183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490ECD8-B036-74FF-0D61-451214DEE602}"/>
              </a:ext>
            </a:extLst>
          </p:cNvPr>
          <p:cNvSpPr txBox="1"/>
          <p:nvPr/>
        </p:nvSpPr>
        <p:spPr>
          <a:xfrm>
            <a:off x="1962857" y="2879871"/>
            <a:ext cx="2008524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s-ES" sz="12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SE San José Chiquitos: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STATCOM: 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100 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MVAr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Autotransformadores: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500/230 kV 150 MVA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Sistema MSC: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50 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MVAr</a:t>
            </a:r>
            <a:endParaRPr lang="es-ES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0FC5F81-D2E9-0CE1-DF28-9D627B1C06AC}"/>
              </a:ext>
            </a:extLst>
          </p:cNvPr>
          <p:cNvSpPr/>
          <p:nvPr/>
        </p:nvSpPr>
        <p:spPr>
          <a:xfrm>
            <a:off x="3963244" y="5715496"/>
            <a:ext cx="2114176" cy="1058183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37AE05B-F53E-1FB6-C36A-6639B497F6BE}"/>
              </a:ext>
            </a:extLst>
          </p:cNvPr>
          <p:cNvSpPr txBox="1"/>
          <p:nvPr/>
        </p:nvSpPr>
        <p:spPr>
          <a:xfrm>
            <a:off x="4068896" y="5750490"/>
            <a:ext cx="2008524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s-ES" sz="12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SE Puerto Suarez: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STATCOM: 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100 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MVAr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Autotransformadores: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500/230 kV 450 MVA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Sistema MSC:</a:t>
            </a:r>
            <a:r>
              <a:rPr lang="es-E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180 </a:t>
            </a:r>
            <a:r>
              <a:rPr lang="es-E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MVAr</a:t>
            </a:r>
            <a:endParaRPr lang="es-ES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5150543-3474-718D-2574-24EB44E8EA41}"/>
              </a:ext>
            </a:extLst>
          </p:cNvPr>
          <p:cNvCxnSpPr>
            <a:cxnSpLocks/>
            <a:stCxn id="16" idx="0"/>
            <a:endCxn id="40" idx="2"/>
          </p:cNvCxnSpPr>
          <p:nvPr/>
        </p:nvCxnSpPr>
        <p:spPr>
          <a:xfrm flipV="1">
            <a:off x="5073158" y="5236858"/>
            <a:ext cx="152839" cy="5136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8620060-1C60-30C0-641A-2B293C590963}"/>
              </a:ext>
            </a:extLst>
          </p:cNvPr>
          <p:cNvSpPr txBox="1"/>
          <p:nvPr/>
        </p:nvSpPr>
        <p:spPr>
          <a:xfrm>
            <a:off x="7247085" y="3623375"/>
            <a:ext cx="275266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2do. </a:t>
            </a:r>
            <a:r>
              <a:rPr lang="es-ES" sz="27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Sem</a:t>
            </a: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/2024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Inicio de Estudios de Integración Eléctrica (ENDE/Bolivia - </a:t>
            </a:r>
            <a:r>
              <a:rPr lang="es-ES" sz="15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EPE</a:t>
            </a:r>
            <a:r>
              <a:rPr lang="es-ES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/Brasil)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098AC69-773E-8554-4AAE-0114293887F9}"/>
              </a:ext>
            </a:extLst>
          </p:cNvPr>
          <p:cNvSpPr txBox="1"/>
          <p:nvPr/>
        </p:nvSpPr>
        <p:spPr>
          <a:xfrm>
            <a:off x="9999749" y="3612444"/>
            <a:ext cx="201742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Mar/2026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5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Leilão</a:t>
            </a:r>
            <a:r>
              <a:rPr lang="es-ES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 de Transmisión</a:t>
            </a:r>
          </a:p>
        </p:txBody>
      </p:sp>
      <p:sp>
        <p:nvSpPr>
          <p:cNvPr id="27" name="Triángulo isósceles 26">
            <a:extLst>
              <a:ext uri="{FF2B5EF4-FFF2-40B4-BE49-F238E27FC236}">
                <a16:creationId xmlns:a16="http://schemas.microsoft.com/office/drawing/2014/main" id="{A04E819B-1403-62E8-BE7B-1B77126D5BFB}"/>
              </a:ext>
            </a:extLst>
          </p:cNvPr>
          <p:cNvSpPr/>
          <p:nvPr/>
        </p:nvSpPr>
        <p:spPr>
          <a:xfrm rot="5400000">
            <a:off x="9820830" y="4108738"/>
            <a:ext cx="683101" cy="2769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F071D61-23A2-E78C-660F-3FE74C0B2BF9}"/>
              </a:ext>
            </a:extLst>
          </p:cNvPr>
          <p:cNvSpPr txBox="1"/>
          <p:nvPr/>
        </p:nvSpPr>
        <p:spPr>
          <a:xfrm>
            <a:off x="7944626" y="4827971"/>
            <a:ext cx="3072405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Gestión 2028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Inicio de Interconexión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81D38AC5-71B8-96EF-3316-D6C7A8C6EDC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1211" y="4306366"/>
            <a:ext cx="726897" cy="726897"/>
          </a:xfrm>
          <a:prstGeom prst="rect">
            <a:avLst/>
          </a:prstGeom>
        </p:spPr>
      </p:pic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2A57937C-3589-D416-1A9A-FB55BE25987C}"/>
              </a:ext>
            </a:extLst>
          </p:cNvPr>
          <p:cNvCxnSpPr/>
          <p:nvPr/>
        </p:nvCxnSpPr>
        <p:spPr>
          <a:xfrm flipV="1">
            <a:off x="7293385" y="4884457"/>
            <a:ext cx="45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EBE1B41C-1E46-2077-C078-3E24D00609FC}"/>
              </a:ext>
            </a:extLst>
          </p:cNvPr>
          <p:cNvSpPr/>
          <p:nvPr/>
        </p:nvSpPr>
        <p:spPr>
          <a:xfrm>
            <a:off x="6223079" y="2258836"/>
            <a:ext cx="6152287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4AFB92-B743-0C5F-8E7A-EF18DFFD7D51}"/>
              </a:ext>
            </a:extLst>
          </p:cNvPr>
          <p:cNvSpPr txBox="1"/>
          <p:nvPr/>
        </p:nvSpPr>
        <p:spPr>
          <a:xfrm>
            <a:off x="7309986" y="2301756"/>
            <a:ext cx="455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200" b="1" dirty="0">
                <a:latin typeface="Century Gothic" panose="020B0502020202020204" pitchFamily="34" charset="0"/>
              </a:rPr>
              <a:t>Interconexión de Germán Busch al SIN </a:t>
            </a:r>
            <a:r>
              <a:rPr lang="es-BO" sz="1200" dirty="0">
                <a:latin typeface="Century Gothic" panose="020B0502020202020204" pitchFamily="34" charset="0"/>
              </a:rPr>
              <a:t>[Tramo Nacional]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s-E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Brechas - SE SJO de Chiquitos - G. Busch.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9290C3E-9A7B-AB02-C312-861BB55C3AC4}"/>
              </a:ext>
            </a:extLst>
          </p:cNvPr>
          <p:cNvSpPr/>
          <p:nvPr/>
        </p:nvSpPr>
        <p:spPr>
          <a:xfrm>
            <a:off x="6208959" y="2247854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BDCCF2-E230-C5B5-C15F-53BC0E2C1C0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9453" y="2377095"/>
            <a:ext cx="720000" cy="720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EC61B7F-089E-8C1F-BBE1-758F0278B7F6}"/>
              </a:ext>
            </a:extLst>
          </p:cNvPr>
          <p:cNvSpPr txBox="1"/>
          <p:nvPr/>
        </p:nvSpPr>
        <p:spPr>
          <a:xfrm>
            <a:off x="7303079" y="2804065"/>
            <a:ext cx="473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200" b="1" dirty="0">
                <a:latin typeface="Century Gothic" panose="020B0502020202020204" pitchFamily="34" charset="0"/>
              </a:rPr>
              <a:t>Intercambio de Electricidad con Brasil </a:t>
            </a:r>
            <a:r>
              <a:rPr lang="es-BO" sz="1200" dirty="0">
                <a:latin typeface="Century Gothic" panose="020B0502020202020204" pitchFamily="34" charset="0"/>
              </a:rPr>
              <a:t>[Tramo Internacional]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s-E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G. Busch – SE Corumbá 2</a:t>
            </a:r>
          </a:p>
        </p:txBody>
      </p:sp>
    </p:spTree>
    <p:extLst>
      <p:ext uri="{BB962C8B-B14F-4D97-AF65-F5344CB8AC3E}">
        <p14:creationId xmlns:p14="http://schemas.microsoft.com/office/powerpoint/2010/main" val="39580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7F4B96F4-1B06-1C79-0A42-80CE538F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3" b="98963" l="2752" r="95783">
                        <a14:foregroundMark x1="36430" y1="1219" x2="25344" y2="4017"/>
                        <a14:foregroundMark x1="22683" y1="5681" x2="20268" y2="7191"/>
                        <a14:foregroundMark x1="16156" y1="9762" x2="15490" y2="10583"/>
                        <a14:foregroundMark x1="37772" y1="1253" x2="36307" y2="10583"/>
                        <a14:foregroundMark x1="32357" y1="3499" x2="27164" y2="7559"/>
                        <a14:foregroundMark x1="7146" y1="10799" x2="14026" y2="12225"/>
                        <a14:foregroundMark x1="5992" y1="45011" x2="11496" y2="47041"/>
                        <a14:foregroundMark x1="11940" y1="47127" x2="11940" y2="47127"/>
                        <a14:foregroundMark x1="2752" y1="45529" x2="2974" y2="46004"/>
                        <a14:foregroundMark x1="3285" y1="42765" x2="2974" y2="43672"/>
                        <a14:foregroundMark x1="15490" y1="70670" x2="17044" y2="72613"/>
                        <a14:foregroundMark x1="18287" y1="78099" x2="25166" y2="79093"/>
                        <a14:foregroundMark x1="21394" y1="93521" x2="33289" y2="88251"/>
                        <a14:foregroundMark x1="33289" y1="88251" x2="33511" y2="88251"/>
                        <a14:foregroundMark x1="20772" y1="97667" x2="22059" y2="97279"/>
                        <a14:foregroundMark x1="46116" y1="98575" x2="45806" y2="97970"/>
                        <a14:foregroundMark x1="19973" y1="99006" x2="19973" y2="99006"/>
                        <a14:foregroundMark x1="18908" y1="99006" x2="18908" y2="99006"/>
                        <a14:foregroundMark x1="20151" y1="99006" x2="22059" y2="98488"/>
                        <a14:foregroundMark x1="92943" y1="62981" x2="95783" y2="72311"/>
                        <a14:foregroundMark x1="95783" y1="72311" x2="95783" y2="72311"/>
                        <a14:backgroundMark x1="19441" y1="7689" x2="19441" y2="7689"/>
                        <a14:backgroundMark x1="24057" y1="4492" x2="24190" y2="4492"/>
                        <a14:backgroundMark x1="24856" y1="4449" x2="24856" y2="4449"/>
                        <a14:backgroundMark x1="25433" y1="3974" x2="25433" y2="3974"/>
                        <a14:backgroundMark x1="36218" y1="1123" x2="36218" y2="1123"/>
                        <a14:backgroundMark x1="25344" y1="3931" x2="25344" y2="3931"/>
                        <a14:backgroundMark x1="25566" y1="3758" x2="25033" y2="4060"/>
                        <a14:backgroundMark x1="23391" y1="4881" x2="23613" y2="5011"/>
                        <a14:backgroundMark x1="19840" y1="6955" x2="19530" y2="7430"/>
                        <a14:backgroundMark x1="19086" y1="7516" x2="19219" y2="7603"/>
                        <a14:backgroundMark x1="23125" y1="4968" x2="23613" y2="4924"/>
                        <a14:backgroundMark x1="25655" y1="3672" x2="25033" y2="4233"/>
                        <a14:backgroundMark x1="36618" y1="1037" x2="36352" y2="1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2" y="989246"/>
            <a:ext cx="5146876" cy="52885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344446" y="169319"/>
            <a:ext cx="851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INTERCONEXIÓN ELÉCTRICA BOLIVIA – BRASIL POR GERMÁN BUSCH </a:t>
            </a:r>
          </a:p>
          <a:p>
            <a:r>
              <a:rPr lang="es-ES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FASE 2: Intercambio de Energía Eléctrica - </a:t>
            </a:r>
            <a:r>
              <a:rPr lang="es-ES" b="1" i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Hasta 1000 MW</a:t>
            </a: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434A7BDA-583A-EDBB-8D55-9A88742D62B2}"/>
              </a:ext>
            </a:extLst>
          </p:cNvPr>
          <p:cNvSpPr/>
          <p:nvPr/>
        </p:nvSpPr>
        <p:spPr>
          <a:xfrm>
            <a:off x="2983230" y="4226022"/>
            <a:ext cx="2426970" cy="535374"/>
          </a:xfrm>
          <a:custGeom>
            <a:avLst/>
            <a:gdLst>
              <a:gd name="connsiteX0" fmla="*/ 0 w 2426970"/>
              <a:gd name="connsiteY0" fmla="*/ 136428 h 535374"/>
              <a:gd name="connsiteX1" fmla="*/ 487680 w 2426970"/>
              <a:gd name="connsiteY1" fmla="*/ 94518 h 535374"/>
              <a:gd name="connsiteX2" fmla="*/ 723900 w 2426970"/>
              <a:gd name="connsiteY2" fmla="*/ 3078 h 535374"/>
              <a:gd name="connsiteX3" fmla="*/ 1097280 w 2426970"/>
              <a:gd name="connsiteY3" fmla="*/ 29748 h 535374"/>
              <a:gd name="connsiteX4" fmla="*/ 1283970 w 2426970"/>
              <a:gd name="connsiteY4" fmla="*/ 109758 h 535374"/>
              <a:gd name="connsiteX5" fmla="*/ 1405890 w 2426970"/>
              <a:gd name="connsiteY5" fmla="*/ 220248 h 535374"/>
              <a:gd name="connsiteX6" fmla="*/ 1725930 w 2426970"/>
              <a:gd name="connsiteY6" fmla="*/ 349788 h 535374"/>
              <a:gd name="connsiteX7" fmla="*/ 2190750 w 2426970"/>
              <a:gd name="connsiteY7" fmla="*/ 532668 h 535374"/>
              <a:gd name="connsiteX8" fmla="*/ 2426970 w 2426970"/>
              <a:gd name="connsiteY8" fmla="*/ 456468 h 53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6970" h="535374">
                <a:moveTo>
                  <a:pt x="0" y="136428"/>
                </a:moveTo>
                <a:cubicBezTo>
                  <a:pt x="183515" y="126585"/>
                  <a:pt x="367030" y="116743"/>
                  <a:pt x="487680" y="94518"/>
                </a:cubicBezTo>
                <a:cubicBezTo>
                  <a:pt x="608330" y="72293"/>
                  <a:pt x="622300" y="13873"/>
                  <a:pt x="723900" y="3078"/>
                </a:cubicBezTo>
                <a:cubicBezTo>
                  <a:pt x="825500" y="-7717"/>
                  <a:pt x="1003935" y="11968"/>
                  <a:pt x="1097280" y="29748"/>
                </a:cubicBezTo>
                <a:cubicBezTo>
                  <a:pt x="1190625" y="47528"/>
                  <a:pt x="1232535" y="78008"/>
                  <a:pt x="1283970" y="109758"/>
                </a:cubicBezTo>
                <a:cubicBezTo>
                  <a:pt x="1335405" y="141508"/>
                  <a:pt x="1332230" y="180243"/>
                  <a:pt x="1405890" y="220248"/>
                </a:cubicBezTo>
                <a:cubicBezTo>
                  <a:pt x="1479550" y="260253"/>
                  <a:pt x="1725930" y="349788"/>
                  <a:pt x="1725930" y="349788"/>
                </a:cubicBezTo>
                <a:cubicBezTo>
                  <a:pt x="1856740" y="401858"/>
                  <a:pt x="2073910" y="514888"/>
                  <a:pt x="2190750" y="532668"/>
                </a:cubicBezTo>
                <a:cubicBezTo>
                  <a:pt x="2307590" y="550448"/>
                  <a:pt x="2377440" y="475518"/>
                  <a:pt x="2426970" y="456468"/>
                </a:cubicBezTo>
              </a:path>
            </a:pathLst>
          </a:custGeom>
          <a:noFill/>
          <a:ln w="1905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5" name="Gráfico 24" descr="Marcador">
            <a:extLst>
              <a:ext uri="{FF2B5EF4-FFF2-40B4-BE49-F238E27FC236}">
                <a16:creationId xmlns:a16="http://schemas.microsoft.com/office/drawing/2014/main" id="{32B0916E-37BD-CED9-D1C4-CE16E0C73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3070" y="4212908"/>
            <a:ext cx="180000" cy="180000"/>
          </a:xfrm>
          <a:prstGeom prst="rect">
            <a:avLst/>
          </a:prstGeom>
        </p:spPr>
      </p:pic>
      <p:pic>
        <p:nvPicPr>
          <p:cNvPr id="30" name="Gráfico 29" descr="Marcador">
            <a:extLst>
              <a:ext uri="{FF2B5EF4-FFF2-40B4-BE49-F238E27FC236}">
                <a16:creationId xmlns:a16="http://schemas.microsoft.com/office/drawing/2014/main" id="{1128539F-2B07-49F6-116F-C92B15F2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1381" y="4097960"/>
            <a:ext cx="180000" cy="180000"/>
          </a:xfrm>
          <a:prstGeom prst="rect">
            <a:avLst/>
          </a:prstGeom>
        </p:spPr>
      </p:pic>
      <p:pic>
        <p:nvPicPr>
          <p:cNvPr id="31" name="Gráfico 30" descr="Marcador">
            <a:extLst>
              <a:ext uri="{FF2B5EF4-FFF2-40B4-BE49-F238E27FC236}">
                <a16:creationId xmlns:a16="http://schemas.microsoft.com/office/drawing/2014/main" id="{B492877C-8580-3DCA-7C16-495B0E187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8059" y="4609334"/>
            <a:ext cx="180000" cy="180000"/>
          </a:xfrm>
          <a:prstGeom prst="rect">
            <a:avLst/>
          </a:prstGeom>
        </p:spPr>
      </p:pic>
      <p:pic>
        <p:nvPicPr>
          <p:cNvPr id="33" name="Gráfico 32" descr="Marcador">
            <a:extLst>
              <a:ext uri="{FF2B5EF4-FFF2-40B4-BE49-F238E27FC236}">
                <a16:creationId xmlns:a16="http://schemas.microsoft.com/office/drawing/2014/main" id="{2B40EDE1-99F4-F595-EB2E-12CD83E4A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7984" y="4533719"/>
            <a:ext cx="180000" cy="180000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8B4C428F-58F9-1386-0859-DD16C341396F}"/>
              </a:ext>
            </a:extLst>
          </p:cNvPr>
          <p:cNvSpPr txBox="1"/>
          <p:nvPr/>
        </p:nvSpPr>
        <p:spPr>
          <a:xfrm>
            <a:off x="2618088" y="4303627"/>
            <a:ext cx="15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S/E BRECHAS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37E1F5-7232-711C-A7A1-F208FBA1287B}"/>
              </a:ext>
            </a:extLst>
          </p:cNvPr>
          <p:cNvSpPr txBox="1"/>
          <p:nvPr/>
        </p:nvSpPr>
        <p:spPr>
          <a:xfrm>
            <a:off x="4443293" y="4731408"/>
            <a:ext cx="15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S/E PUERTO SUAREZ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B163BB7-B699-95B6-21F7-786C191DD85D}"/>
              </a:ext>
            </a:extLst>
          </p:cNvPr>
          <p:cNvSpPr txBox="1"/>
          <p:nvPr/>
        </p:nvSpPr>
        <p:spPr>
          <a:xfrm>
            <a:off x="4749484" y="4286873"/>
            <a:ext cx="15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S/E CORUMBA 2</a:t>
            </a:r>
          </a:p>
        </p:txBody>
      </p:sp>
      <p:sp>
        <p:nvSpPr>
          <p:cNvPr id="28" name="Google Shape;82;p16">
            <a:extLst>
              <a:ext uri="{FF2B5EF4-FFF2-40B4-BE49-F238E27FC236}">
                <a16:creationId xmlns:a16="http://schemas.microsoft.com/office/drawing/2014/main" id="{04B72E8B-7B8F-D1EF-7199-9E4113384292}"/>
              </a:ext>
            </a:extLst>
          </p:cNvPr>
          <p:cNvSpPr/>
          <p:nvPr/>
        </p:nvSpPr>
        <p:spPr>
          <a:xfrm rot="15956635" flipV="1">
            <a:off x="3799188" y="3413897"/>
            <a:ext cx="858775" cy="664730"/>
          </a:xfrm>
          <a:custGeom>
            <a:avLst/>
            <a:gdLst/>
            <a:ahLst/>
            <a:cxnLst/>
            <a:rect l="l" t="t" r="r" b="b"/>
            <a:pathLst>
              <a:path w="61521" h="29578" extrusionOk="0">
                <a:moveTo>
                  <a:pt x="60796" y="0"/>
                </a:moveTo>
                <a:cubicBezTo>
                  <a:pt x="60741" y="0"/>
                  <a:pt x="60686" y="7"/>
                  <a:pt x="60630" y="21"/>
                </a:cubicBezTo>
                <a:lnTo>
                  <a:pt x="53757" y="1729"/>
                </a:lnTo>
                <a:cubicBezTo>
                  <a:pt x="53242" y="1857"/>
                  <a:pt x="53066" y="2499"/>
                  <a:pt x="53446" y="2870"/>
                </a:cubicBezTo>
                <a:lnTo>
                  <a:pt x="54499" y="3905"/>
                </a:lnTo>
                <a:cubicBezTo>
                  <a:pt x="54415" y="3989"/>
                  <a:pt x="54330" y="4074"/>
                  <a:pt x="54241" y="4163"/>
                </a:cubicBezTo>
                <a:cubicBezTo>
                  <a:pt x="54088" y="4315"/>
                  <a:pt x="53928" y="4476"/>
                  <a:pt x="53760" y="4644"/>
                </a:cubicBezTo>
                <a:cubicBezTo>
                  <a:pt x="53586" y="4806"/>
                  <a:pt x="53404" y="4975"/>
                  <a:pt x="53214" y="5152"/>
                </a:cubicBezTo>
                <a:cubicBezTo>
                  <a:pt x="52834" y="5506"/>
                  <a:pt x="52424" y="5889"/>
                  <a:pt x="51985" y="6298"/>
                </a:cubicBezTo>
                <a:cubicBezTo>
                  <a:pt x="51764" y="6502"/>
                  <a:pt x="51541" y="6718"/>
                  <a:pt x="51302" y="6929"/>
                </a:cubicBezTo>
                <a:cubicBezTo>
                  <a:pt x="51061" y="7138"/>
                  <a:pt x="50813" y="7353"/>
                  <a:pt x="50559" y="7574"/>
                </a:cubicBezTo>
                <a:cubicBezTo>
                  <a:pt x="50050" y="8016"/>
                  <a:pt x="49514" y="8481"/>
                  <a:pt x="48955" y="8966"/>
                </a:cubicBezTo>
                <a:cubicBezTo>
                  <a:pt x="47802" y="9890"/>
                  <a:pt x="46572" y="10925"/>
                  <a:pt x="45201" y="11928"/>
                </a:cubicBezTo>
                <a:cubicBezTo>
                  <a:pt x="44861" y="12184"/>
                  <a:pt x="44518" y="12443"/>
                  <a:pt x="44170" y="12706"/>
                </a:cubicBezTo>
                <a:cubicBezTo>
                  <a:pt x="43813" y="12958"/>
                  <a:pt x="43452" y="13212"/>
                  <a:pt x="43087" y="13470"/>
                </a:cubicBezTo>
                <a:cubicBezTo>
                  <a:pt x="42357" y="13982"/>
                  <a:pt x="41615" y="14517"/>
                  <a:pt x="40831" y="15016"/>
                </a:cubicBezTo>
                <a:cubicBezTo>
                  <a:pt x="40052" y="15521"/>
                  <a:pt x="39271" y="16056"/>
                  <a:pt x="38447" y="16544"/>
                </a:cubicBezTo>
                <a:cubicBezTo>
                  <a:pt x="37628" y="17041"/>
                  <a:pt x="36808" y="17560"/>
                  <a:pt x="35952" y="18033"/>
                </a:cubicBezTo>
                <a:cubicBezTo>
                  <a:pt x="35527" y="18276"/>
                  <a:pt x="35100" y="18519"/>
                  <a:pt x="34671" y="18763"/>
                </a:cubicBezTo>
                <a:cubicBezTo>
                  <a:pt x="34245" y="19009"/>
                  <a:pt x="33802" y="19230"/>
                  <a:pt x="33366" y="19466"/>
                </a:cubicBezTo>
                <a:cubicBezTo>
                  <a:pt x="32928" y="19699"/>
                  <a:pt x="32489" y="19932"/>
                  <a:pt x="32050" y="20165"/>
                </a:cubicBezTo>
                <a:lnTo>
                  <a:pt x="30711" y="20827"/>
                </a:lnTo>
                <a:cubicBezTo>
                  <a:pt x="28927" y="21720"/>
                  <a:pt x="27100" y="22523"/>
                  <a:pt x="25287" y="23289"/>
                </a:cubicBezTo>
                <a:cubicBezTo>
                  <a:pt x="24833" y="23479"/>
                  <a:pt x="24376" y="23653"/>
                  <a:pt x="23923" y="23835"/>
                </a:cubicBezTo>
                <a:cubicBezTo>
                  <a:pt x="23468" y="24012"/>
                  <a:pt x="23020" y="24202"/>
                  <a:pt x="22566" y="24364"/>
                </a:cubicBezTo>
                <a:cubicBezTo>
                  <a:pt x="21659" y="24694"/>
                  <a:pt x="20766" y="25036"/>
                  <a:pt x="19874" y="25328"/>
                </a:cubicBezTo>
                <a:cubicBezTo>
                  <a:pt x="18101" y="25950"/>
                  <a:pt x="16355" y="26462"/>
                  <a:pt x="14696" y="26936"/>
                </a:cubicBezTo>
                <a:cubicBezTo>
                  <a:pt x="13030" y="27385"/>
                  <a:pt x="11445" y="27788"/>
                  <a:pt x="9969" y="28101"/>
                </a:cubicBezTo>
                <a:cubicBezTo>
                  <a:pt x="8493" y="28422"/>
                  <a:pt x="7132" y="28680"/>
                  <a:pt x="5920" y="28875"/>
                </a:cubicBezTo>
                <a:cubicBezTo>
                  <a:pt x="4707" y="29077"/>
                  <a:pt x="3644" y="29217"/>
                  <a:pt x="2767" y="29319"/>
                </a:cubicBezTo>
                <a:cubicBezTo>
                  <a:pt x="1013" y="29523"/>
                  <a:pt x="1" y="29557"/>
                  <a:pt x="1" y="29557"/>
                </a:cubicBezTo>
                <a:cubicBezTo>
                  <a:pt x="1" y="29557"/>
                  <a:pt x="252" y="29570"/>
                  <a:pt x="727" y="29576"/>
                </a:cubicBezTo>
                <a:cubicBezTo>
                  <a:pt x="868" y="29576"/>
                  <a:pt x="1029" y="29577"/>
                  <a:pt x="1209" y="29577"/>
                </a:cubicBezTo>
                <a:cubicBezTo>
                  <a:pt x="1633" y="29577"/>
                  <a:pt x="2161" y="29573"/>
                  <a:pt x="2784" y="29551"/>
                </a:cubicBezTo>
                <a:cubicBezTo>
                  <a:pt x="3670" y="29521"/>
                  <a:pt x="4747" y="29472"/>
                  <a:pt x="5979" y="29371"/>
                </a:cubicBezTo>
                <a:cubicBezTo>
                  <a:pt x="7212" y="29278"/>
                  <a:pt x="8602" y="29133"/>
                  <a:pt x="10113" y="28935"/>
                </a:cubicBezTo>
                <a:cubicBezTo>
                  <a:pt x="11626" y="28745"/>
                  <a:pt x="13256" y="28473"/>
                  <a:pt x="14979" y="28160"/>
                </a:cubicBezTo>
                <a:cubicBezTo>
                  <a:pt x="16695" y="27822"/>
                  <a:pt x="18507" y="27450"/>
                  <a:pt x="20360" y="26971"/>
                </a:cubicBezTo>
                <a:cubicBezTo>
                  <a:pt x="21291" y="26750"/>
                  <a:pt x="22226" y="26480"/>
                  <a:pt x="23178" y="26220"/>
                </a:cubicBezTo>
                <a:cubicBezTo>
                  <a:pt x="23655" y="26094"/>
                  <a:pt x="24125" y="25938"/>
                  <a:pt x="24604" y="25797"/>
                </a:cubicBezTo>
                <a:cubicBezTo>
                  <a:pt x="25081" y="25651"/>
                  <a:pt x="25563" y="25512"/>
                  <a:pt x="26042" y="25357"/>
                </a:cubicBezTo>
                <a:cubicBezTo>
                  <a:pt x="27956" y="24731"/>
                  <a:pt x="29896" y="24065"/>
                  <a:pt x="31801" y="23305"/>
                </a:cubicBezTo>
                <a:lnTo>
                  <a:pt x="33234" y="22739"/>
                </a:lnTo>
                <a:cubicBezTo>
                  <a:pt x="33704" y="22537"/>
                  <a:pt x="34176" y="22336"/>
                  <a:pt x="34646" y="22135"/>
                </a:cubicBezTo>
                <a:cubicBezTo>
                  <a:pt x="35114" y="21929"/>
                  <a:pt x="35590" y="21740"/>
                  <a:pt x="36051" y="21523"/>
                </a:cubicBezTo>
                <a:cubicBezTo>
                  <a:pt x="36513" y="21309"/>
                  <a:pt x="36975" y="21096"/>
                  <a:pt x="37434" y="20883"/>
                </a:cubicBezTo>
                <a:cubicBezTo>
                  <a:pt x="38359" y="20468"/>
                  <a:pt x="39250" y="20004"/>
                  <a:pt x="40139" y="19561"/>
                </a:cubicBezTo>
                <a:cubicBezTo>
                  <a:pt x="41035" y="19126"/>
                  <a:pt x="41889" y="18642"/>
                  <a:pt x="42741" y="18185"/>
                </a:cubicBezTo>
                <a:cubicBezTo>
                  <a:pt x="43599" y="17735"/>
                  <a:pt x="44414" y="17245"/>
                  <a:pt x="45218" y="16776"/>
                </a:cubicBezTo>
                <a:cubicBezTo>
                  <a:pt x="45621" y="16539"/>
                  <a:pt x="46019" y="16306"/>
                  <a:pt x="46411" y="16075"/>
                </a:cubicBezTo>
                <a:cubicBezTo>
                  <a:pt x="46797" y="15832"/>
                  <a:pt x="47178" y="15593"/>
                  <a:pt x="47553" y="15355"/>
                </a:cubicBezTo>
                <a:cubicBezTo>
                  <a:pt x="49071" y="14428"/>
                  <a:pt x="50444" y="13458"/>
                  <a:pt x="51734" y="12590"/>
                </a:cubicBezTo>
                <a:cubicBezTo>
                  <a:pt x="52362" y="12131"/>
                  <a:pt x="52963" y="11692"/>
                  <a:pt x="53536" y="11274"/>
                </a:cubicBezTo>
                <a:cubicBezTo>
                  <a:pt x="53821" y="11065"/>
                  <a:pt x="54101" y="10861"/>
                  <a:pt x="54372" y="10663"/>
                </a:cubicBezTo>
                <a:cubicBezTo>
                  <a:pt x="54641" y="10462"/>
                  <a:pt x="54894" y="10256"/>
                  <a:pt x="55143" y="10061"/>
                </a:cubicBezTo>
                <a:cubicBezTo>
                  <a:pt x="55641" y="9671"/>
                  <a:pt x="56105" y="9304"/>
                  <a:pt x="56536" y="8966"/>
                </a:cubicBezTo>
                <a:cubicBezTo>
                  <a:pt x="56751" y="8797"/>
                  <a:pt x="56957" y="8634"/>
                  <a:pt x="57155" y="8479"/>
                </a:cubicBezTo>
                <a:cubicBezTo>
                  <a:pt x="57346" y="8317"/>
                  <a:pt x="57529" y="8162"/>
                  <a:pt x="57703" y="8016"/>
                </a:cubicBezTo>
                <a:cubicBezTo>
                  <a:pt x="57891" y="7858"/>
                  <a:pt x="58066" y="7709"/>
                  <a:pt x="58230" y="7570"/>
                </a:cubicBezTo>
                <a:lnTo>
                  <a:pt x="59336" y="8657"/>
                </a:lnTo>
                <a:cubicBezTo>
                  <a:pt x="59473" y="8791"/>
                  <a:pt x="59642" y="8851"/>
                  <a:pt x="59808" y="8851"/>
                </a:cubicBezTo>
                <a:cubicBezTo>
                  <a:pt x="60128" y="8851"/>
                  <a:pt x="60437" y="8626"/>
                  <a:pt x="60484" y="8261"/>
                </a:cubicBezTo>
                <a:lnTo>
                  <a:pt x="61466" y="767"/>
                </a:lnTo>
                <a:cubicBezTo>
                  <a:pt x="61520" y="350"/>
                  <a:pt x="61191" y="0"/>
                  <a:pt x="60796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proyectos de subestaciones electricas - TREPS Querétaro">
            <a:extLst>
              <a:ext uri="{FF2B5EF4-FFF2-40B4-BE49-F238E27FC236}">
                <a16:creationId xmlns:a16="http://schemas.microsoft.com/office/drawing/2014/main" id="{DCF674CC-4DEF-F8E6-EED1-666F0572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48" y="2989435"/>
            <a:ext cx="368527" cy="36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E29D5EB-8A02-BE0A-F5A9-B3B58A5753D3}"/>
              </a:ext>
            </a:extLst>
          </p:cNvPr>
          <p:cNvSpPr txBox="1"/>
          <p:nvPr/>
        </p:nvSpPr>
        <p:spPr>
          <a:xfrm>
            <a:off x="4888943" y="2946215"/>
            <a:ext cx="15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S/E JAURÚ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1783E6D-222B-B3FF-4306-9B00848CC7E7}"/>
              </a:ext>
            </a:extLst>
          </p:cNvPr>
          <p:cNvSpPr/>
          <p:nvPr/>
        </p:nvSpPr>
        <p:spPr>
          <a:xfrm>
            <a:off x="6008701" y="1085472"/>
            <a:ext cx="6040140" cy="19533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9B1C0DD-2DB8-4F48-5D92-557A021C276A}"/>
              </a:ext>
            </a:extLst>
          </p:cNvPr>
          <p:cNvSpPr/>
          <p:nvPr/>
        </p:nvSpPr>
        <p:spPr>
          <a:xfrm>
            <a:off x="6012306" y="1084438"/>
            <a:ext cx="1080000" cy="195438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0ABB80-D72A-3F91-4B67-3FCE35D2BCD6}"/>
              </a:ext>
            </a:extLst>
          </p:cNvPr>
          <p:cNvSpPr txBox="1"/>
          <p:nvPr/>
        </p:nvSpPr>
        <p:spPr>
          <a:xfrm>
            <a:off x="7093127" y="1084630"/>
            <a:ext cx="259257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1er. </a:t>
            </a:r>
            <a:r>
              <a:rPr lang="es-ES" sz="27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Sem</a:t>
            </a: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/2025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Inicio de Estudios de Planificación (EPE/Brasil)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7A60009-DF80-FF77-E3D3-D5F674F6DA3C}"/>
              </a:ext>
            </a:extLst>
          </p:cNvPr>
          <p:cNvSpPr txBox="1"/>
          <p:nvPr/>
        </p:nvSpPr>
        <p:spPr>
          <a:xfrm>
            <a:off x="9799491" y="1073699"/>
            <a:ext cx="201742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Sep</a:t>
            </a: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/2027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5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Leilão</a:t>
            </a:r>
            <a:r>
              <a:rPr lang="es-ES" sz="1500" dirty="0">
                <a:solidFill>
                  <a:prstClr val="black"/>
                </a:solidFill>
                <a:latin typeface="Century Gothic" panose="020B0502020202020204" pitchFamily="34" charset="0"/>
              </a:rPr>
              <a:t> de Transmisión</a:t>
            </a:r>
          </a:p>
        </p:txBody>
      </p:sp>
      <p:sp>
        <p:nvSpPr>
          <p:cNvPr id="9" name="Triángulo isósceles 8">
            <a:extLst>
              <a:ext uri="{FF2B5EF4-FFF2-40B4-BE49-F238E27FC236}">
                <a16:creationId xmlns:a16="http://schemas.microsoft.com/office/drawing/2014/main" id="{B60B4B99-F304-D982-E461-713EF69528C2}"/>
              </a:ext>
            </a:extLst>
          </p:cNvPr>
          <p:cNvSpPr/>
          <p:nvPr/>
        </p:nvSpPr>
        <p:spPr>
          <a:xfrm rot="5400000">
            <a:off x="9536569" y="1417334"/>
            <a:ext cx="683101" cy="2769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123027-B423-40D2-B21B-20F163F51794}"/>
              </a:ext>
            </a:extLst>
          </p:cNvPr>
          <p:cNvSpPr txBox="1"/>
          <p:nvPr/>
        </p:nvSpPr>
        <p:spPr>
          <a:xfrm>
            <a:off x="7706146" y="2197958"/>
            <a:ext cx="398155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Gestión 2030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i="1" dirty="0">
                <a:solidFill>
                  <a:prstClr val="black"/>
                </a:solidFill>
                <a:latin typeface="Century Gothic" panose="020B0502020202020204" pitchFamily="34" charset="0"/>
              </a:rPr>
              <a:t>Operación de la Interconexión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26AFC26-EEAA-170C-F9DC-465929A73B5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858" y="1767621"/>
            <a:ext cx="726897" cy="726897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2FF8943-DA54-4C53-B0B0-5FC85BB44E71}"/>
              </a:ext>
            </a:extLst>
          </p:cNvPr>
          <p:cNvCxnSpPr/>
          <p:nvPr/>
        </p:nvCxnSpPr>
        <p:spPr>
          <a:xfrm flipV="1">
            <a:off x="7093127" y="2223212"/>
            <a:ext cx="4841925" cy="8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7DF4A48-AF95-3833-A5AC-4F407999FD2D}"/>
              </a:ext>
            </a:extLst>
          </p:cNvPr>
          <p:cNvSpPr/>
          <p:nvPr/>
        </p:nvSpPr>
        <p:spPr>
          <a:xfrm>
            <a:off x="6034966" y="5062217"/>
            <a:ext cx="6040140" cy="132216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4B119EB-75D2-B7A2-16AB-BDE1B98CEE73}"/>
              </a:ext>
            </a:extLst>
          </p:cNvPr>
          <p:cNvSpPr/>
          <p:nvPr/>
        </p:nvSpPr>
        <p:spPr>
          <a:xfrm>
            <a:off x="6012306" y="5061183"/>
            <a:ext cx="1080000" cy="13228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0506675-6076-C7D2-B390-0C21182FA2B1}"/>
              </a:ext>
            </a:extLst>
          </p:cNvPr>
          <p:cNvSpPr txBox="1"/>
          <p:nvPr/>
        </p:nvSpPr>
        <p:spPr>
          <a:xfrm>
            <a:off x="7229498" y="5859729"/>
            <a:ext cx="132591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SE </a:t>
            </a:r>
            <a:r>
              <a:rPr lang="es-ES" sz="12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Corumba</a:t>
            </a:r>
            <a:r>
              <a:rPr lang="es-ES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2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(Fase 1)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0296484A-763A-D9AD-B13E-D88C74985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2306" y="5304909"/>
            <a:ext cx="720000" cy="72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B1301D72-9BE3-C97C-2AE5-D3215044CB44}"/>
              </a:ext>
            </a:extLst>
          </p:cNvPr>
          <p:cNvSpPr txBox="1"/>
          <p:nvPr/>
        </p:nvSpPr>
        <p:spPr>
          <a:xfrm>
            <a:off x="10124342" y="5204881"/>
            <a:ext cx="2067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1000</a:t>
            </a:r>
            <a:r>
              <a:rPr lang="es-E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MW</a:t>
            </a:r>
            <a:endParaRPr lang="es-ES" sz="4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riángulo isósceles 46">
            <a:extLst>
              <a:ext uri="{FF2B5EF4-FFF2-40B4-BE49-F238E27FC236}">
                <a16:creationId xmlns:a16="http://schemas.microsoft.com/office/drawing/2014/main" id="{2AA6169E-1172-FC2A-E563-0644A356183B}"/>
              </a:ext>
            </a:extLst>
          </p:cNvPr>
          <p:cNvSpPr/>
          <p:nvPr/>
        </p:nvSpPr>
        <p:spPr>
          <a:xfrm rot="5400000">
            <a:off x="9664914" y="5491884"/>
            <a:ext cx="884731" cy="181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F3264CA-C6F8-6796-660F-246B8DD26B8E}"/>
              </a:ext>
            </a:extLst>
          </p:cNvPr>
          <p:cNvSpPr txBox="1"/>
          <p:nvPr/>
        </p:nvSpPr>
        <p:spPr>
          <a:xfrm>
            <a:off x="8729291" y="5886409"/>
            <a:ext cx="132591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SE </a:t>
            </a:r>
            <a:r>
              <a:rPr lang="es-ES" sz="12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Jaurú</a:t>
            </a:r>
            <a:endParaRPr lang="es-ES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(Fase 2)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2CE198E-D646-22B3-FCEB-15B5CA22107D}"/>
              </a:ext>
            </a:extLst>
          </p:cNvPr>
          <p:cNvSpPr txBox="1"/>
          <p:nvPr/>
        </p:nvSpPr>
        <p:spPr>
          <a:xfrm>
            <a:off x="7048978" y="5285172"/>
            <a:ext cx="16691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500</a:t>
            </a: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MW</a:t>
            </a:r>
            <a:endParaRPr lang="es-ES" sz="2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83A430A-CBC6-F715-EFBF-51691E988A89}"/>
              </a:ext>
            </a:extLst>
          </p:cNvPr>
          <p:cNvSpPr txBox="1"/>
          <p:nvPr/>
        </p:nvSpPr>
        <p:spPr>
          <a:xfrm>
            <a:off x="8572191" y="5279489"/>
            <a:ext cx="16691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500</a:t>
            </a: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MW</a:t>
            </a:r>
            <a:endParaRPr lang="es-ES" sz="2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6FE00FB-A6EA-3562-8BCE-5BBCF23F83AD}"/>
              </a:ext>
            </a:extLst>
          </p:cNvPr>
          <p:cNvSpPr txBox="1"/>
          <p:nvPr/>
        </p:nvSpPr>
        <p:spPr>
          <a:xfrm>
            <a:off x="7835355" y="5304909"/>
            <a:ext cx="16691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17072714-8051-590A-F3BC-2B6816C7512A}"/>
              </a:ext>
            </a:extLst>
          </p:cNvPr>
          <p:cNvSpPr/>
          <p:nvPr/>
        </p:nvSpPr>
        <p:spPr>
          <a:xfrm>
            <a:off x="6039958" y="3110589"/>
            <a:ext cx="6040140" cy="18769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F76BA59-DE75-96FB-4747-971920A2D379}"/>
              </a:ext>
            </a:extLst>
          </p:cNvPr>
          <p:cNvSpPr txBox="1"/>
          <p:nvPr/>
        </p:nvSpPr>
        <p:spPr>
          <a:xfrm>
            <a:off x="7193908" y="3307419"/>
            <a:ext cx="491384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Intercambios de Oportunidad</a:t>
            </a:r>
          </a:p>
          <a:p>
            <a:pPr marL="285750" marR="0" lvl="1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Brasil cuenta con el marco regulatorio.</a:t>
            </a:r>
          </a:p>
          <a:p>
            <a:pPr marL="0" marR="0" lvl="1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Intercambios en Firme</a:t>
            </a:r>
          </a:p>
          <a:p>
            <a:pPr marL="342900" marR="0" lvl="1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Se desarrollará el marco regulatorio necesario (Brasil).</a:t>
            </a:r>
            <a:endParaRPr lang="es-E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20553317-3AF8-91A7-856F-6277E30EA5F8}"/>
              </a:ext>
            </a:extLst>
          </p:cNvPr>
          <p:cNvSpPr/>
          <p:nvPr/>
        </p:nvSpPr>
        <p:spPr>
          <a:xfrm>
            <a:off x="6012306" y="3101012"/>
            <a:ext cx="1080000" cy="189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1C27703B-84C9-A3E3-A26A-8C55919CE483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521" y="3582173"/>
            <a:ext cx="943570" cy="9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7F4B96F4-1B06-1C79-0A42-80CE538F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3" b="98963" l="2752" r="95783">
                        <a14:foregroundMark x1="36430" y1="1219" x2="25344" y2="4017"/>
                        <a14:foregroundMark x1="22683" y1="5681" x2="20268" y2="7191"/>
                        <a14:foregroundMark x1="16156" y1="9762" x2="15490" y2="10583"/>
                        <a14:foregroundMark x1="37772" y1="1253" x2="36307" y2="10583"/>
                        <a14:foregroundMark x1="32357" y1="3499" x2="27164" y2="7559"/>
                        <a14:foregroundMark x1="7146" y1="10799" x2="14026" y2="12225"/>
                        <a14:foregroundMark x1="5992" y1="45011" x2="11496" y2="47041"/>
                        <a14:foregroundMark x1="11940" y1="47127" x2="11940" y2="47127"/>
                        <a14:foregroundMark x1="2752" y1="45529" x2="2974" y2="46004"/>
                        <a14:foregroundMark x1="3285" y1="42765" x2="2974" y2="43672"/>
                        <a14:foregroundMark x1="15490" y1="70670" x2="17044" y2="72613"/>
                        <a14:foregroundMark x1="18287" y1="78099" x2="25166" y2="79093"/>
                        <a14:foregroundMark x1="21394" y1="93521" x2="33289" y2="88251"/>
                        <a14:foregroundMark x1="33289" y1="88251" x2="33511" y2="88251"/>
                        <a14:foregroundMark x1="20772" y1="97667" x2="22059" y2="97279"/>
                        <a14:foregroundMark x1="46116" y1="98575" x2="45806" y2="97970"/>
                        <a14:foregroundMark x1="19973" y1="99006" x2="19973" y2="99006"/>
                        <a14:foregroundMark x1="18908" y1="99006" x2="18908" y2="99006"/>
                        <a14:foregroundMark x1="20151" y1="99006" x2="22059" y2="98488"/>
                        <a14:foregroundMark x1="92943" y1="62981" x2="95783" y2="72311"/>
                        <a14:foregroundMark x1="95783" y1="72311" x2="95783" y2="72311"/>
                        <a14:backgroundMark x1="19441" y1="7689" x2="19441" y2="7689"/>
                        <a14:backgroundMark x1="24057" y1="4492" x2="24190" y2="4492"/>
                        <a14:backgroundMark x1="24856" y1="4449" x2="24856" y2="4449"/>
                        <a14:backgroundMark x1="25433" y1="3974" x2="25433" y2="3974"/>
                        <a14:backgroundMark x1="36218" y1="1123" x2="36218" y2="1123"/>
                        <a14:backgroundMark x1="25344" y1="3931" x2="25344" y2="3931"/>
                        <a14:backgroundMark x1="25566" y1="3758" x2="25033" y2="4060"/>
                        <a14:backgroundMark x1="23391" y1="4881" x2="23613" y2="5011"/>
                        <a14:backgroundMark x1="19840" y1="6955" x2="19530" y2="7430"/>
                        <a14:backgroundMark x1="19086" y1="7516" x2="19219" y2="7603"/>
                        <a14:backgroundMark x1="23125" y1="4968" x2="23613" y2="4924"/>
                        <a14:backgroundMark x1="25655" y1="3672" x2="25033" y2="4233"/>
                        <a14:backgroundMark x1="36618" y1="1037" x2="36352" y2="1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3" y="1053198"/>
            <a:ext cx="5146876" cy="52885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344445" y="169319"/>
            <a:ext cx="566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POTENCIAL HIDROELÉCTRICO </a:t>
            </a:r>
          </a:p>
          <a:p>
            <a:r>
              <a:rPr lang="es-ES" sz="1600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INTERCAMBIO DE ELECTRICIDAD EN FIRME CON BRASIL </a:t>
            </a: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434A7BDA-583A-EDBB-8D55-9A88742D62B2}"/>
              </a:ext>
            </a:extLst>
          </p:cNvPr>
          <p:cNvSpPr/>
          <p:nvPr/>
        </p:nvSpPr>
        <p:spPr>
          <a:xfrm>
            <a:off x="2983230" y="4226022"/>
            <a:ext cx="2426970" cy="535374"/>
          </a:xfrm>
          <a:custGeom>
            <a:avLst/>
            <a:gdLst>
              <a:gd name="connsiteX0" fmla="*/ 0 w 2426970"/>
              <a:gd name="connsiteY0" fmla="*/ 136428 h 535374"/>
              <a:gd name="connsiteX1" fmla="*/ 487680 w 2426970"/>
              <a:gd name="connsiteY1" fmla="*/ 94518 h 535374"/>
              <a:gd name="connsiteX2" fmla="*/ 723900 w 2426970"/>
              <a:gd name="connsiteY2" fmla="*/ 3078 h 535374"/>
              <a:gd name="connsiteX3" fmla="*/ 1097280 w 2426970"/>
              <a:gd name="connsiteY3" fmla="*/ 29748 h 535374"/>
              <a:gd name="connsiteX4" fmla="*/ 1283970 w 2426970"/>
              <a:gd name="connsiteY4" fmla="*/ 109758 h 535374"/>
              <a:gd name="connsiteX5" fmla="*/ 1405890 w 2426970"/>
              <a:gd name="connsiteY5" fmla="*/ 220248 h 535374"/>
              <a:gd name="connsiteX6" fmla="*/ 1725930 w 2426970"/>
              <a:gd name="connsiteY6" fmla="*/ 349788 h 535374"/>
              <a:gd name="connsiteX7" fmla="*/ 2190750 w 2426970"/>
              <a:gd name="connsiteY7" fmla="*/ 532668 h 535374"/>
              <a:gd name="connsiteX8" fmla="*/ 2426970 w 2426970"/>
              <a:gd name="connsiteY8" fmla="*/ 456468 h 53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6970" h="535374">
                <a:moveTo>
                  <a:pt x="0" y="136428"/>
                </a:moveTo>
                <a:cubicBezTo>
                  <a:pt x="183515" y="126585"/>
                  <a:pt x="367030" y="116743"/>
                  <a:pt x="487680" y="94518"/>
                </a:cubicBezTo>
                <a:cubicBezTo>
                  <a:pt x="608330" y="72293"/>
                  <a:pt x="622300" y="13873"/>
                  <a:pt x="723900" y="3078"/>
                </a:cubicBezTo>
                <a:cubicBezTo>
                  <a:pt x="825500" y="-7717"/>
                  <a:pt x="1003935" y="11968"/>
                  <a:pt x="1097280" y="29748"/>
                </a:cubicBezTo>
                <a:cubicBezTo>
                  <a:pt x="1190625" y="47528"/>
                  <a:pt x="1232535" y="78008"/>
                  <a:pt x="1283970" y="109758"/>
                </a:cubicBezTo>
                <a:cubicBezTo>
                  <a:pt x="1335405" y="141508"/>
                  <a:pt x="1332230" y="180243"/>
                  <a:pt x="1405890" y="220248"/>
                </a:cubicBezTo>
                <a:cubicBezTo>
                  <a:pt x="1479550" y="260253"/>
                  <a:pt x="1725930" y="349788"/>
                  <a:pt x="1725930" y="349788"/>
                </a:cubicBezTo>
                <a:cubicBezTo>
                  <a:pt x="1856740" y="401858"/>
                  <a:pt x="2073910" y="514888"/>
                  <a:pt x="2190750" y="532668"/>
                </a:cubicBezTo>
                <a:cubicBezTo>
                  <a:pt x="2307590" y="550448"/>
                  <a:pt x="2377440" y="475518"/>
                  <a:pt x="2426970" y="456468"/>
                </a:cubicBezTo>
              </a:path>
            </a:pathLst>
          </a:custGeom>
          <a:noFill/>
          <a:ln w="1905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5" name="Gráfico 24" descr="Marcador">
            <a:extLst>
              <a:ext uri="{FF2B5EF4-FFF2-40B4-BE49-F238E27FC236}">
                <a16:creationId xmlns:a16="http://schemas.microsoft.com/office/drawing/2014/main" id="{32B0916E-37BD-CED9-D1C4-CE16E0C73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3070" y="4212908"/>
            <a:ext cx="180000" cy="180000"/>
          </a:xfrm>
          <a:prstGeom prst="rect">
            <a:avLst/>
          </a:prstGeom>
        </p:spPr>
      </p:pic>
      <p:pic>
        <p:nvPicPr>
          <p:cNvPr id="30" name="Gráfico 29" descr="Marcador">
            <a:extLst>
              <a:ext uri="{FF2B5EF4-FFF2-40B4-BE49-F238E27FC236}">
                <a16:creationId xmlns:a16="http://schemas.microsoft.com/office/drawing/2014/main" id="{1128539F-2B07-49F6-116F-C92B15F2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1381" y="4097960"/>
            <a:ext cx="180000" cy="180000"/>
          </a:xfrm>
          <a:prstGeom prst="rect">
            <a:avLst/>
          </a:prstGeom>
        </p:spPr>
      </p:pic>
      <p:pic>
        <p:nvPicPr>
          <p:cNvPr id="31" name="Gráfico 30" descr="Marcador">
            <a:extLst>
              <a:ext uri="{FF2B5EF4-FFF2-40B4-BE49-F238E27FC236}">
                <a16:creationId xmlns:a16="http://schemas.microsoft.com/office/drawing/2014/main" id="{B492877C-8580-3DCA-7C16-495B0E187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8059" y="4609334"/>
            <a:ext cx="180000" cy="180000"/>
          </a:xfrm>
          <a:prstGeom prst="rect">
            <a:avLst/>
          </a:prstGeom>
        </p:spPr>
      </p:pic>
      <p:pic>
        <p:nvPicPr>
          <p:cNvPr id="33" name="Gráfico 32" descr="Marcador">
            <a:extLst>
              <a:ext uri="{FF2B5EF4-FFF2-40B4-BE49-F238E27FC236}">
                <a16:creationId xmlns:a16="http://schemas.microsoft.com/office/drawing/2014/main" id="{2B40EDE1-99F4-F595-EB2E-12CD83E4A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7984" y="4533719"/>
            <a:ext cx="180000" cy="180000"/>
          </a:xfrm>
          <a:prstGeom prst="rect">
            <a:avLst/>
          </a:prstGeom>
        </p:spPr>
      </p:pic>
      <p:sp>
        <p:nvSpPr>
          <p:cNvPr id="48" name="Rectángulo 47">
            <a:extLst>
              <a:ext uri="{FF2B5EF4-FFF2-40B4-BE49-F238E27FC236}">
                <a16:creationId xmlns:a16="http://schemas.microsoft.com/office/drawing/2014/main" id="{F7FF33B7-DEC3-0D76-7D12-58C0557DB4AF}"/>
              </a:ext>
            </a:extLst>
          </p:cNvPr>
          <p:cNvSpPr/>
          <p:nvPr/>
        </p:nvSpPr>
        <p:spPr>
          <a:xfrm>
            <a:off x="6209681" y="1249927"/>
            <a:ext cx="6152287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1400" dirty="0"/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FA7AA3A3-B2C6-75F2-EC24-45CFBB09DC1D}"/>
              </a:ext>
            </a:extLst>
          </p:cNvPr>
          <p:cNvSpPr/>
          <p:nvPr/>
        </p:nvSpPr>
        <p:spPr>
          <a:xfrm>
            <a:off x="6171960" y="1243490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35" name="Elipse 134">
            <a:extLst>
              <a:ext uri="{FF2B5EF4-FFF2-40B4-BE49-F238E27FC236}">
                <a16:creationId xmlns:a16="http://schemas.microsoft.com/office/drawing/2014/main" id="{85D2837A-4AB8-AB40-418E-B9EDDEAD7190}"/>
              </a:ext>
            </a:extLst>
          </p:cNvPr>
          <p:cNvSpPr/>
          <p:nvPr/>
        </p:nvSpPr>
        <p:spPr>
          <a:xfrm rot="1326644">
            <a:off x="2190688" y="4475874"/>
            <a:ext cx="770752" cy="287777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34" name="Elipse 133">
            <a:extLst>
              <a:ext uri="{FF2B5EF4-FFF2-40B4-BE49-F238E27FC236}">
                <a16:creationId xmlns:a16="http://schemas.microsoft.com/office/drawing/2014/main" id="{D4552192-774D-A7CB-8ED1-4CB647D77B32}"/>
              </a:ext>
            </a:extLst>
          </p:cNvPr>
          <p:cNvSpPr/>
          <p:nvPr/>
        </p:nvSpPr>
        <p:spPr>
          <a:xfrm>
            <a:off x="2418321" y="4225845"/>
            <a:ext cx="252000" cy="252000"/>
          </a:xfrm>
          <a:prstGeom prst="ellipse">
            <a:avLst/>
          </a:prstGeom>
          <a:solidFill>
            <a:srgbClr val="66FFFF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32" name="Forma libre: forma 131">
            <a:extLst>
              <a:ext uri="{FF2B5EF4-FFF2-40B4-BE49-F238E27FC236}">
                <a16:creationId xmlns:a16="http://schemas.microsoft.com/office/drawing/2014/main" id="{7EDD05DC-F3A7-EDFB-05B4-8C21C2FCF72E}"/>
              </a:ext>
            </a:extLst>
          </p:cNvPr>
          <p:cNvSpPr/>
          <p:nvPr/>
        </p:nvSpPr>
        <p:spPr>
          <a:xfrm>
            <a:off x="2303145" y="4482465"/>
            <a:ext cx="468850" cy="274595"/>
          </a:xfrm>
          <a:custGeom>
            <a:avLst/>
            <a:gdLst>
              <a:gd name="connsiteX0" fmla="*/ 0 w 468850"/>
              <a:gd name="connsiteY0" fmla="*/ 76200 h 274595"/>
              <a:gd name="connsiteX1" fmla="*/ 9525 w 468850"/>
              <a:gd name="connsiteY1" fmla="*/ 78105 h 274595"/>
              <a:gd name="connsiteX2" fmla="*/ 11430 w 468850"/>
              <a:gd name="connsiteY2" fmla="*/ 68580 h 274595"/>
              <a:gd name="connsiteX3" fmla="*/ 13335 w 468850"/>
              <a:gd name="connsiteY3" fmla="*/ 57150 h 274595"/>
              <a:gd name="connsiteX4" fmla="*/ 28575 w 468850"/>
              <a:gd name="connsiteY4" fmla="*/ 43815 h 274595"/>
              <a:gd name="connsiteX5" fmla="*/ 51435 w 468850"/>
              <a:gd name="connsiteY5" fmla="*/ 24765 h 274595"/>
              <a:gd name="connsiteX6" fmla="*/ 60960 w 468850"/>
              <a:gd name="connsiteY6" fmla="*/ 20955 h 274595"/>
              <a:gd name="connsiteX7" fmla="*/ 74295 w 468850"/>
              <a:gd name="connsiteY7" fmla="*/ 15240 h 274595"/>
              <a:gd name="connsiteX8" fmla="*/ 81915 w 468850"/>
              <a:gd name="connsiteY8" fmla="*/ 7620 h 274595"/>
              <a:gd name="connsiteX9" fmla="*/ 97155 w 468850"/>
              <a:gd name="connsiteY9" fmla="*/ 0 h 274595"/>
              <a:gd name="connsiteX10" fmla="*/ 102870 w 468850"/>
              <a:gd name="connsiteY10" fmla="*/ 7620 h 274595"/>
              <a:gd name="connsiteX11" fmla="*/ 116205 w 468850"/>
              <a:gd name="connsiteY11" fmla="*/ 15240 h 274595"/>
              <a:gd name="connsiteX12" fmla="*/ 121920 w 468850"/>
              <a:gd name="connsiteY12" fmla="*/ 17145 h 274595"/>
              <a:gd name="connsiteX13" fmla="*/ 135255 w 468850"/>
              <a:gd name="connsiteY13" fmla="*/ 22860 h 274595"/>
              <a:gd name="connsiteX14" fmla="*/ 148590 w 468850"/>
              <a:gd name="connsiteY14" fmla="*/ 24765 h 274595"/>
              <a:gd name="connsiteX15" fmla="*/ 165735 w 468850"/>
              <a:gd name="connsiteY15" fmla="*/ 28575 h 274595"/>
              <a:gd name="connsiteX16" fmla="*/ 173355 w 468850"/>
              <a:gd name="connsiteY16" fmla="*/ 40005 h 274595"/>
              <a:gd name="connsiteX17" fmla="*/ 175260 w 468850"/>
              <a:gd name="connsiteY17" fmla="*/ 47625 h 274595"/>
              <a:gd name="connsiteX18" fmla="*/ 179070 w 468850"/>
              <a:gd name="connsiteY18" fmla="*/ 53340 h 274595"/>
              <a:gd name="connsiteX19" fmla="*/ 180975 w 468850"/>
              <a:gd name="connsiteY19" fmla="*/ 60960 h 274595"/>
              <a:gd name="connsiteX20" fmla="*/ 190500 w 468850"/>
              <a:gd name="connsiteY20" fmla="*/ 70485 h 274595"/>
              <a:gd name="connsiteX21" fmla="*/ 200025 w 468850"/>
              <a:gd name="connsiteY21" fmla="*/ 72390 h 274595"/>
              <a:gd name="connsiteX22" fmla="*/ 207645 w 468850"/>
              <a:gd name="connsiteY22" fmla="*/ 74295 h 274595"/>
              <a:gd name="connsiteX23" fmla="*/ 240030 w 468850"/>
              <a:gd name="connsiteY23" fmla="*/ 70485 h 274595"/>
              <a:gd name="connsiteX24" fmla="*/ 251460 w 468850"/>
              <a:gd name="connsiteY24" fmla="*/ 68580 h 274595"/>
              <a:gd name="connsiteX25" fmla="*/ 262890 w 468850"/>
              <a:gd name="connsiteY25" fmla="*/ 64770 h 274595"/>
              <a:gd name="connsiteX26" fmla="*/ 278130 w 468850"/>
              <a:gd name="connsiteY26" fmla="*/ 60960 h 274595"/>
              <a:gd name="connsiteX27" fmla="*/ 297180 w 468850"/>
              <a:gd name="connsiteY27" fmla="*/ 66675 h 274595"/>
              <a:gd name="connsiteX28" fmla="*/ 299085 w 468850"/>
              <a:gd name="connsiteY28" fmla="*/ 85725 h 274595"/>
              <a:gd name="connsiteX29" fmla="*/ 300990 w 468850"/>
              <a:gd name="connsiteY29" fmla="*/ 97155 h 274595"/>
              <a:gd name="connsiteX30" fmla="*/ 304800 w 468850"/>
              <a:gd name="connsiteY30" fmla="*/ 102870 h 274595"/>
              <a:gd name="connsiteX31" fmla="*/ 306705 w 468850"/>
              <a:gd name="connsiteY31" fmla="*/ 108585 h 274595"/>
              <a:gd name="connsiteX32" fmla="*/ 310515 w 468850"/>
              <a:gd name="connsiteY32" fmla="*/ 116205 h 274595"/>
              <a:gd name="connsiteX33" fmla="*/ 312420 w 468850"/>
              <a:gd name="connsiteY33" fmla="*/ 121920 h 274595"/>
              <a:gd name="connsiteX34" fmla="*/ 314325 w 468850"/>
              <a:gd name="connsiteY34" fmla="*/ 129540 h 274595"/>
              <a:gd name="connsiteX35" fmla="*/ 321945 w 468850"/>
              <a:gd name="connsiteY35" fmla="*/ 133350 h 274595"/>
              <a:gd name="connsiteX36" fmla="*/ 327660 w 468850"/>
              <a:gd name="connsiteY36" fmla="*/ 137160 h 274595"/>
              <a:gd name="connsiteX37" fmla="*/ 331470 w 468850"/>
              <a:gd name="connsiteY37" fmla="*/ 142875 h 274595"/>
              <a:gd name="connsiteX38" fmla="*/ 337185 w 468850"/>
              <a:gd name="connsiteY38" fmla="*/ 156210 h 274595"/>
              <a:gd name="connsiteX39" fmla="*/ 342900 w 468850"/>
              <a:gd name="connsiteY39" fmla="*/ 160020 h 274595"/>
              <a:gd name="connsiteX40" fmla="*/ 346710 w 468850"/>
              <a:gd name="connsiteY40" fmla="*/ 171450 h 274595"/>
              <a:gd name="connsiteX41" fmla="*/ 354330 w 468850"/>
              <a:gd name="connsiteY41" fmla="*/ 192405 h 274595"/>
              <a:gd name="connsiteX42" fmla="*/ 361950 w 468850"/>
              <a:gd name="connsiteY42" fmla="*/ 196215 h 274595"/>
              <a:gd name="connsiteX43" fmla="*/ 394335 w 468850"/>
              <a:gd name="connsiteY43" fmla="*/ 198120 h 274595"/>
              <a:gd name="connsiteX44" fmla="*/ 396240 w 468850"/>
              <a:gd name="connsiteY44" fmla="*/ 203835 h 274595"/>
              <a:gd name="connsiteX45" fmla="*/ 401955 w 468850"/>
              <a:gd name="connsiteY45" fmla="*/ 211455 h 274595"/>
              <a:gd name="connsiteX46" fmla="*/ 403860 w 468850"/>
              <a:gd name="connsiteY46" fmla="*/ 224790 h 274595"/>
              <a:gd name="connsiteX47" fmla="*/ 405765 w 468850"/>
              <a:gd name="connsiteY47" fmla="*/ 230505 h 274595"/>
              <a:gd name="connsiteX48" fmla="*/ 415290 w 468850"/>
              <a:gd name="connsiteY48" fmla="*/ 247650 h 274595"/>
              <a:gd name="connsiteX49" fmla="*/ 417195 w 468850"/>
              <a:gd name="connsiteY49" fmla="*/ 259080 h 274595"/>
              <a:gd name="connsiteX50" fmla="*/ 419100 w 468850"/>
              <a:gd name="connsiteY50" fmla="*/ 266700 h 274595"/>
              <a:gd name="connsiteX51" fmla="*/ 426720 w 468850"/>
              <a:gd name="connsiteY51" fmla="*/ 272415 h 274595"/>
              <a:gd name="connsiteX52" fmla="*/ 434340 w 468850"/>
              <a:gd name="connsiteY52" fmla="*/ 274320 h 274595"/>
              <a:gd name="connsiteX53" fmla="*/ 464820 w 468850"/>
              <a:gd name="connsiteY53" fmla="*/ 272415 h 274595"/>
              <a:gd name="connsiteX54" fmla="*/ 466725 w 468850"/>
              <a:gd name="connsiteY54" fmla="*/ 260985 h 274595"/>
              <a:gd name="connsiteX55" fmla="*/ 468630 w 468850"/>
              <a:gd name="connsiteY55" fmla="*/ 251460 h 274595"/>
              <a:gd name="connsiteX56" fmla="*/ 468630 w 468850"/>
              <a:gd name="connsiteY56" fmla="*/ 217170 h 27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68850" h="274595">
                <a:moveTo>
                  <a:pt x="0" y="76200"/>
                </a:moveTo>
                <a:cubicBezTo>
                  <a:pt x="3175" y="76835"/>
                  <a:pt x="6831" y="79901"/>
                  <a:pt x="9525" y="78105"/>
                </a:cubicBezTo>
                <a:cubicBezTo>
                  <a:pt x="12219" y="76309"/>
                  <a:pt x="10851" y="71766"/>
                  <a:pt x="11430" y="68580"/>
                </a:cubicBezTo>
                <a:cubicBezTo>
                  <a:pt x="12121" y="64780"/>
                  <a:pt x="11485" y="60541"/>
                  <a:pt x="13335" y="57150"/>
                </a:cubicBezTo>
                <a:cubicBezTo>
                  <a:pt x="18281" y="48081"/>
                  <a:pt x="22284" y="49057"/>
                  <a:pt x="28575" y="43815"/>
                </a:cubicBezTo>
                <a:cubicBezTo>
                  <a:pt x="37325" y="36523"/>
                  <a:pt x="37765" y="30233"/>
                  <a:pt x="51435" y="24765"/>
                </a:cubicBezTo>
                <a:cubicBezTo>
                  <a:pt x="54610" y="23495"/>
                  <a:pt x="57835" y="22344"/>
                  <a:pt x="60960" y="20955"/>
                </a:cubicBezTo>
                <a:cubicBezTo>
                  <a:pt x="75084" y="14678"/>
                  <a:pt x="62557" y="19153"/>
                  <a:pt x="74295" y="15240"/>
                </a:cubicBezTo>
                <a:cubicBezTo>
                  <a:pt x="76835" y="12700"/>
                  <a:pt x="79080" y="9825"/>
                  <a:pt x="81915" y="7620"/>
                </a:cubicBezTo>
                <a:cubicBezTo>
                  <a:pt x="88663" y="2371"/>
                  <a:pt x="90367" y="2263"/>
                  <a:pt x="97155" y="0"/>
                </a:cubicBezTo>
                <a:cubicBezTo>
                  <a:pt x="99060" y="2540"/>
                  <a:pt x="100625" y="5375"/>
                  <a:pt x="102870" y="7620"/>
                </a:cubicBezTo>
                <a:cubicBezTo>
                  <a:pt x="105261" y="10011"/>
                  <a:pt x="113590" y="14119"/>
                  <a:pt x="116205" y="15240"/>
                </a:cubicBezTo>
                <a:cubicBezTo>
                  <a:pt x="118051" y="16031"/>
                  <a:pt x="120074" y="16354"/>
                  <a:pt x="121920" y="17145"/>
                </a:cubicBezTo>
                <a:cubicBezTo>
                  <a:pt x="127341" y="19468"/>
                  <a:pt x="129671" y="21743"/>
                  <a:pt x="135255" y="22860"/>
                </a:cubicBezTo>
                <a:cubicBezTo>
                  <a:pt x="139658" y="23741"/>
                  <a:pt x="144161" y="24027"/>
                  <a:pt x="148590" y="24765"/>
                </a:cubicBezTo>
                <a:cubicBezTo>
                  <a:pt x="155845" y="25974"/>
                  <a:pt x="158885" y="26862"/>
                  <a:pt x="165735" y="28575"/>
                </a:cubicBezTo>
                <a:cubicBezTo>
                  <a:pt x="171683" y="46418"/>
                  <a:pt x="161939" y="20027"/>
                  <a:pt x="173355" y="40005"/>
                </a:cubicBezTo>
                <a:cubicBezTo>
                  <a:pt x="174654" y="42278"/>
                  <a:pt x="174229" y="45219"/>
                  <a:pt x="175260" y="47625"/>
                </a:cubicBezTo>
                <a:cubicBezTo>
                  <a:pt x="176162" y="49729"/>
                  <a:pt x="177800" y="51435"/>
                  <a:pt x="179070" y="53340"/>
                </a:cubicBezTo>
                <a:cubicBezTo>
                  <a:pt x="179705" y="55880"/>
                  <a:pt x="179523" y="58782"/>
                  <a:pt x="180975" y="60960"/>
                </a:cubicBezTo>
                <a:cubicBezTo>
                  <a:pt x="183466" y="64696"/>
                  <a:pt x="186650" y="68175"/>
                  <a:pt x="190500" y="70485"/>
                </a:cubicBezTo>
                <a:cubicBezTo>
                  <a:pt x="193276" y="72151"/>
                  <a:pt x="196864" y="71688"/>
                  <a:pt x="200025" y="72390"/>
                </a:cubicBezTo>
                <a:cubicBezTo>
                  <a:pt x="202581" y="72958"/>
                  <a:pt x="205105" y="73660"/>
                  <a:pt x="207645" y="74295"/>
                </a:cubicBezTo>
                <a:lnTo>
                  <a:pt x="240030" y="70485"/>
                </a:lnTo>
                <a:cubicBezTo>
                  <a:pt x="243860" y="69985"/>
                  <a:pt x="247713" y="69517"/>
                  <a:pt x="251460" y="68580"/>
                </a:cubicBezTo>
                <a:cubicBezTo>
                  <a:pt x="255356" y="67606"/>
                  <a:pt x="258994" y="65744"/>
                  <a:pt x="262890" y="64770"/>
                </a:cubicBezTo>
                <a:lnTo>
                  <a:pt x="278130" y="60960"/>
                </a:lnTo>
                <a:cubicBezTo>
                  <a:pt x="278595" y="61026"/>
                  <a:pt x="295447" y="61477"/>
                  <a:pt x="297180" y="66675"/>
                </a:cubicBezTo>
                <a:cubicBezTo>
                  <a:pt x="299198" y="72729"/>
                  <a:pt x="298293" y="79393"/>
                  <a:pt x="299085" y="85725"/>
                </a:cubicBezTo>
                <a:cubicBezTo>
                  <a:pt x="299564" y="89558"/>
                  <a:pt x="299769" y="93491"/>
                  <a:pt x="300990" y="97155"/>
                </a:cubicBezTo>
                <a:cubicBezTo>
                  <a:pt x="301714" y="99327"/>
                  <a:pt x="303776" y="100822"/>
                  <a:pt x="304800" y="102870"/>
                </a:cubicBezTo>
                <a:cubicBezTo>
                  <a:pt x="305698" y="104666"/>
                  <a:pt x="305914" y="106739"/>
                  <a:pt x="306705" y="108585"/>
                </a:cubicBezTo>
                <a:cubicBezTo>
                  <a:pt x="307824" y="111195"/>
                  <a:pt x="309396" y="113595"/>
                  <a:pt x="310515" y="116205"/>
                </a:cubicBezTo>
                <a:cubicBezTo>
                  <a:pt x="311306" y="118051"/>
                  <a:pt x="311868" y="119989"/>
                  <a:pt x="312420" y="121920"/>
                </a:cubicBezTo>
                <a:cubicBezTo>
                  <a:pt x="313139" y="124437"/>
                  <a:pt x="312649" y="127529"/>
                  <a:pt x="314325" y="129540"/>
                </a:cubicBezTo>
                <a:cubicBezTo>
                  <a:pt x="316143" y="131722"/>
                  <a:pt x="319479" y="131941"/>
                  <a:pt x="321945" y="133350"/>
                </a:cubicBezTo>
                <a:cubicBezTo>
                  <a:pt x="323933" y="134486"/>
                  <a:pt x="325755" y="135890"/>
                  <a:pt x="327660" y="137160"/>
                </a:cubicBezTo>
                <a:cubicBezTo>
                  <a:pt x="328930" y="139065"/>
                  <a:pt x="330568" y="140771"/>
                  <a:pt x="331470" y="142875"/>
                </a:cubicBezTo>
                <a:cubicBezTo>
                  <a:pt x="334749" y="150526"/>
                  <a:pt x="331207" y="150232"/>
                  <a:pt x="337185" y="156210"/>
                </a:cubicBezTo>
                <a:cubicBezTo>
                  <a:pt x="338804" y="157829"/>
                  <a:pt x="340995" y="158750"/>
                  <a:pt x="342900" y="160020"/>
                </a:cubicBezTo>
                <a:cubicBezTo>
                  <a:pt x="344170" y="163830"/>
                  <a:pt x="345607" y="167588"/>
                  <a:pt x="346710" y="171450"/>
                </a:cubicBezTo>
                <a:cubicBezTo>
                  <a:pt x="348055" y="176156"/>
                  <a:pt x="348936" y="187910"/>
                  <a:pt x="354330" y="192405"/>
                </a:cubicBezTo>
                <a:cubicBezTo>
                  <a:pt x="356512" y="194223"/>
                  <a:pt x="359139" y="195813"/>
                  <a:pt x="361950" y="196215"/>
                </a:cubicBezTo>
                <a:cubicBezTo>
                  <a:pt x="372655" y="197744"/>
                  <a:pt x="383540" y="197485"/>
                  <a:pt x="394335" y="198120"/>
                </a:cubicBezTo>
                <a:cubicBezTo>
                  <a:pt x="394970" y="200025"/>
                  <a:pt x="395244" y="202092"/>
                  <a:pt x="396240" y="203835"/>
                </a:cubicBezTo>
                <a:cubicBezTo>
                  <a:pt x="397815" y="206592"/>
                  <a:pt x="400870" y="208471"/>
                  <a:pt x="401955" y="211455"/>
                </a:cubicBezTo>
                <a:cubicBezTo>
                  <a:pt x="403489" y="215675"/>
                  <a:pt x="402979" y="220387"/>
                  <a:pt x="403860" y="224790"/>
                </a:cubicBezTo>
                <a:cubicBezTo>
                  <a:pt x="404254" y="226759"/>
                  <a:pt x="404949" y="228670"/>
                  <a:pt x="405765" y="230505"/>
                </a:cubicBezTo>
                <a:cubicBezTo>
                  <a:pt x="410258" y="240613"/>
                  <a:pt x="410324" y="240202"/>
                  <a:pt x="415290" y="247650"/>
                </a:cubicBezTo>
                <a:cubicBezTo>
                  <a:pt x="415925" y="251460"/>
                  <a:pt x="416437" y="255292"/>
                  <a:pt x="417195" y="259080"/>
                </a:cubicBezTo>
                <a:cubicBezTo>
                  <a:pt x="417708" y="261647"/>
                  <a:pt x="417578" y="264570"/>
                  <a:pt x="419100" y="266700"/>
                </a:cubicBezTo>
                <a:cubicBezTo>
                  <a:pt x="420945" y="269284"/>
                  <a:pt x="423880" y="270995"/>
                  <a:pt x="426720" y="272415"/>
                </a:cubicBezTo>
                <a:cubicBezTo>
                  <a:pt x="429062" y="273586"/>
                  <a:pt x="431800" y="273685"/>
                  <a:pt x="434340" y="274320"/>
                </a:cubicBezTo>
                <a:cubicBezTo>
                  <a:pt x="444500" y="273685"/>
                  <a:pt x="455407" y="276291"/>
                  <a:pt x="464820" y="272415"/>
                </a:cubicBezTo>
                <a:cubicBezTo>
                  <a:pt x="468392" y="270944"/>
                  <a:pt x="466034" y="264785"/>
                  <a:pt x="466725" y="260985"/>
                </a:cubicBezTo>
                <a:cubicBezTo>
                  <a:pt x="467304" y="257799"/>
                  <a:pt x="468489" y="254695"/>
                  <a:pt x="468630" y="251460"/>
                </a:cubicBezTo>
                <a:cubicBezTo>
                  <a:pt x="469126" y="240041"/>
                  <a:pt x="468630" y="228600"/>
                  <a:pt x="468630" y="21717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33" name="Picture 4" descr="energía del agua">
            <a:extLst>
              <a:ext uri="{FF2B5EF4-FFF2-40B4-BE49-F238E27FC236}">
                <a16:creationId xmlns:a16="http://schemas.microsoft.com/office/drawing/2014/main" id="{D88853B9-CB1E-3B75-681A-F32E1F4F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48" y="4249237"/>
            <a:ext cx="205217" cy="2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EDC71A-FF53-B303-4488-0D0ADE924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173543"/>
            <a:ext cx="6008701" cy="167149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3F81934-8085-862F-CAD0-45A81B3A39A1}"/>
              </a:ext>
            </a:extLst>
          </p:cNvPr>
          <p:cNvSpPr txBox="1"/>
          <p:nvPr/>
        </p:nvSpPr>
        <p:spPr>
          <a:xfrm>
            <a:off x="3828391" y="5175833"/>
            <a:ext cx="21890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s-ES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N°</a:t>
            </a:r>
            <a:r>
              <a:rPr lang="es-E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Hidroeléctricas: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Potencia: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2.520 MW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C9A122F-8D1D-C56E-DD21-64D09C6DE5D0}"/>
              </a:ext>
            </a:extLst>
          </p:cNvPr>
          <p:cNvSpPr txBox="1"/>
          <p:nvPr/>
        </p:nvSpPr>
        <p:spPr>
          <a:xfrm>
            <a:off x="-1819" y="4947792"/>
            <a:ext cx="3280241" cy="27699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lvl="1"/>
            <a:r>
              <a:rPr lang="es-E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COMPLEJO HIDROELÉCTRICO RIO GRANDE </a:t>
            </a:r>
          </a:p>
        </p:txBody>
      </p:sp>
      <p:sp>
        <p:nvSpPr>
          <p:cNvPr id="28" name="Google Shape;82;p16">
            <a:extLst>
              <a:ext uri="{FF2B5EF4-FFF2-40B4-BE49-F238E27FC236}">
                <a16:creationId xmlns:a16="http://schemas.microsoft.com/office/drawing/2014/main" id="{04B72E8B-7B8F-D1EF-7199-9E4113384292}"/>
              </a:ext>
            </a:extLst>
          </p:cNvPr>
          <p:cNvSpPr/>
          <p:nvPr/>
        </p:nvSpPr>
        <p:spPr>
          <a:xfrm rot="10800000">
            <a:off x="1388160" y="4537216"/>
            <a:ext cx="867053" cy="479553"/>
          </a:xfrm>
          <a:custGeom>
            <a:avLst/>
            <a:gdLst/>
            <a:ahLst/>
            <a:cxnLst/>
            <a:rect l="l" t="t" r="r" b="b"/>
            <a:pathLst>
              <a:path w="61521" h="29578" extrusionOk="0">
                <a:moveTo>
                  <a:pt x="60796" y="0"/>
                </a:moveTo>
                <a:cubicBezTo>
                  <a:pt x="60741" y="0"/>
                  <a:pt x="60686" y="7"/>
                  <a:pt x="60630" y="21"/>
                </a:cubicBezTo>
                <a:lnTo>
                  <a:pt x="53757" y="1729"/>
                </a:lnTo>
                <a:cubicBezTo>
                  <a:pt x="53242" y="1857"/>
                  <a:pt x="53066" y="2499"/>
                  <a:pt x="53446" y="2870"/>
                </a:cubicBezTo>
                <a:lnTo>
                  <a:pt x="54499" y="3905"/>
                </a:lnTo>
                <a:cubicBezTo>
                  <a:pt x="54415" y="3989"/>
                  <a:pt x="54330" y="4074"/>
                  <a:pt x="54241" y="4163"/>
                </a:cubicBezTo>
                <a:cubicBezTo>
                  <a:pt x="54088" y="4315"/>
                  <a:pt x="53928" y="4476"/>
                  <a:pt x="53760" y="4644"/>
                </a:cubicBezTo>
                <a:cubicBezTo>
                  <a:pt x="53586" y="4806"/>
                  <a:pt x="53404" y="4975"/>
                  <a:pt x="53214" y="5152"/>
                </a:cubicBezTo>
                <a:cubicBezTo>
                  <a:pt x="52834" y="5506"/>
                  <a:pt x="52424" y="5889"/>
                  <a:pt x="51985" y="6298"/>
                </a:cubicBezTo>
                <a:cubicBezTo>
                  <a:pt x="51764" y="6502"/>
                  <a:pt x="51541" y="6718"/>
                  <a:pt x="51302" y="6929"/>
                </a:cubicBezTo>
                <a:cubicBezTo>
                  <a:pt x="51061" y="7138"/>
                  <a:pt x="50813" y="7353"/>
                  <a:pt x="50559" y="7574"/>
                </a:cubicBezTo>
                <a:cubicBezTo>
                  <a:pt x="50050" y="8016"/>
                  <a:pt x="49514" y="8481"/>
                  <a:pt x="48955" y="8966"/>
                </a:cubicBezTo>
                <a:cubicBezTo>
                  <a:pt x="47802" y="9890"/>
                  <a:pt x="46572" y="10925"/>
                  <a:pt x="45201" y="11928"/>
                </a:cubicBezTo>
                <a:cubicBezTo>
                  <a:pt x="44861" y="12184"/>
                  <a:pt x="44518" y="12443"/>
                  <a:pt x="44170" y="12706"/>
                </a:cubicBezTo>
                <a:cubicBezTo>
                  <a:pt x="43813" y="12958"/>
                  <a:pt x="43452" y="13212"/>
                  <a:pt x="43087" y="13470"/>
                </a:cubicBezTo>
                <a:cubicBezTo>
                  <a:pt x="42357" y="13982"/>
                  <a:pt x="41615" y="14517"/>
                  <a:pt x="40831" y="15016"/>
                </a:cubicBezTo>
                <a:cubicBezTo>
                  <a:pt x="40052" y="15521"/>
                  <a:pt x="39271" y="16056"/>
                  <a:pt x="38447" y="16544"/>
                </a:cubicBezTo>
                <a:cubicBezTo>
                  <a:pt x="37628" y="17041"/>
                  <a:pt x="36808" y="17560"/>
                  <a:pt x="35952" y="18033"/>
                </a:cubicBezTo>
                <a:cubicBezTo>
                  <a:pt x="35527" y="18276"/>
                  <a:pt x="35100" y="18519"/>
                  <a:pt x="34671" y="18763"/>
                </a:cubicBezTo>
                <a:cubicBezTo>
                  <a:pt x="34245" y="19009"/>
                  <a:pt x="33802" y="19230"/>
                  <a:pt x="33366" y="19466"/>
                </a:cubicBezTo>
                <a:cubicBezTo>
                  <a:pt x="32928" y="19699"/>
                  <a:pt x="32489" y="19932"/>
                  <a:pt x="32050" y="20165"/>
                </a:cubicBezTo>
                <a:lnTo>
                  <a:pt x="30711" y="20827"/>
                </a:lnTo>
                <a:cubicBezTo>
                  <a:pt x="28927" y="21720"/>
                  <a:pt x="27100" y="22523"/>
                  <a:pt x="25287" y="23289"/>
                </a:cubicBezTo>
                <a:cubicBezTo>
                  <a:pt x="24833" y="23479"/>
                  <a:pt x="24376" y="23653"/>
                  <a:pt x="23923" y="23835"/>
                </a:cubicBezTo>
                <a:cubicBezTo>
                  <a:pt x="23468" y="24012"/>
                  <a:pt x="23020" y="24202"/>
                  <a:pt x="22566" y="24364"/>
                </a:cubicBezTo>
                <a:cubicBezTo>
                  <a:pt x="21659" y="24694"/>
                  <a:pt x="20766" y="25036"/>
                  <a:pt x="19874" y="25328"/>
                </a:cubicBezTo>
                <a:cubicBezTo>
                  <a:pt x="18101" y="25950"/>
                  <a:pt x="16355" y="26462"/>
                  <a:pt x="14696" y="26936"/>
                </a:cubicBezTo>
                <a:cubicBezTo>
                  <a:pt x="13030" y="27385"/>
                  <a:pt x="11445" y="27788"/>
                  <a:pt x="9969" y="28101"/>
                </a:cubicBezTo>
                <a:cubicBezTo>
                  <a:pt x="8493" y="28422"/>
                  <a:pt x="7132" y="28680"/>
                  <a:pt x="5920" y="28875"/>
                </a:cubicBezTo>
                <a:cubicBezTo>
                  <a:pt x="4707" y="29077"/>
                  <a:pt x="3644" y="29217"/>
                  <a:pt x="2767" y="29319"/>
                </a:cubicBezTo>
                <a:cubicBezTo>
                  <a:pt x="1013" y="29523"/>
                  <a:pt x="1" y="29557"/>
                  <a:pt x="1" y="29557"/>
                </a:cubicBezTo>
                <a:cubicBezTo>
                  <a:pt x="1" y="29557"/>
                  <a:pt x="252" y="29570"/>
                  <a:pt x="727" y="29576"/>
                </a:cubicBezTo>
                <a:cubicBezTo>
                  <a:pt x="868" y="29576"/>
                  <a:pt x="1029" y="29577"/>
                  <a:pt x="1209" y="29577"/>
                </a:cubicBezTo>
                <a:cubicBezTo>
                  <a:pt x="1633" y="29577"/>
                  <a:pt x="2161" y="29573"/>
                  <a:pt x="2784" y="29551"/>
                </a:cubicBezTo>
                <a:cubicBezTo>
                  <a:pt x="3670" y="29521"/>
                  <a:pt x="4747" y="29472"/>
                  <a:pt x="5979" y="29371"/>
                </a:cubicBezTo>
                <a:cubicBezTo>
                  <a:pt x="7212" y="29278"/>
                  <a:pt x="8602" y="29133"/>
                  <a:pt x="10113" y="28935"/>
                </a:cubicBezTo>
                <a:cubicBezTo>
                  <a:pt x="11626" y="28745"/>
                  <a:pt x="13256" y="28473"/>
                  <a:pt x="14979" y="28160"/>
                </a:cubicBezTo>
                <a:cubicBezTo>
                  <a:pt x="16695" y="27822"/>
                  <a:pt x="18507" y="27450"/>
                  <a:pt x="20360" y="26971"/>
                </a:cubicBezTo>
                <a:cubicBezTo>
                  <a:pt x="21291" y="26750"/>
                  <a:pt x="22226" y="26480"/>
                  <a:pt x="23178" y="26220"/>
                </a:cubicBezTo>
                <a:cubicBezTo>
                  <a:pt x="23655" y="26094"/>
                  <a:pt x="24125" y="25938"/>
                  <a:pt x="24604" y="25797"/>
                </a:cubicBezTo>
                <a:cubicBezTo>
                  <a:pt x="25081" y="25651"/>
                  <a:pt x="25563" y="25512"/>
                  <a:pt x="26042" y="25357"/>
                </a:cubicBezTo>
                <a:cubicBezTo>
                  <a:pt x="27956" y="24731"/>
                  <a:pt x="29896" y="24065"/>
                  <a:pt x="31801" y="23305"/>
                </a:cubicBezTo>
                <a:lnTo>
                  <a:pt x="33234" y="22739"/>
                </a:lnTo>
                <a:cubicBezTo>
                  <a:pt x="33704" y="22537"/>
                  <a:pt x="34176" y="22336"/>
                  <a:pt x="34646" y="22135"/>
                </a:cubicBezTo>
                <a:cubicBezTo>
                  <a:pt x="35114" y="21929"/>
                  <a:pt x="35590" y="21740"/>
                  <a:pt x="36051" y="21523"/>
                </a:cubicBezTo>
                <a:cubicBezTo>
                  <a:pt x="36513" y="21309"/>
                  <a:pt x="36975" y="21096"/>
                  <a:pt x="37434" y="20883"/>
                </a:cubicBezTo>
                <a:cubicBezTo>
                  <a:pt x="38359" y="20468"/>
                  <a:pt x="39250" y="20004"/>
                  <a:pt x="40139" y="19561"/>
                </a:cubicBezTo>
                <a:cubicBezTo>
                  <a:pt x="41035" y="19126"/>
                  <a:pt x="41889" y="18642"/>
                  <a:pt x="42741" y="18185"/>
                </a:cubicBezTo>
                <a:cubicBezTo>
                  <a:pt x="43599" y="17735"/>
                  <a:pt x="44414" y="17245"/>
                  <a:pt x="45218" y="16776"/>
                </a:cubicBezTo>
                <a:cubicBezTo>
                  <a:pt x="45621" y="16539"/>
                  <a:pt x="46019" y="16306"/>
                  <a:pt x="46411" y="16075"/>
                </a:cubicBezTo>
                <a:cubicBezTo>
                  <a:pt x="46797" y="15832"/>
                  <a:pt x="47178" y="15593"/>
                  <a:pt x="47553" y="15355"/>
                </a:cubicBezTo>
                <a:cubicBezTo>
                  <a:pt x="49071" y="14428"/>
                  <a:pt x="50444" y="13458"/>
                  <a:pt x="51734" y="12590"/>
                </a:cubicBezTo>
                <a:cubicBezTo>
                  <a:pt x="52362" y="12131"/>
                  <a:pt x="52963" y="11692"/>
                  <a:pt x="53536" y="11274"/>
                </a:cubicBezTo>
                <a:cubicBezTo>
                  <a:pt x="53821" y="11065"/>
                  <a:pt x="54101" y="10861"/>
                  <a:pt x="54372" y="10663"/>
                </a:cubicBezTo>
                <a:cubicBezTo>
                  <a:pt x="54641" y="10462"/>
                  <a:pt x="54894" y="10256"/>
                  <a:pt x="55143" y="10061"/>
                </a:cubicBezTo>
                <a:cubicBezTo>
                  <a:pt x="55641" y="9671"/>
                  <a:pt x="56105" y="9304"/>
                  <a:pt x="56536" y="8966"/>
                </a:cubicBezTo>
                <a:cubicBezTo>
                  <a:pt x="56751" y="8797"/>
                  <a:pt x="56957" y="8634"/>
                  <a:pt x="57155" y="8479"/>
                </a:cubicBezTo>
                <a:cubicBezTo>
                  <a:pt x="57346" y="8317"/>
                  <a:pt x="57529" y="8162"/>
                  <a:pt x="57703" y="8016"/>
                </a:cubicBezTo>
                <a:cubicBezTo>
                  <a:pt x="57891" y="7858"/>
                  <a:pt x="58066" y="7709"/>
                  <a:pt x="58230" y="7570"/>
                </a:cubicBezTo>
                <a:lnTo>
                  <a:pt x="59336" y="8657"/>
                </a:lnTo>
                <a:cubicBezTo>
                  <a:pt x="59473" y="8791"/>
                  <a:pt x="59642" y="8851"/>
                  <a:pt x="59808" y="8851"/>
                </a:cubicBezTo>
                <a:cubicBezTo>
                  <a:pt x="60128" y="8851"/>
                  <a:pt x="60437" y="8626"/>
                  <a:pt x="60484" y="8261"/>
                </a:cubicBezTo>
                <a:lnTo>
                  <a:pt x="61466" y="767"/>
                </a:lnTo>
                <a:cubicBezTo>
                  <a:pt x="61520" y="350"/>
                  <a:pt x="61191" y="0"/>
                  <a:pt x="60796" y="0"/>
                </a:cubicBezTo>
                <a:close/>
              </a:path>
            </a:pathLst>
          </a:custGeom>
          <a:solidFill>
            <a:srgbClr val="00FFFF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C00523C-4FCB-738E-A000-C0F09427F63E}"/>
              </a:ext>
            </a:extLst>
          </p:cNvPr>
          <p:cNvSpPr/>
          <p:nvPr/>
        </p:nvSpPr>
        <p:spPr>
          <a:xfrm>
            <a:off x="6165539" y="2530686"/>
            <a:ext cx="6040140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D1F8A79C-A623-2979-7E4A-BA42771922DF}"/>
              </a:ext>
            </a:extLst>
          </p:cNvPr>
          <p:cNvSpPr/>
          <p:nvPr/>
        </p:nvSpPr>
        <p:spPr>
          <a:xfrm>
            <a:off x="6171960" y="2529652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45" name="Picture 4" descr="energía del agua">
            <a:extLst>
              <a:ext uri="{FF2B5EF4-FFF2-40B4-BE49-F238E27FC236}">
                <a16:creationId xmlns:a16="http://schemas.microsoft.com/office/drawing/2014/main" id="{C0CEF695-9BF1-BCB9-3FFE-04F71EEE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60" y="26730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0365028-7388-A2BB-D250-B4A318335741}"/>
              </a:ext>
            </a:extLst>
          </p:cNvPr>
          <p:cNvSpPr/>
          <p:nvPr/>
        </p:nvSpPr>
        <p:spPr>
          <a:xfrm>
            <a:off x="2048375" y="1249927"/>
            <a:ext cx="252000" cy="252000"/>
          </a:xfrm>
          <a:prstGeom prst="ellipse">
            <a:avLst/>
          </a:prstGeom>
          <a:solidFill>
            <a:srgbClr val="66FFFF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6" name="Picture 4" descr="energía del agua">
            <a:extLst>
              <a:ext uri="{FF2B5EF4-FFF2-40B4-BE49-F238E27FC236}">
                <a16:creationId xmlns:a16="http://schemas.microsoft.com/office/drawing/2014/main" id="{6F71FE69-3B1D-EEB2-4613-53C795C2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08" y="1274093"/>
            <a:ext cx="205217" cy="2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4CEEFD1-0E37-E8AB-7BAF-6A5B44F9D6F0}"/>
              </a:ext>
            </a:extLst>
          </p:cNvPr>
          <p:cNvSpPr/>
          <p:nvPr/>
        </p:nvSpPr>
        <p:spPr>
          <a:xfrm>
            <a:off x="1037455" y="2983511"/>
            <a:ext cx="252000" cy="252000"/>
          </a:xfrm>
          <a:prstGeom prst="ellipse">
            <a:avLst/>
          </a:prstGeom>
          <a:solidFill>
            <a:srgbClr val="66FFFF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8" name="Picture 4" descr="energía del agua">
            <a:extLst>
              <a:ext uri="{FF2B5EF4-FFF2-40B4-BE49-F238E27FC236}">
                <a16:creationId xmlns:a16="http://schemas.microsoft.com/office/drawing/2014/main" id="{23F3E378-3B1B-E255-3320-A09CFDE5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88" y="3007677"/>
            <a:ext cx="205217" cy="2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589EF0-8295-B592-5342-D793E7041372}"/>
              </a:ext>
            </a:extLst>
          </p:cNvPr>
          <p:cNvSpPr txBox="1"/>
          <p:nvPr/>
        </p:nvSpPr>
        <p:spPr>
          <a:xfrm>
            <a:off x="1066688" y="1543655"/>
            <a:ext cx="2304985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Central Hidroeléctrica </a:t>
            </a:r>
          </a:p>
          <a:p>
            <a:r>
              <a:rPr lang="es-BO" sz="1100" b="1" dirty="0">
                <a:latin typeface="Century Gothic" panose="020B0502020202020204" pitchFamily="34" charset="0"/>
              </a:rPr>
              <a:t> Binacional Madera (3.772 MW)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D72A177-88AF-8527-4759-294CEFFE6A0F}"/>
              </a:ext>
            </a:extLst>
          </p:cNvPr>
          <p:cNvSpPr txBox="1"/>
          <p:nvPr/>
        </p:nvSpPr>
        <p:spPr>
          <a:xfrm>
            <a:off x="344445" y="2498631"/>
            <a:ext cx="1873921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BO" sz="1100" b="1" dirty="0">
                <a:latin typeface="Century Gothic" panose="020B0502020202020204" pitchFamily="34" charset="0"/>
              </a:rPr>
              <a:t>Central Hidroeléctrica </a:t>
            </a:r>
          </a:p>
          <a:p>
            <a:pPr algn="ctr"/>
            <a:r>
              <a:rPr lang="es-BO" sz="1100" b="1" dirty="0" err="1">
                <a:latin typeface="Century Gothic" panose="020B0502020202020204" pitchFamily="34" charset="0"/>
              </a:rPr>
              <a:t>Chepete</a:t>
            </a:r>
            <a:r>
              <a:rPr lang="es-BO" sz="1100" b="1" dirty="0">
                <a:latin typeface="Century Gothic" panose="020B0502020202020204" pitchFamily="34" charset="0"/>
              </a:rPr>
              <a:t> (2.000 MW)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F1FC4D6-C19A-29E1-3586-8C2C79B17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1994" y="1624781"/>
            <a:ext cx="878749" cy="87874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C19AB14-B397-6A11-CE56-5723F153EBA9}"/>
              </a:ext>
            </a:extLst>
          </p:cNvPr>
          <p:cNvSpPr txBox="1"/>
          <p:nvPr/>
        </p:nvSpPr>
        <p:spPr>
          <a:xfrm>
            <a:off x="4660620" y="2250323"/>
            <a:ext cx="1565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>
                <a:latin typeface="Century Gothic" panose="020B0502020202020204" pitchFamily="34" charset="0"/>
              </a:rPr>
              <a:t>BRASIL</a:t>
            </a:r>
            <a:r>
              <a:rPr lang="es-BO" sz="11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6" name="Google Shape;82;p16">
            <a:extLst>
              <a:ext uri="{FF2B5EF4-FFF2-40B4-BE49-F238E27FC236}">
                <a16:creationId xmlns:a16="http://schemas.microsoft.com/office/drawing/2014/main" id="{A3463BAF-F91A-F74E-EB1B-CFB671C4BB2D}"/>
              </a:ext>
            </a:extLst>
          </p:cNvPr>
          <p:cNvSpPr/>
          <p:nvPr/>
        </p:nvSpPr>
        <p:spPr>
          <a:xfrm rot="449851">
            <a:off x="2618107" y="3144590"/>
            <a:ext cx="2086175" cy="1403725"/>
          </a:xfrm>
          <a:custGeom>
            <a:avLst/>
            <a:gdLst/>
            <a:ahLst/>
            <a:cxnLst/>
            <a:rect l="l" t="t" r="r" b="b"/>
            <a:pathLst>
              <a:path w="61521" h="29578" extrusionOk="0">
                <a:moveTo>
                  <a:pt x="60796" y="0"/>
                </a:moveTo>
                <a:cubicBezTo>
                  <a:pt x="60741" y="0"/>
                  <a:pt x="60686" y="7"/>
                  <a:pt x="60630" y="21"/>
                </a:cubicBezTo>
                <a:lnTo>
                  <a:pt x="53757" y="1729"/>
                </a:lnTo>
                <a:cubicBezTo>
                  <a:pt x="53242" y="1857"/>
                  <a:pt x="53066" y="2499"/>
                  <a:pt x="53446" y="2870"/>
                </a:cubicBezTo>
                <a:lnTo>
                  <a:pt x="54499" y="3905"/>
                </a:lnTo>
                <a:cubicBezTo>
                  <a:pt x="54415" y="3989"/>
                  <a:pt x="54330" y="4074"/>
                  <a:pt x="54241" y="4163"/>
                </a:cubicBezTo>
                <a:cubicBezTo>
                  <a:pt x="54088" y="4315"/>
                  <a:pt x="53928" y="4476"/>
                  <a:pt x="53760" y="4644"/>
                </a:cubicBezTo>
                <a:cubicBezTo>
                  <a:pt x="53586" y="4806"/>
                  <a:pt x="53404" y="4975"/>
                  <a:pt x="53214" y="5152"/>
                </a:cubicBezTo>
                <a:cubicBezTo>
                  <a:pt x="52834" y="5506"/>
                  <a:pt x="52424" y="5889"/>
                  <a:pt x="51985" y="6298"/>
                </a:cubicBezTo>
                <a:cubicBezTo>
                  <a:pt x="51764" y="6502"/>
                  <a:pt x="51541" y="6718"/>
                  <a:pt x="51302" y="6929"/>
                </a:cubicBezTo>
                <a:cubicBezTo>
                  <a:pt x="51061" y="7138"/>
                  <a:pt x="50813" y="7353"/>
                  <a:pt x="50559" y="7574"/>
                </a:cubicBezTo>
                <a:cubicBezTo>
                  <a:pt x="50050" y="8016"/>
                  <a:pt x="49514" y="8481"/>
                  <a:pt x="48955" y="8966"/>
                </a:cubicBezTo>
                <a:cubicBezTo>
                  <a:pt x="47802" y="9890"/>
                  <a:pt x="46572" y="10925"/>
                  <a:pt x="45201" y="11928"/>
                </a:cubicBezTo>
                <a:cubicBezTo>
                  <a:pt x="44861" y="12184"/>
                  <a:pt x="44518" y="12443"/>
                  <a:pt x="44170" y="12706"/>
                </a:cubicBezTo>
                <a:cubicBezTo>
                  <a:pt x="43813" y="12958"/>
                  <a:pt x="43452" y="13212"/>
                  <a:pt x="43087" y="13470"/>
                </a:cubicBezTo>
                <a:cubicBezTo>
                  <a:pt x="42357" y="13982"/>
                  <a:pt x="41615" y="14517"/>
                  <a:pt x="40831" y="15016"/>
                </a:cubicBezTo>
                <a:cubicBezTo>
                  <a:pt x="40052" y="15521"/>
                  <a:pt x="39271" y="16056"/>
                  <a:pt x="38447" y="16544"/>
                </a:cubicBezTo>
                <a:cubicBezTo>
                  <a:pt x="37628" y="17041"/>
                  <a:pt x="36808" y="17560"/>
                  <a:pt x="35952" y="18033"/>
                </a:cubicBezTo>
                <a:cubicBezTo>
                  <a:pt x="35527" y="18276"/>
                  <a:pt x="35100" y="18519"/>
                  <a:pt x="34671" y="18763"/>
                </a:cubicBezTo>
                <a:cubicBezTo>
                  <a:pt x="34245" y="19009"/>
                  <a:pt x="33802" y="19230"/>
                  <a:pt x="33366" y="19466"/>
                </a:cubicBezTo>
                <a:cubicBezTo>
                  <a:pt x="32928" y="19699"/>
                  <a:pt x="32489" y="19932"/>
                  <a:pt x="32050" y="20165"/>
                </a:cubicBezTo>
                <a:lnTo>
                  <a:pt x="30711" y="20827"/>
                </a:lnTo>
                <a:cubicBezTo>
                  <a:pt x="28927" y="21720"/>
                  <a:pt x="27100" y="22523"/>
                  <a:pt x="25287" y="23289"/>
                </a:cubicBezTo>
                <a:cubicBezTo>
                  <a:pt x="24833" y="23479"/>
                  <a:pt x="24376" y="23653"/>
                  <a:pt x="23923" y="23835"/>
                </a:cubicBezTo>
                <a:cubicBezTo>
                  <a:pt x="23468" y="24012"/>
                  <a:pt x="23020" y="24202"/>
                  <a:pt x="22566" y="24364"/>
                </a:cubicBezTo>
                <a:cubicBezTo>
                  <a:pt x="21659" y="24694"/>
                  <a:pt x="20766" y="25036"/>
                  <a:pt x="19874" y="25328"/>
                </a:cubicBezTo>
                <a:cubicBezTo>
                  <a:pt x="18101" y="25950"/>
                  <a:pt x="16355" y="26462"/>
                  <a:pt x="14696" y="26936"/>
                </a:cubicBezTo>
                <a:cubicBezTo>
                  <a:pt x="13030" y="27385"/>
                  <a:pt x="11445" y="27788"/>
                  <a:pt x="9969" y="28101"/>
                </a:cubicBezTo>
                <a:cubicBezTo>
                  <a:pt x="8493" y="28422"/>
                  <a:pt x="7132" y="28680"/>
                  <a:pt x="5920" y="28875"/>
                </a:cubicBezTo>
                <a:cubicBezTo>
                  <a:pt x="4707" y="29077"/>
                  <a:pt x="3644" y="29217"/>
                  <a:pt x="2767" y="29319"/>
                </a:cubicBezTo>
                <a:cubicBezTo>
                  <a:pt x="1013" y="29523"/>
                  <a:pt x="1" y="29557"/>
                  <a:pt x="1" y="29557"/>
                </a:cubicBezTo>
                <a:cubicBezTo>
                  <a:pt x="1" y="29557"/>
                  <a:pt x="252" y="29570"/>
                  <a:pt x="727" y="29576"/>
                </a:cubicBezTo>
                <a:cubicBezTo>
                  <a:pt x="868" y="29576"/>
                  <a:pt x="1029" y="29577"/>
                  <a:pt x="1209" y="29577"/>
                </a:cubicBezTo>
                <a:cubicBezTo>
                  <a:pt x="1633" y="29577"/>
                  <a:pt x="2161" y="29573"/>
                  <a:pt x="2784" y="29551"/>
                </a:cubicBezTo>
                <a:cubicBezTo>
                  <a:pt x="3670" y="29521"/>
                  <a:pt x="4747" y="29472"/>
                  <a:pt x="5979" y="29371"/>
                </a:cubicBezTo>
                <a:cubicBezTo>
                  <a:pt x="7212" y="29278"/>
                  <a:pt x="8602" y="29133"/>
                  <a:pt x="10113" y="28935"/>
                </a:cubicBezTo>
                <a:cubicBezTo>
                  <a:pt x="11626" y="28745"/>
                  <a:pt x="13256" y="28473"/>
                  <a:pt x="14979" y="28160"/>
                </a:cubicBezTo>
                <a:cubicBezTo>
                  <a:pt x="16695" y="27822"/>
                  <a:pt x="18507" y="27450"/>
                  <a:pt x="20360" y="26971"/>
                </a:cubicBezTo>
                <a:cubicBezTo>
                  <a:pt x="21291" y="26750"/>
                  <a:pt x="22226" y="26480"/>
                  <a:pt x="23178" y="26220"/>
                </a:cubicBezTo>
                <a:cubicBezTo>
                  <a:pt x="23655" y="26094"/>
                  <a:pt x="24125" y="25938"/>
                  <a:pt x="24604" y="25797"/>
                </a:cubicBezTo>
                <a:cubicBezTo>
                  <a:pt x="25081" y="25651"/>
                  <a:pt x="25563" y="25512"/>
                  <a:pt x="26042" y="25357"/>
                </a:cubicBezTo>
                <a:cubicBezTo>
                  <a:pt x="27956" y="24731"/>
                  <a:pt x="29896" y="24065"/>
                  <a:pt x="31801" y="23305"/>
                </a:cubicBezTo>
                <a:lnTo>
                  <a:pt x="33234" y="22739"/>
                </a:lnTo>
                <a:cubicBezTo>
                  <a:pt x="33704" y="22537"/>
                  <a:pt x="34176" y="22336"/>
                  <a:pt x="34646" y="22135"/>
                </a:cubicBezTo>
                <a:cubicBezTo>
                  <a:pt x="35114" y="21929"/>
                  <a:pt x="35590" y="21740"/>
                  <a:pt x="36051" y="21523"/>
                </a:cubicBezTo>
                <a:cubicBezTo>
                  <a:pt x="36513" y="21309"/>
                  <a:pt x="36975" y="21096"/>
                  <a:pt x="37434" y="20883"/>
                </a:cubicBezTo>
                <a:cubicBezTo>
                  <a:pt x="38359" y="20468"/>
                  <a:pt x="39250" y="20004"/>
                  <a:pt x="40139" y="19561"/>
                </a:cubicBezTo>
                <a:cubicBezTo>
                  <a:pt x="41035" y="19126"/>
                  <a:pt x="41889" y="18642"/>
                  <a:pt x="42741" y="18185"/>
                </a:cubicBezTo>
                <a:cubicBezTo>
                  <a:pt x="43599" y="17735"/>
                  <a:pt x="44414" y="17245"/>
                  <a:pt x="45218" y="16776"/>
                </a:cubicBezTo>
                <a:cubicBezTo>
                  <a:pt x="45621" y="16539"/>
                  <a:pt x="46019" y="16306"/>
                  <a:pt x="46411" y="16075"/>
                </a:cubicBezTo>
                <a:cubicBezTo>
                  <a:pt x="46797" y="15832"/>
                  <a:pt x="47178" y="15593"/>
                  <a:pt x="47553" y="15355"/>
                </a:cubicBezTo>
                <a:cubicBezTo>
                  <a:pt x="49071" y="14428"/>
                  <a:pt x="50444" y="13458"/>
                  <a:pt x="51734" y="12590"/>
                </a:cubicBezTo>
                <a:cubicBezTo>
                  <a:pt x="52362" y="12131"/>
                  <a:pt x="52963" y="11692"/>
                  <a:pt x="53536" y="11274"/>
                </a:cubicBezTo>
                <a:cubicBezTo>
                  <a:pt x="53821" y="11065"/>
                  <a:pt x="54101" y="10861"/>
                  <a:pt x="54372" y="10663"/>
                </a:cubicBezTo>
                <a:cubicBezTo>
                  <a:pt x="54641" y="10462"/>
                  <a:pt x="54894" y="10256"/>
                  <a:pt x="55143" y="10061"/>
                </a:cubicBezTo>
                <a:cubicBezTo>
                  <a:pt x="55641" y="9671"/>
                  <a:pt x="56105" y="9304"/>
                  <a:pt x="56536" y="8966"/>
                </a:cubicBezTo>
                <a:cubicBezTo>
                  <a:pt x="56751" y="8797"/>
                  <a:pt x="56957" y="8634"/>
                  <a:pt x="57155" y="8479"/>
                </a:cubicBezTo>
                <a:cubicBezTo>
                  <a:pt x="57346" y="8317"/>
                  <a:pt x="57529" y="8162"/>
                  <a:pt x="57703" y="8016"/>
                </a:cubicBezTo>
                <a:cubicBezTo>
                  <a:pt x="57891" y="7858"/>
                  <a:pt x="58066" y="7709"/>
                  <a:pt x="58230" y="7570"/>
                </a:cubicBezTo>
                <a:lnTo>
                  <a:pt x="59336" y="8657"/>
                </a:lnTo>
                <a:cubicBezTo>
                  <a:pt x="59473" y="8791"/>
                  <a:pt x="59642" y="8851"/>
                  <a:pt x="59808" y="8851"/>
                </a:cubicBezTo>
                <a:cubicBezTo>
                  <a:pt x="60128" y="8851"/>
                  <a:pt x="60437" y="8626"/>
                  <a:pt x="60484" y="8261"/>
                </a:cubicBezTo>
                <a:lnTo>
                  <a:pt x="61466" y="767"/>
                </a:lnTo>
                <a:cubicBezTo>
                  <a:pt x="61520" y="350"/>
                  <a:pt x="61191" y="0"/>
                  <a:pt x="60796" y="0"/>
                </a:cubicBezTo>
                <a:close/>
              </a:path>
            </a:pathLst>
          </a:custGeom>
          <a:solidFill>
            <a:srgbClr val="00CF00"/>
          </a:solidFill>
          <a:ln>
            <a:solidFill>
              <a:srgbClr val="00CF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82;p16">
            <a:extLst>
              <a:ext uri="{FF2B5EF4-FFF2-40B4-BE49-F238E27FC236}">
                <a16:creationId xmlns:a16="http://schemas.microsoft.com/office/drawing/2014/main" id="{31F0E527-5620-C6A6-D47D-6289AB4747FF}"/>
              </a:ext>
            </a:extLst>
          </p:cNvPr>
          <p:cNvSpPr/>
          <p:nvPr/>
        </p:nvSpPr>
        <p:spPr>
          <a:xfrm rot="20139975" flipV="1">
            <a:off x="2536614" y="877739"/>
            <a:ext cx="1963732" cy="1451577"/>
          </a:xfrm>
          <a:custGeom>
            <a:avLst/>
            <a:gdLst/>
            <a:ahLst/>
            <a:cxnLst/>
            <a:rect l="l" t="t" r="r" b="b"/>
            <a:pathLst>
              <a:path w="61521" h="29578" extrusionOk="0">
                <a:moveTo>
                  <a:pt x="60796" y="0"/>
                </a:moveTo>
                <a:cubicBezTo>
                  <a:pt x="60741" y="0"/>
                  <a:pt x="60686" y="7"/>
                  <a:pt x="60630" y="21"/>
                </a:cubicBezTo>
                <a:lnTo>
                  <a:pt x="53757" y="1729"/>
                </a:lnTo>
                <a:cubicBezTo>
                  <a:pt x="53242" y="1857"/>
                  <a:pt x="53066" y="2499"/>
                  <a:pt x="53446" y="2870"/>
                </a:cubicBezTo>
                <a:lnTo>
                  <a:pt x="54499" y="3905"/>
                </a:lnTo>
                <a:cubicBezTo>
                  <a:pt x="54415" y="3989"/>
                  <a:pt x="54330" y="4074"/>
                  <a:pt x="54241" y="4163"/>
                </a:cubicBezTo>
                <a:cubicBezTo>
                  <a:pt x="54088" y="4315"/>
                  <a:pt x="53928" y="4476"/>
                  <a:pt x="53760" y="4644"/>
                </a:cubicBezTo>
                <a:cubicBezTo>
                  <a:pt x="53586" y="4806"/>
                  <a:pt x="53404" y="4975"/>
                  <a:pt x="53214" y="5152"/>
                </a:cubicBezTo>
                <a:cubicBezTo>
                  <a:pt x="52834" y="5506"/>
                  <a:pt x="52424" y="5889"/>
                  <a:pt x="51985" y="6298"/>
                </a:cubicBezTo>
                <a:cubicBezTo>
                  <a:pt x="51764" y="6502"/>
                  <a:pt x="51541" y="6718"/>
                  <a:pt x="51302" y="6929"/>
                </a:cubicBezTo>
                <a:cubicBezTo>
                  <a:pt x="51061" y="7138"/>
                  <a:pt x="50813" y="7353"/>
                  <a:pt x="50559" y="7574"/>
                </a:cubicBezTo>
                <a:cubicBezTo>
                  <a:pt x="50050" y="8016"/>
                  <a:pt x="49514" y="8481"/>
                  <a:pt x="48955" y="8966"/>
                </a:cubicBezTo>
                <a:cubicBezTo>
                  <a:pt x="47802" y="9890"/>
                  <a:pt x="46572" y="10925"/>
                  <a:pt x="45201" y="11928"/>
                </a:cubicBezTo>
                <a:cubicBezTo>
                  <a:pt x="44861" y="12184"/>
                  <a:pt x="44518" y="12443"/>
                  <a:pt x="44170" y="12706"/>
                </a:cubicBezTo>
                <a:cubicBezTo>
                  <a:pt x="43813" y="12958"/>
                  <a:pt x="43452" y="13212"/>
                  <a:pt x="43087" y="13470"/>
                </a:cubicBezTo>
                <a:cubicBezTo>
                  <a:pt x="42357" y="13982"/>
                  <a:pt x="41615" y="14517"/>
                  <a:pt x="40831" y="15016"/>
                </a:cubicBezTo>
                <a:cubicBezTo>
                  <a:pt x="40052" y="15521"/>
                  <a:pt x="39271" y="16056"/>
                  <a:pt x="38447" y="16544"/>
                </a:cubicBezTo>
                <a:cubicBezTo>
                  <a:pt x="37628" y="17041"/>
                  <a:pt x="36808" y="17560"/>
                  <a:pt x="35952" y="18033"/>
                </a:cubicBezTo>
                <a:cubicBezTo>
                  <a:pt x="35527" y="18276"/>
                  <a:pt x="35100" y="18519"/>
                  <a:pt x="34671" y="18763"/>
                </a:cubicBezTo>
                <a:cubicBezTo>
                  <a:pt x="34245" y="19009"/>
                  <a:pt x="33802" y="19230"/>
                  <a:pt x="33366" y="19466"/>
                </a:cubicBezTo>
                <a:cubicBezTo>
                  <a:pt x="32928" y="19699"/>
                  <a:pt x="32489" y="19932"/>
                  <a:pt x="32050" y="20165"/>
                </a:cubicBezTo>
                <a:lnTo>
                  <a:pt x="30711" y="20827"/>
                </a:lnTo>
                <a:cubicBezTo>
                  <a:pt x="28927" y="21720"/>
                  <a:pt x="27100" y="22523"/>
                  <a:pt x="25287" y="23289"/>
                </a:cubicBezTo>
                <a:cubicBezTo>
                  <a:pt x="24833" y="23479"/>
                  <a:pt x="24376" y="23653"/>
                  <a:pt x="23923" y="23835"/>
                </a:cubicBezTo>
                <a:cubicBezTo>
                  <a:pt x="23468" y="24012"/>
                  <a:pt x="23020" y="24202"/>
                  <a:pt x="22566" y="24364"/>
                </a:cubicBezTo>
                <a:cubicBezTo>
                  <a:pt x="21659" y="24694"/>
                  <a:pt x="20766" y="25036"/>
                  <a:pt x="19874" y="25328"/>
                </a:cubicBezTo>
                <a:cubicBezTo>
                  <a:pt x="18101" y="25950"/>
                  <a:pt x="16355" y="26462"/>
                  <a:pt x="14696" y="26936"/>
                </a:cubicBezTo>
                <a:cubicBezTo>
                  <a:pt x="13030" y="27385"/>
                  <a:pt x="11445" y="27788"/>
                  <a:pt x="9969" y="28101"/>
                </a:cubicBezTo>
                <a:cubicBezTo>
                  <a:pt x="8493" y="28422"/>
                  <a:pt x="7132" y="28680"/>
                  <a:pt x="5920" y="28875"/>
                </a:cubicBezTo>
                <a:cubicBezTo>
                  <a:pt x="4707" y="29077"/>
                  <a:pt x="3644" y="29217"/>
                  <a:pt x="2767" y="29319"/>
                </a:cubicBezTo>
                <a:cubicBezTo>
                  <a:pt x="1013" y="29523"/>
                  <a:pt x="1" y="29557"/>
                  <a:pt x="1" y="29557"/>
                </a:cubicBezTo>
                <a:cubicBezTo>
                  <a:pt x="1" y="29557"/>
                  <a:pt x="252" y="29570"/>
                  <a:pt x="727" y="29576"/>
                </a:cubicBezTo>
                <a:cubicBezTo>
                  <a:pt x="868" y="29576"/>
                  <a:pt x="1029" y="29577"/>
                  <a:pt x="1209" y="29577"/>
                </a:cubicBezTo>
                <a:cubicBezTo>
                  <a:pt x="1633" y="29577"/>
                  <a:pt x="2161" y="29573"/>
                  <a:pt x="2784" y="29551"/>
                </a:cubicBezTo>
                <a:cubicBezTo>
                  <a:pt x="3670" y="29521"/>
                  <a:pt x="4747" y="29472"/>
                  <a:pt x="5979" y="29371"/>
                </a:cubicBezTo>
                <a:cubicBezTo>
                  <a:pt x="7212" y="29278"/>
                  <a:pt x="8602" y="29133"/>
                  <a:pt x="10113" y="28935"/>
                </a:cubicBezTo>
                <a:cubicBezTo>
                  <a:pt x="11626" y="28745"/>
                  <a:pt x="13256" y="28473"/>
                  <a:pt x="14979" y="28160"/>
                </a:cubicBezTo>
                <a:cubicBezTo>
                  <a:pt x="16695" y="27822"/>
                  <a:pt x="18507" y="27450"/>
                  <a:pt x="20360" y="26971"/>
                </a:cubicBezTo>
                <a:cubicBezTo>
                  <a:pt x="21291" y="26750"/>
                  <a:pt x="22226" y="26480"/>
                  <a:pt x="23178" y="26220"/>
                </a:cubicBezTo>
                <a:cubicBezTo>
                  <a:pt x="23655" y="26094"/>
                  <a:pt x="24125" y="25938"/>
                  <a:pt x="24604" y="25797"/>
                </a:cubicBezTo>
                <a:cubicBezTo>
                  <a:pt x="25081" y="25651"/>
                  <a:pt x="25563" y="25512"/>
                  <a:pt x="26042" y="25357"/>
                </a:cubicBezTo>
                <a:cubicBezTo>
                  <a:pt x="27956" y="24731"/>
                  <a:pt x="29896" y="24065"/>
                  <a:pt x="31801" y="23305"/>
                </a:cubicBezTo>
                <a:lnTo>
                  <a:pt x="33234" y="22739"/>
                </a:lnTo>
                <a:cubicBezTo>
                  <a:pt x="33704" y="22537"/>
                  <a:pt x="34176" y="22336"/>
                  <a:pt x="34646" y="22135"/>
                </a:cubicBezTo>
                <a:cubicBezTo>
                  <a:pt x="35114" y="21929"/>
                  <a:pt x="35590" y="21740"/>
                  <a:pt x="36051" y="21523"/>
                </a:cubicBezTo>
                <a:cubicBezTo>
                  <a:pt x="36513" y="21309"/>
                  <a:pt x="36975" y="21096"/>
                  <a:pt x="37434" y="20883"/>
                </a:cubicBezTo>
                <a:cubicBezTo>
                  <a:pt x="38359" y="20468"/>
                  <a:pt x="39250" y="20004"/>
                  <a:pt x="40139" y="19561"/>
                </a:cubicBezTo>
                <a:cubicBezTo>
                  <a:pt x="41035" y="19126"/>
                  <a:pt x="41889" y="18642"/>
                  <a:pt x="42741" y="18185"/>
                </a:cubicBezTo>
                <a:cubicBezTo>
                  <a:pt x="43599" y="17735"/>
                  <a:pt x="44414" y="17245"/>
                  <a:pt x="45218" y="16776"/>
                </a:cubicBezTo>
                <a:cubicBezTo>
                  <a:pt x="45621" y="16539"/>
                  <a:pt x="46019" y="16306"/>
                  <a:pt x="46411" y="16075"/>
                </a:cubicBezTo>
                <a:cubicBezTo>
                  <a:pt x="46797" y="15832"/>
                  <a:pt x="47178" y="15593"/>
                  <a:pt x="47553" y="15355"/>
                </a:cubicBezTo>
                <a:cubicBezTo>
                  <a:pt x="49071" y="14428"/>
                  <a:pt x="50444" y="13458"/>
                  <a:pt x="51734" y="12590"/>
                </a:cubicBezTo>
                <a:cubicBezTo>
                  <a:pt x="52362" y="12131"/>
                  <a:pt x="52963" y="11692"/>
                  <a:pt x="53536" y="11274"/>
                </a:cubicBezTo>
                <a:cubicBezTo>
                  <a:pt x="53821" y="11065"/>
                  <a:pt x="54101" y="10861"/>
                  <a:pt x="54372" y="10663"/>
                </a:cubicBezTo>
                <a:cubicBezTo>
                  <a:pt x="54641" y="10462"/>
                  <a:pt x="54894" y="10256"/>
                  <a:pt x="55143" y="10061"/>
                </a:cubicBezTo>
                <a:cubicBezTo>
                  <a:pt x="55641" y="9671"/>
                  <a:pt x="56105" y="9304"/>
                  <a:pt x="56536" y="8966"/>
                </a:cubicBezTo>
                <a:cubicBezTo>
                  <a:pt x="56751" y="8797"/>
                  <a:pt x="56957" y="8634"/>
                  <a:pt x="57155" y="8479"/>
                </a:cubicBezTo>
                <a:cubicBezTo>
                  <a:pt x="57346" y="8317"/>
                  <a:pt x="57529" y="8162"/>
                  <a:pt x="57703" y="8016"/>
                </a:cubicBezTo>
                <a:cubicBezTo>
                  <a:pt x="57891" y="7858"/>
                  <a:pt x="58066" y="7709"/>
                  <a:pt x="58230" y="7570"/>
                </a:cubicBezTo>
                <a:lnTo>
                  <a:pt x="59336" y="8657"/>
                </a:lnTo>
                <a:cubicBezTo>
                  <a:pt x="59473" y="8791"/>
                  <a:pt x="59642" y="8851"/>
                  <a:pt x="59808" y="8851"/>
                </a:cubicBezTo>
                <a:cubicBezTo>
                  <a:pt x="60128" y="8851"/>
                  <a:pt x="60437" y="8626"/>
                  <a:pt x="60484" y="8261"/>
                </a:cubicBezTo>
                <a:lnTo>
                  <a:pt x="61466" y="767"/>
                </a:lnTo>
                <a:cubicBezTo>
                  <a:pt x="61520" y="350"/>
                  <a:pt x="61191" y="0"/>
                  <a:pt x="60796" y="0"/>
                </a:cubicBezTo>
                <a:close/>
              </a:path>
            </a:pathLst>
          </a:custGeom>
          <a:solidFill>
            <a:srgbClr val="00CF00"/>
          </a:solidFill>
          <a:ln>
            <a:solidFill>
              <a:srgbClr val="00CF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F41E0F0-97BF-4D68-CBBA-A07D56AD8076}"/>
              </a:ext>
            </a:extLst>
          </p:cNvPr>
          <p:cNvSpPr txBox="1"/>
          <p:nvPr/>
        </p:nvSpPr>
        <p:spPr>
          <a:xfrm>
            <a:off x="7266531" y="1427074"/>
            <a:ext cx="24938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Potencial exportable para intercambios de electricidad en Firme.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FCECBC2-9394-2098-D92E-362778FEB003}"/>
              </a:ext>
            </a:extLst>
          </p:cNvPr>
          <p:cNvSpPr txBox="1"/>
          <p:nvPr/>
        </p:nvSpPr>
        <p:spPr>
          <a:xfrm>
            <a:off x="9916405" y="1420307"/>
            <a:ext cx="23054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8.292</a:t>
            </a: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MW</a:t>
            </a:r>
            <a:r>
              <a:rPr lang="es-ES" sz="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lang="es-BO" sz="4400" b="1" dirty="0"/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0321625C-9ED6-5C72-43F1-69B8063DC5B7}"/>
              </a:ext>
            </a:extLst>
          </p:cNvPr>
          <p:cNvCxnSpPr>
            <a:cxnSpLocks/>
          </p:cNvCxnSpPr>
          <p:nvPr/>
        </p:nvCxnSpPr>
        <p:spPr>
          <a:xfrm flipH="1">
            <a:off x="9760345" y="1420307"/>
            <a:ext cx="0" cy="830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2977D8F6-183F-035F-2595-F58EEF4E391B}"/>
              </a:ext>
            </a:extLst>
          </p:cNvPr>
          <p:cNvSpPr txBox="1"/>
          <p:nvPr/>
        </p:nvSpPr>
        <p:spPr>
          <a:xfrm>
            <a:off x="7404122" y="2714074"/>
            <a:ext cx="4245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dirty="0">
                <a:latin typeface="Century Gothic" panose="020B0502020202020204" pitchFamily="34" charset="0"/>
              </a:rPr>
              <a:t>Promover a la transición e integración energética Regional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1201BB0-58C4-BBF6-0752-5B80EE635872}"/>
              </a:ext>
            </a:extLst>
          </p:cNvPr>
          <p:cNvSpPr/>
          <p:nvPr/>
        </p:nvSpPr>
        <p:spPr>
          <a:xfrm>
            <a:off x="6153248" y="3802435"/>
            <a:ext cx="6040140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8D3D593-4048-DBF8-5B1B-082FAAEF2A71}"/>
              </a:ext>
            </a:extLst>
          </p:cNvPr>
          <p:cNvSpPr/>
          <p:nvPr/>
        </p:nvSpPr>
        <p:spPr>
          <a:xfrm>
            <a:off x="6171960" y="3801401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1D4EA9A-0E75-27C3-D821-661728A5690F}"/>
              </a:ext>
            </a:extLst>
          </p:cNvPr>
          <p:cNvSpPr/>
          <p:nvPr/>
        </p:nvSpPr>
        <p:spPr>
          <a:xfrm>
            <a:off x="6199896" y="5086291"/>
            <a:ext cx="6040140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FBBE046-311B-BE76-BD18-B751F08088F3}"/>
              </a:ext>
            </a:extLst>
          </p:cNvPr>
          <p:cNvSpPr/>
          <p:nvPr/>
        </p:nvSpPr>
        <p:spPr>
          <a:xfrm>
            <a:off x="6171960" y="5068073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3CEEDA3-140D-15AE-BA6A-157F2CE09FDE}"/>
              </a:ext>
            </a:extLst>
          </p:cNvPr>
          <p:cNvSpPr txBox="1"/>
          <p:nvPr/>
        </p:nvSpPr>
        <p:spPr>
          <a:xfrm>
            <a:off x="7404122" y="3963003"/>
            <a:ext cx="4365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Promoción del uso de fuentes de energía renovable.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E5F87C9-8D96-F1DA-D4A4-22902FF53E39}"/>
              </a:ext>
            </a:extLst>
          </p:cNvPr>
          <p:cNvSpPr txBox="1"/>
          <p:nvPr/>
        </p:nvSpPr>
        <p:spPr>
          <a:xfrm>
            <a:off x="7404122" y="5234585"/>
            <a:ext cx="4208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dirty="0">
                <a:latin typeface="Century Gothic" panose="020B0502020202020204" pitchFamily="34" charset="0"/>
              </a:rPr>
              <a:t>Generar excedentes económicos para el país. </a:t>
            </a:r>
          </a:p>
        </p:txBody>
      </p:sp>
      <p:pic>
        <p:nvPicPr>
          <p:cNvPr id="2050" name="Picture 2" descr="energía ">
            <a:extLst>
              <a:ext uri="{FF2B5EF4-FFF2-40B4-BE49-F238E27FC236}">
                <a16:creationId xmlns:a16="http://schemas.microsoft.com/office/drawing/2014/main" id="{A085CDEF-410F-C396-2679-811DE145A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60" y="399792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cimiento de beneficios ">
            <a:extLst>
              <a:ext uri="{FF2B5EF4-FFF2-40B4-BE49-F238E27FC236}">
                <a16:creationId xmlns:a16="http://schemas.microsoft.com/office/drawing/2014/main" id="{B0ADF122-C1E3-ED44-2E59-9F3D1188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60" y="522479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nergía limpia ">
            <a:extLst>
              <a:ext uri="{FF2B5EF4-FFF2-40B4-BE49-F238E27FC236}">
                <a16:creationId xmlns:a16="http://schemas.microsoft.com/office/drawing/2014/main" id="{FC6CD4A9-F51D-3771-0E51-E8062F0C6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60" y="144913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82;p16">
            <a:extLst>
              <a:ext uri="{FF2B5EF4-FFF2-40B4-BE49-F238E27FC236}">
                <a16:creationId xmlns:a16="http://schemas.microsoft.com/office/drawing/2014/main" id="{292FE125-55D8-916E-6398-E2A8E543D2F0}"/>
              </a:ext>
            </a:extLst>
          </p:cNvPr>
          <p:cNvSpPr/>
          <p:nvPr/>
        </p:nvSpPr>
        <p:spPr>
          <a:xfrm rot="20770248" flipV="1">
            <a:off x="2666319" y="4096882"/>
            <a:ext cx="2738200" cy="1114102"/>
          </a:xfrm>
          <a:custGeom>
            <a:avLst/>
            <a:gdLst/>
            <a:ahLst/>
            <a:cxnLst/>
            <a:rect l="l" t="t" r="r" b="b"/>
            <a:pathLst>
              <a:path w="61521" h="29578" extrusionOk="0">
                <a:moveTo>
                  <a:pt x="60796" y="0"/>
                </a:moveTo>
                <a:cubicBezTo>
                  <a:pt x="60741" y="0"/>
                  <a:pt x="60686" y="7"/>
                  <a:pt x="60630" y="21"/>
                </a:cubicBezTo>
                <a:lnTo>
                  <a:pt x="53757" y="1729"/>
                </a:lnTo>
                <a:cubicBezTo>
                  <a:pt x="53242" y="1857"/>
                  <a:pt x="53066" y="2499"/>
                  <a:pt x="53446" y="2870"/>
                </a:cubicBezTo>
                <a:lnTo>
                  <a:pt x="54499" y="3905"/>
                </a:lnTo>
                <a:cubicBezTo>
                  <a:pt x="54415" y="3989"/>
                  <a:pt x="54330" y="4074"/>
                  <a:pt x="54241" y="4163"/>
                </a:cubicBezTo>
                <a:cubicBezTo>
                  <a:pt x="54088" y="4315"/>
                  <a:pt x="53928" y="4476"/>
                  <a:pt x="53760" y="4644"/>
                </a:cubicBezTo>
                <a:cubicBezTo>
                  <a:pt x="53586" y="4806"/>
                  <a:pt x="53404" y="4975"/>
                  <a:pt x="53214" y="5152"/>
                </a:cubicBezTo>
                <a:cubicBezTo>
                  <a:pt x="52834" y="5506"/>
                  <a:pt x="52424" y="5889"/>
                  <a:pt x="51985" y="6298"/>
                </a:cubicBezTo>
                <a:cubicBezTo>
                  <a:pt x="51764" y="6502"/>
                  <a:pt x="51541" y="6718"/>
                  <a:pt x="51302" y="6929"/>
                </a:cubicBezTo>
                <a:cubicBezTo>
                  <a:pt x="51061" y="7138"/>
                  <a:pt x="50813" y="7353"/>
                  <a:pt x="50559" y="7574"/>
                </a:cubicBezTo>
                <a:cubicBezTo>
                  <a:pt x="50050" y="8016"/>
                  <a:pt x="49514" y="8481"/>
                  <a:pt x="48955" y="8966"/>
                </a:cubicBezTo>
                <a:cubicBezTo>
                  <a:pt x="47802" y="9890"/>
                  <a:pt x="46572" y="10925"/>
                  <a:pt x="45201" y="11928"/>
                </a:cubicBezTo>
                <a:cubicBezTo>
                  <a:pt x="44861" y="12184"/>
                  <a:pt x="44518" y="12443"/>
                  <a:pt x="44170" y="12706"/>
                </a:cubicBezTo>
                <a:cubicBezTo>
                  <a:pt x="43813" y="12958"/>
                  <a:pt x="43452" y="13212"/>
                  <a:pt x="43087" y="13470"/>
                </a:cubicBezTo>
                <a:cubicBezTo>
                  <a:pt x="42357" y="13982"/>
                  <a:pt x="41615" y="14517"/>
                  <a:pt x="40831" y="15016"/>
                </a:cubicBezTo>
                <a:cubicBezTo>
                  <a:pt x="40052" y="15521"/>
                  <a:pt x="39271" y="16056"/>
                  <a:pt x="38447" y="16544"/>
                </a:cubicBezTo>
                <a:cubicBezTo>
                  <a:pt x="37628" y="17041"/>
                  <a:pt x="36808" y="17560"/>
                  <a:pt x="35952" y="18033"/>
                </a:cubicBezTo>
                <a:cubicBezTo>
                  <a:pt x="35527" y="18276"/>
                  <a:pt x="35100" y="18519"/>
                  <a:pt x="34671" y="18763"/>
                </a:cubicBezTo>
                <a:cubicBezTo>
                  <a:pt x="34245" y="19009"/>
                  <a:pt x="33802" y="19230"/>
                  <a:pt x="33366" y="19466"/>
                </a:cubicBezTo>
                <a:cubicBezTo>
                  <a:pt x="32928" y="19699"/>
                  <a:pt x="32489" y="19932"/>
                  <a:pt x="32050" y="20165"/>
                </a:cubicBezTo>
                <a:lnTo>
                  <a:pt x="30711" y="20827"/>
                </a:lnTo>
                <a:cubicBezTo>
                  <a:pt x="28927" y="21720"/>
                  <a:pt x="27100" y="22523"/>
                  <a:pt x="25287" y="23289"/>
                </a:cubicBezTo>
                <a:cubicBezTo>
                  <a:pt x="24833" y="23479"/>
                  <a:pt x="24376" y="23653"/>
                  <a:pt x="23923" y="23835"/>
                </a:cubicBezTo>
                <a:cubicBezTo>
                  <a:pt x="23468" y="24012"/>
                  <a:pt x="23020" y="24202"/>
                  <a:pt x="22566" y="24364"/>
                </a:cubicBezTo>
                <a:cubicBezTo>
                  <a:pt x="21659" y="24694"/>
                  <a:pt x="20766" y="25036"/>
                  <a:pt x="19874" y="25328"/>
                </a:cubicBezTo>
                <a:cubicBezTo>
                  <a:pt x="18101" y="25950"/>
                  <a:pt x="16355" y="26462"/>
                  <a:pt x="14696" y="26936"/>
                </a:cubicBezTo>
                <a:cubicBezTo>
                  <a:pt x="13030" y="27385"/>
                  <a:pt x="11445" y="27788"/>
                  <a:pt x="9969" y="28101"/>
                </a:cubicBezTo>
                <a:cubicBezTo>
                  <a:pt x="8493" y="28422"/>
                  <a:pt x="7132" y="28680"/>
                  <a:pt x="5920" y="28875"/>
                </a:cubicBezTo>
                <a:cubicBezTo>
                  <a:pt x="4707" y="29077"/>
                  <a:pt x="3644" y="29217"/>
                  <a:pt x="2767" y="29319"/>
                </a:cubicBezTo>
                <a:cubicBezTo>
                  <a:pt x="1013" y="29523"/>
                  <a:pt x="1" y="29557"/>
                  <a:pt x="1" y="29557"/>
                </a:cubicBezTo>
                <a:cubicBezTo>
                  <a:pt x="1" y="29557"/>
                  <a:pt x="252" y="29570"/>
                  <a:pt x="727" y="29576"/>
                </a:cubicBezTo>
                <a:cubicBezTo>
                  <a:pt x="868" y="29576"/>
                  <a:pt x="1029" y="29577"/>
                  <a:pt x="1209" y="29577"/>
                </a:cubicBezTo>
                <a:cubicBezTo>
                  <a:pt x="1633" y="29577"/>
                  <a:pt x="2161" y="29573"/>
                  <a:pt x="2784" y="29551"/>
                </a:cubicBezTo>
                <a:cubicBezTo>
                  <a:pt x="3670" y="29521"/>
                  <a:pt x="4747" y="29472"/>
                  <a:pt x="5979" y="29371"/>
                </a:cubicBezTo>
                <a:cubicBezTo>
                  <a:pt x="7212" y="29278"/>
                  <a:pt x="8602" y="29133"/>
                  <a:pt x="10113" y="28935"/>
                </a:cubicBezTo>
                <a:cubicBezTo>
                  <a:pt x="11626" y="28745"/>
                  <a:pt x="13256" y="28473"/>
                  <a:pt x="14979" y="28160"/>
                </a:cubicBezTo>
                <a:cubicBezTo>
                  <a:pt x="16695" y="27822"/>
                  <a:pt x="18507" y="27450"/>
                  <a:pt x="20360" y="26971"/>
                </a:cubicBezTo>
                <a:cubicBezTo>
                  <a:pt x="21291" y="26750"/>
                  <a:pt x="22226" y="26480"/>
                  <a:pt x="23178" y="26220"/>
                </a:cubicBezTo>
                <a:cubicBezTo>
                  <a:pt x="23655" y="26094"/>
                  <a:pt x="24125" y="25938"/>
                  <a:pt x="24604" y="25797"/>
                </a:cubicBezTo>
                <a:cubicBezTo>
                  <a:pt x="25081" y="25651"/>
                  <a:pt x="25563" y="25512"/>
                  <a:pt x="26042" y="25357"/>
                </a:cubicBezTo>
                <a:cubicBezTo>
                  <a:pt x="27956" y="24731"/>
                  <a:pt x="29896" y="24065"/>
                  <a:pt x="31801" y="23305"/>
                </a:cubicBezTo>
                <a:lnTo>
                  <a:pt x="33234" y="22739"/>
                </a:lnTo>
                <a:cubicBezTo>
                  <a:pt x="33704" y="22537"/>
                  <a:pt x="34176" y="22336"/>
                  <a:pt x="34646" y="22135"/>
                </a:cubicBezTo>
                <a:cubicBezTo>
                  <a:pt x="35114" y="21929"/>
                  <a:pt x="35590" y="21740"/>
                  <a:pt x="36051" y="21523"/>
                </a:cubicBezTo>
                <a:cubicBezTo>
                  <a:pt x="36513" y="21309"/>
                  <a:pt x="36975" y="21096"/>
                  <a:pt x="37434" y="20883"/>
                </a:cubicBezTo>
                <a:cubicBezTo>
                  <a:pt x="38359" y="20468"/>
                  <a:pt x="39250" y="20004"/>
                  <a:pt x="40139" y="19561"/>
                </a:cubicBezTo>
                <a:cubicBezTo>
                  <a:pt x="41035" y="19126"/>
                  <a:pt x="41889" y="18642"/>
                  <a:pt x="42741" y="18185"/>
                </a:cubicBezTo>
                <a:cubicBezTo>
                  <a:pt x="43599" y="17735"/>
                  <a:pt x="44414" y="17245"/>
                  <a:pt x="45218" y="16776"/>
                </a:cubicBezTo>
                <a:cubicBezTo>
                  <a:pt x="45621" y="16539"/>
                  <a:pt x="46019" y="16306"/>
                  <a:pt x="46411" y="16075"/>
                </a:cubicBezTo>
                <a:cubicBezTo>
                  <a:pt x="46797" y="15832"/>
                  <a:pt x="47178" y="15593"/>
                  <a:pt x="47553" y="15355"/>
                </a:cubicBezTo>
                <a:cubicBezTo>
                  <a:pt x="49071" y="14428"/>
                  <a:pt x="50444" y="13458"/>
                  <a:pt x="51734" y="12590"/>
                </a:cubicBezTo>
                <a:cubicBezTo>
                  <a:pt x="52362" y="12131"/>
                  <a:pt x="52963" y="11692"/>
                  <a:pt x="53536" y="11274"/>
                </a:cubicBezTo>
                <a:cubicBezTo>
                  <a:pt x="53821" y="11065"/>
                  <a:pt x="54101" y="10861"/>
                  <a:pt x="54372" y="10663"/>
                </a:cubicBezTo>
                <a:cubicBezTo>
                  <a:pt x="54641" y="10462"/>
                  <a:pt x="54894" y="10256"/>
                  <a:pt x="55143" y="10061"/>
                </a:cubicBezTo>
                <a:cubicBezTo>
                  <a:pt x="55641" y="9671"/>
                  <a:pt x="56105" y="9304"/>
                  <a:pt x="56536" y="8966"/>
                </a:cubicBezTo>
                <a:cubicBezTo>
                  <a:pt x="56751" y="8797"/>
                  <a:pt x="56957" y="8634"/>
                  <a:pt x="57155" y="8479"/>
                </a:cubicBezTo>
                <a:cubicBezTo>
                  <a:pt x="57346" y="8317"/>
                  <a:pt x="57529" y="8162"/>
                  <a:pt x="57703" y="8016"/>
                </a:cubicBezTo>
                <a:cubicBezTo>
                  <a:pt x="57891" y="7858"/>
                  <a:pt x="58066" y="7709"/>
                  <a:pt x="58230" y="7570"/>
                </a:cubicBezTo>
                <a:lnTo>
                  <a:pt x="59336" y="8657"/>
                </a:lnTo>
                <a:cubicBezTo>
                  <a:pt x="59473" y="8791"/>
                  <a:pt x="59642" y="8851"/>
                  <a:pt x="59808" y="8851"/>
                </a:cubicBezTo>
                <a:cubicBezTo>
                  <a:pt x="60128" y="8851"/>
                  <a:pt x="60437" y="8626"/>
                  <a:pt x="60484" y="8261"/>
                </a:cubicBezTo>
                <a:lnTo>
                  <a:pt x="61466" y="767"/>
                </a:lnTo>
                <a:cubicBezTo>
                  <a:pt x="61520" y="350"/>
                  <a:pt x="61191" y="0"/>
                  <a:pt x="60796" y="0"/>
                </a:cubicBezTo>
                <a:close/>
              </a:path>
            </a:pathLst>
          </a:custGeom>
          <a:solidFill>
            <a:srgbClr val="00CF00"/>
          </a:solidFill>
          <a:ln>
            <a:solidFill>
              <a:srgbClr val="00CF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82;p16">
            <a:extLst>
              <a:ext uri="{FF2B5EF4-FFF2-40B4-BE49-F238E27FC236}">
                <a16:creationId xmlns:a16="http://schemas.microsoft.com/office/drawing/2014/main" id="{85A2197C-6785-0E9D-75A5-96BEE0887426}"/>
              </a:ext>
            </a:extLst>
          </p:cNvPr>
          <p:cNvSpPr/>
          <p:nvPr/>
        </p:nvSpPr>
        <p:spPr>
          <a:xfrm rot="20139975" flipV="1">
            <a:off x="2402016" y="2126629"/>
            <a:ext cx="2348667" cy="1400507"/>
          </a:xfrm>
          <a:custGeom>
            <a:avLst/>
            <a:gdLst/>
            <a:ahLst/>
            <a:cxnLst/>
            <a:rect l="l" t="t" r="r" b="b"/>
            <a:pathLst>
              <a:path w="61521" h="29578" extrusionOk="0">
                <a:moveTo>
                  <a:pt x="60796" y="0"/>
                </a:moveTo>
                <a:cubicBezTo>
                  <a:pt x="60741" y="0"/>
                  <a:pt x="60686" y="7"/>
                  <a:pt x="60630" y="21"/>
                </a:cubicBezTo>
                <a:lnTo>
                  <a:pt x="53757" y="1729"/>
                </a:lnTo>
                <a:cubicBezTo>
                  <a:pt x="53242" y="1857"/>
                  <a:pt x="53066" y="2499"/>
                  <a:pt x="53446" y="2870"/>
                </a:cubicBezTo>
                <a:lnTo>
                  <a:pt x="54499" y="3905"/>
                </a:lnTo>
                <a:cubicBezTo>
                  <a:pt x="54415" y="3989"/>
                  <a:pt x="54330" y="4074"/>
                  <a:pt x="54241" y="4163"/>
                </a:cubicBezTo>
                <a:cubicBezTo>
                  <a:pt x="54088" y="4315"/>
                  <a:pt x="53928" y="4476"/>
                  <a:pt x="53760" y="4644"/>
                </a:cubicBezTo>
                <a:cubicBezTo>
                  <a:pt x="53586" y="4806"/>
                  <a:pt x="53404" y="4975"/>
                  <a:pt x="53214" y="5152"/>
                </a:cubicBezTo>
                <a:cubicBezTo>
                  <a:pt x="52834" y="5506"/>
                  <a:pt x="52424" y="5889"/>
                  <a:pt x="51985" y="6298"/>
                </a:cubicBezTo>
                <a:cubicBezTo>
                  <a:pt x="51764" y="6502"/>
                  <a:pt x="51541" y="6718"/>
                  <a:pt x="51302" y="6929"/>
                </a:cubicBezTo>
                <a:cubicBezTo>
                  <a:pt x="51061" y="7138"/>
                  <a:pt x="50813" y="7353"/>
                  <a:pt x="50559" y="7574"/>
                </a:cubicBezTo>
                <a:cubicBezTo>
                  <a:pt x="50050" y="8016"/>
                  <a:pt x="49514" y="8481"/>
                  <a:pt x="48955" y="8966"/>
                </a:cubicBezTo>
                <a:cubicBezTo>
                  <a:pt x="47802" y="9890"/>
                  <a:pt x="46572" y="10925"/>
                  <a:pt x="45201" y="11928"/>
                </a:cubicBezTo>
                <a:cubicBezTo>
                  <a:pt x="44861" y="12184"/>
                  <a:pt x="44518" y="12443"/>
                  <a:pt x="44170" y="12706"/>
                </a:cubicBezTo>
                <a:cubicBezTo>
                  <a:pt x="43813" y="12958"/>
                  <a:pt x="43452" y="13212"/>
                  <a:pt x="43087" y="13470"/>
                </a:cubicBezTo>
                <a:cubicBezTo>
                  <a:pt x="42357" y="13982"/>
                  <a:pt x="41615" y="14517"/>
                  <a:pt x="40831" y="15016"/>
                </a:cubicBezTo>
                <a:cubicBezTo>
                  <a:pt x="40052" y="15521"/>
                  <a:pt x="39271" y="16056"/>
                  <a:pt x="38447" y="16544"/>
                </a:cubicBezTo>
                <a:cubicBezTo>
                  <a:pt x="37628" y="17041"/>
                  <a:pt x="36808" y="17560"/>
                  <a:pt x="35952" y="18033"/>
                </a:cubicBezTo>
                <a:cubicBezTo>
                  <a:pt x="35527" y="18276"/>
                  <a:pt x="35100" y="18519"/>
                  <a:pt x="34671" y="18763"/>
                </a:cubicBezTo>
                <a:cubicBezTo>
                  <a:pt x="34245" y="19009"/>
                  <a:pt x="33802" y="19230"/>
                  <a:pt x="33366" y="19466"/>
                </a:cubicBezTo>
                <a:cubicBezTo>
                  <a:pt x="32928" y="19699"/>
                  <a:pt x="32489" y="19932"/>
                  <a:pt x="32050" y="20165"/>
                </a:cubicBezTo>
                <a:lnTo>
                  <a:pt x="30711" y="20827"/>
                </a:lnTo>
                <a:cubicBezTo>
                  <a:pt x="28927" y="21720"/>
                  <a:pt x="27100" y="22523"/>
                  <a:pt x="25287" y="23289"/>
                </a:cubicBezTo>
                <a:cubicBezTo>
                  <a:pt x="24833" y="23479"/>
                  <a:pt x="24376" y="23653"/>
                  <a:pt x="23923" y="23835"/>
                </a:cubicBezTo>
                <a:cubicBezTo>
                  <a:pt x="23468" y="24012"/>
                  <a:pt x="23020" y="24202"/>
                  <a:pt x="22566" y="24364"/>
                </a:cubicBezTo>
                <a:cubicBezTo>
                  <a:pt x="21659" y="24694"/>
                  <a:pt x="20766" y="25036"/>
                  <a:pt x="19874" y="25328"/>
                </a:cubicBezTo>
                <a:cubicBezTo>
                  <a:pt x="18101" y="25950"/>
                  <a:pt x="16355" y="26462"/>
                  <a:pt x="14696" y="26936"/>
                </a:cubicBezTo>
                <a:cubicBezTo>
                  <a:pt x="13030" y="27385"/>
                  <a:pt x="11445" y="27788"/>
                  <a:pt x="9969" y="28101"/>
                </a:cubicBezTo>
                <a:cubicBezTo>
                  <a:pt x="8493" y="28422"/>
                  <a:pt x="7132" y="28680"/>
                  <a:pt x="5920" y="28875"/>
                </a:cubicBezTo>
                <a:cubicBezTo>
                  <a:pt x="4707" y="29077"/>
                  <a:pt x="3644" y="29217"/>
                  <a:pt x="2767" y="29319"/>
                </a:cubicBezTo>
                <a:cubicBezTo>
                  <a:pt x="1013" y="29523"/>
                  <a:pt x="1" y="29557"/>
                  <a:pt x="1" y="29557"/>
                </a:cubicBezTo>
                <a:cubicBezTo>
                  <a:pt x="1" y="29557"/>
                  <a:pt x="252" y="29570"/>
                  <a:pt x="727" y="29576"/>
                </a:cubicBezTo>
                <a:cubicBezTo>
                  <a:pt x="868" y="29576"/>
                  <a:pt x="1029" y="29577"/>
                  <a:pt x="1209" y="29577"/>
                </a:cubicBezTo>
                <a:cubicBezTo>
                  <a:pt x="1633" y="29577"/>
                  <a:pt x="2161" y="29573"/>
                  <a:pt x="2784" y="29551"/>
                </a:cubicBezTo>
                <a:cubicBezTo>
                  <a:pt x="3670" y="29521"/>
                  <a:pt x="4747" y="29472"/>
                  <a:pt x="5979" y="29371"/>
                </a:cubicBezTo>
                <a:cubicBezTo>
                  <a:pt x="7212" y="29278"/>
                  <a:pt x="8602" y="29133"/>
                  <a:pt x="10113" y="28935"/>
                </a:cubicBezTo>
                <a:cubicBezTo>
                  <a:pt x="11626" y="28745"/>
                  <a:pt x="13256" y="28473"/>
                  <a:pt x="14979" y="28160"/>
                </a:cubicBezTo>
                <a:cubicBezTo>
                  <a:pt x="16695" y="27822"/>
                  <a:pt x="18507" y="27450"/>
                  <a:pt x="20360" y="26971"/>
                </a:cubicBezTo>
                <a:cubicBezTo>
                  <a:pt x="21291" y="26750"/>
                  <a:pt x="22226" y="26480"/>
                  <a:pt x="23178" y="26220"/>
                </a:cubicBezTo>
                <a:cubicBezTo>
                  <a:pt x="23655" y="26094"/>
                  <a:pt x="24125" y="25938"/>
                  <a:pt x="24604" y="25797"/>
                </a:cubicBezTo>
                <a:cubicBezTo>
                  <a:pt x="25081" y="25651"/>
                  <a:pt x="25563" y="25512"/>
                  <a:pt x="26042" y="25357"/>
                </a:cubicBezTo>
                <a:cubicBezTo>
                  <a:pt x="27956" y="24731"/>
                  <a:pt x="29896" y="24065"/>
                  <a:pt x="31801" y="23305"/>
                </a:cubicBezTo>
                <a:lnTo>
                  <a:pt x="33234" y="22739"/>
                </a:lnTo>
                <a:cubicBezTo>
                  <a:pt x="33704" y="22537"/>
                  <a:pt x="34176" y="22336"/>
                  <a:pt x="34646" y="22135"/>
                </a:cubicBezTo>
                <a:cubicBezTo>
                  <a:pt x="35114" y="21929"/>
                  <a:pt x="35590" y="21740"/>
                  <a:pt x="36051" y="21523"/>
                </a:cubicBezTo>
                <a:cubicBezTo>
                  <a:pt x="36513" y="21309"/>
                  <a:pt x="36975" y="21096"/>
                  <a:pt x="37434" y="20883"/>
                </a:cubicBezTo>
                <a:cubicBezTo>
                  <a:pt x="38359" y="20468"/>
                  <a:pt x="39250" y="20004"/>
                  <a:pt x="40139" y="19561"/>
                </a:cubicBezTo>
                <a:cubicBezTo>
                  <a:pt x="41035" y="19126"/>
                  <a:pt x="41889" y="18642"/>
                  <a:pt x="42741" y="18185"/>
                </a:cubicBezTo>
                <a:cubicBezTo>
                  <a:pt x="43599" y="17735"/>
                  <a:pt x="44414" y="17245"/>
                  <a:pt x="45218" y="16776"/>
                </a:cubicBezTo>
                <a:cubicBezTo>
                  <a:pt x="45621" y="16539"/>
                  <a:pt x="46019" y="16306"/>
                  <a:pt x="46411" y="16075"/>
                </a:cubicBezTo>
                <a:cubicBezTo>
                  <a:pt x="46797" y="15832"/>
                  <a:pt x="47178" y="15593"/>
                  <a:pt x="47553" y="15355"/>
                </a:cubicBezTo>
                <a:cubicBezTo>
                  <a:pt x="49071" y="14428"/>
                  <a:pt x="50444" y="13458"/>
                  <a:pt x="51734" y="12590"/>
                </a:cubicBezTo>
                <a:cubicBezTo>
                  <a:pt x="52362" y="12131"/>
                  <a:pt x="52963" y="11692"/>
                  <a:pt x="53536" y="11274"/>
                </a:cubicBezTo>
                <a:cubicBezTo>
                  <a:pt x="53821" y="11065"/>
                  <a:pt x="54101" y="10861"/>
                  <a:pt x="54372" y="10663"/>
                </a:cubicBezTo>
                <a:cubicBezTo>
                  <a:pt x="54641" y="10462"/>
                  <a:pt x="54894" y="10256"/>
                  <a:pt x="55143" y="10061"/>
                </a:cubicBezTo>
                <a:cubicBezTo>
                  <a:pt x="55641" y="9671"/>
                  <a:pt x="56105" y="9304"/>
                  <a:pt x="56536" y="8966"/>
                </a:cubicBezTo>
                <a:cubicBezTo>
                  <a:pt x="56751" y="8797"/>
                  <a:pt x="56957" y="8634"/>
                  <a:pt x="57155" y="8479"/>
                </a:cubicBezTo>
                <a:cubicBezTo>
                  <a:pt x="57346" y="8317"/>
                  <a:pt x="57529" y="8162"/>
                  <a:pt x="57703" y="8016"/>
                </a:cubicBezTo>
                <a:cubicBezTo>
                  <a:pt x="57891" y="7858"/>
                  <a:pt x="58066" y="7709"/>
                  <a:pt x="58230" y="7570"/>
                </a:cubicBezTo>
                <a:lnTo>
                  <a:pt x="59336" y="8657"/>
                </a:lnTo>
                <a:cubicBezTo>
                  <a:pt x="59473" y="8791"/>
                  <a:pt x="59642" y="8851"/>
                  <a:pt x="59808" y="8851"/>
                </a:cubicBezTo>
                <a:cubicBezTo>
                  <a:pt x="60128" y="8851"/>
                  <a:pt x="60437" y="8626"/>
                  <a:pt x="60484" y="8261"/>
                </a:cubicBezTo>
                <a:lnTo>
                  <a:pt x="61466" y="767"/>
                </a:lnTo>
                <a:cubicBezTo>
                  <a:pt x="61520" y="350"/>
                  <a:pt x="61191" y="0"/>
                  <a:pt x="60796" y="0"/>
                </a:cubicBezTo>
                <a:close/>
              </a:path>
            </a:pathLst>
          </a:custGeom>
          <a:solidFill>
            <a:srgbClr val="00CF00"/>
          </a:solidFill>
          <a:ln>
            <a:solidFill>
              <a:srgbClr val="00CF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Picture 4" descr="energía del agua">
            <a:extLst>
              <a:ext uri="{FF2B5EF4-FFF2-40B4-BE49-F238E27FC236}">
                <a16:creationId xmlns:a16="http://schemas.microsoft.com/office/drawing/2014/main" id="{ADA7CEDA-F24D-FC37-D168-221BECC1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99" y="4197237"/>
            <a:ext cx="205217" cy="2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1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220280" y="205818"/>
            <a:ext cx="700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PRÓXIMAS INICIATIVAS </a:t>
            </a:r>
            <a:endParaRPr lang="es-ES" sz="2800" dirty="0">
              <a:ln w="6350">
                <a:noFill/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26FDE267-5681-DAC4-803E-B8116594FDD3}"/>
              </a:ext>
            </a:extLst>
          </p:cNvPr>
          <p:cNvGrpSpPr/>
          <p:nvPr/>
        </p:nvGrpSpPr>
        <p:grpSpPr>
          <a:xfrm>
            <a:off x="2905167" y="3092117"/>
            <a:ext cx="8647456" cy="1509475"/>
            <a:chOff x="3501799" y="1322213"/>
            <a:chExt cx="8647456" cy="1509475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ABA570B-4BEF-C05B-D575-504A1AC755B7}"/>
                </a:ext>
              </a:extLst>
            </p:cNvPr>
            <p:cNvSpPr/>
            <p:nvPr/>
          </p:nvSpPr>
          <p:spPr>
            <a:xfrm>
              <a:off x="3501799" y="1322213"/>
              <a:ext cx="8647456" cy="108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73CAEE8-2CC2-44D4-BDEF-F160559346D6}"/>
                </a:ext>
              </a:extLst>
            </p:cNvPr>
            <p:cNvSpPr/>
            <p:nvPr/>
          </p:nvSpPr>
          <p:spPr>
            <a:xfrm>
              <a:off x="6366802" y="1322213"/>
              <a:ext cx="1080000" cy="1080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9" name="Google Shape;110;p2">
              <a:extLst>
                <a:ext uri="{FF2B5EF4-FFF2-40B4-BE49-F238E27FC236}">
                  <a16:creationId xmlns:a16="http://schemas.microsoft.com/office/drawing/2014/main" id="{EB2B9F85-0AC4-6E41-1027-5FFCD5F0BE00}"/>
                </a:ext>
              </a:extLst>
            </p:cNvPr>
            <p:cNvSpPr/>
            <p:nvPr/>
          </p:nvSpPr>
          <p:spPr>
            <a:xfrm>
              <a:off x="7638616" y="1385179"/>
              <a:ext cx="4127925" cy="1446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s-BO" sz="2000" b="1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Swap energético Bolivia – Brasil (País en transito Argentina)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s-BO" sz="16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Suministro de Energía para el Norte Amazónico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s-BO" sz="16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Venta de energía eléctrica a Brasil</a:t>
              </a:r>
            </a:p>
          </p:txBody>
        </p:sp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11969118-B52B-B0D2-2D26-3BBB56B812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270" y="3272117"/>
            <a:ext cx="720000" cy="720000"/>
          </a:xfrm>
          <a:prstGeom prst="rect">
            <a:avLst/>
          </a:prstGeom>
        </p:spPr>
      </p:pic>
      <p:grpSp>
        <p:nvGrpSpPr>
          <p:cNvPr id="59" name="Grupo 58">
            <a:extLst>
              <a:ext uri="{FF2B5EF4-FFF2-40B4-BE49-F238E27FC236}">
                <a16:creationId xmlns:a16="http://schemas.microsoft.com/office/drawing/2014/main" id="{A59A85AC-E708-DEB2-92C4-19D65DBCB22A}"/>
              </a:ext>
            </a:extLst>
          </p:cNvPr>
          <p:cNvGrpSpPr/>
          <p:nvPr/>
        </p:nvGrpSpPr>
        <p:grpSpPr>
          <a:xfrm>
            <a:off x="2107319" y="1437694"/>
            <a:ext cx="9761774" cy="1080000"/>
            <a:chOff x="2186061" y="1689595"/>
            <a:chExt cx="9761774" cy="1080000"/>
          </a:xfrm>
        </p:grpSpPr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7F3BEEAA-4DD5-155F-ED5D-AC90BB037914}"/>
                </a:ext>
              </a:extLst>
            </p:cNvPr>
            <p:cNvGrpSpPr/>
            <p:nvPr/>
          </p:nvGrpSpPr>
          <p:grpSpPr>
            <a:xfrm>
              <a:off x="2186061" y="1689595"/>
              <a:ext cx="9761774" cy="1080000"/>
              <a:chOff x="2703951" y="1322213"/>
              <a:chExt cx="9761774" cy="1080000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7E4BAE50-3A76-36BF-9569-18F59B71B5CA}"/>
                  </a:ext>
                </a:extLst>
              </p:cNvPr>
              <p:cNvSpPr/>
              <p:nvPr/>
            </p:nvSpPr>
            <p:spPr>
              <a:xfrm>
                <a:off x="2703951" y="1322213"/>
                <a:ext cx="9445304" cy="108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54" name="Rectángulo 53">
                <a:extLst>
                  <a:ext uri="{FF2B5EF4-FFF2-40B4-BE49-F238E27FC236}">
                    <a16:creationId xmlns:a16="http://schemas.microsoft.com/office/drawing/2014/main" id="{E49E8731-8C77-20E7-DA32-66BF4A9E702D}"/>
                  </a:ext>
                </a:extLst>
              </p:cNvPr>
              <p:cNvSpPr/>
              <p:nvPr/>
            </p:nvSpPr>
            <p:spPr>
              <a:xfrm>
                <a:off x="6333751" y="1322213"/>
                <a:ext cx="1080000" cy="108000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42" name="Google Shape;110;p2">
                <a:extLst>
                  <a:ext uri="{FF2B5EF4-FFF2-40B4-BE49-F238E27FC236}">
                    <a16:creationId xmlns:a16="http://schemas.microsoft.com/office/drawing/2014/main" id="{ED3B688E-5D4A-2070-9C5C-212E1DEE57CA}"/>
                  </a:ext>
                </a:extLst>
              </p:cNvPr>
              <p:cNvSpPr/>
              <p:nvPr/>
            </p:nvSpPr>
            <p:spPr>
              <a:xfrm>
                <a:off x="7638616" y="1335282"/>
                <a:ext cx="4827109" cy="892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s-BO" sz="2000" b="1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Swap Energético Bolivia – Brasil 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s-BO" sz="1600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Suministro de </a:t>
                </a:r>
                <a:r>
                  <a:rPr lang="es-BO" sz="1600" dirty="0">
                    <a:solidFill>
                      <a:srgbClr val="000000"/>
                    </a:solidFill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energía </a:t>
                </a:r>
                <a:r>
                  <a:rPr lang="es-BO" sz="1600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Times New Roman" panose="02020603050405020304" pitchFamily="18" charset="0"/>
                  </a:rPr>
                  <a:t>para el Norte Amazónico</a:t>
                </a:r>
              </a:p>
            </p:txBody>
          </p:sp>
        </p:grpSp>
        <p:pic>
          <p:nvPicPr>
            <p:cNvPr id="5122" name="Picture 2" descr="intercambiar ">
              <a:extLst>
                <a:ext uri="{FF2B5EF4-FFF2-40B4-BE49-F238E27FC236}">
                  <a16:creationId xmlns:a16="http://schemas.microsoft.com/office/drawing/2014/main" id="{A8EA1670-C93C-76EB-95E8-F93525AAA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1905" y="180912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energía del agua">
              <a:extLst>
                <a:ext uri="{FF2B5EF4-FFF2-40B4-BE49-F238E27FC236}">
                  <a16:creationId xmlns:a16="http://schemas.microsoft.com/office/drawing/2014/main" id="{9D63D324-6B0A-D465-3471-AA2F5B3EF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305" y="2329642"/>
              <a:ext cx="39600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0791E4C3-DE26-328F-C563-B9E64030D6A2}"/>
              </a:ext>
            </a:extLst>
          </p:cNvPr>
          <p:cNvGrpSpPr/>
          <p:nvPr/>
        </p:nvGrpSpPr>
        <p:grpSpPr>
          <a:xfrm>
            <a:off x="1926451" y="4817171"/>
            <a:ext cx="10046800" cy="1080000"/>
            <a:chOff x="2005193" y="4768419"/>
            <a:chExt cx="10046800" cy="1080000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A693AF3A-969F-388A-5C82-1983635FC0AC}"/>
                </a:ext>
              </a:extLst>
            </p:cNvPr>
            <p:cNvGrpSpPr/>
            <p:nvPr/>
          </p:nvGrpSpPr>
          <p:grpSpPr>
            <a:xfrm>
              <a:off x="2005193" y="4768419"/>
              <a:ext cx="10046800" cy="1080000"/>
              <a:chOff x="2523083" y="1322213"/>
              <a:chExt cx="10046800" cy="1080000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4ABFA714-C5D1-C93D-CAA0-00EF1253F3A4}"/>
                  </a:ext>
                </a:extLst>
              </p:cNvPr>
              <p:cNvSpPr/>
              <p:nvPr/>
            </p:nvSpPr>
            <p:spPr>
              <a:xfrm>
                <a:off x="2523083" y="1322213"/>
                <a:ext cx="9626172" cy="108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3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BO" dirty="0"/>
              </a:p>
            </p:txBody>
          </p: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7C1875A9-07BE-D365-60A7-BED8454BE993}"/>
                  </a:ext>
                </a:extLst>
              </p:cNvPr>
              <p:cNvSpPr/>
              <p:nvPr/>
            </p:nvSpPr>
            <p:spPr>
              <a:xfrm>
                <a:off x="6333751" y="1322213"/>
                <a:ext cx="1080000" cy="108000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28" name="Google Shape;110;p2">
                <a:extLst>
                  <a:ext uri="{FF2B5EF4-FFF2-40B4-BE49-F238E27FC236}">
                    <a16:creationId xmlns:a16="http://schemas.microsoft.com/office/drawing/2014/main" id="{5545F330-1E72-4527-636B-282DA02507C3}"/>
                  </a:ext>
                </a:extLst>
              </p:cNvPr>
              <p:cNvSpPr/>
              <p:nvPr/>
            </p:nvSpPr>
            <p:spPr>
              <a:xfrm>
                <a:off x="7512674" y="1457251"/>
                <a:ext cx="5057209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endParaRPr lang="es-BO" sz="24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33" name="Picture 2" descr="intercambiar ">
              <a:extLst>
                <a:ext uri="{FF2B5EF4-FFF2-40B4-BE49-F238E27FC236}">
                  <a16:creationId xmlns:a16="http://schemas.microsoft.com/office/drawing/2014/main" id="{F8F1B10F-3949-E594-55F4-765E26417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005" y="4948419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energía del agua">
              <a:extLst>
                <a:ext uri="{FF2B5EF4-FFF2-40B4-BE49-F238E27FC236}">
                  <a16:creationId xmlns:a16="http://schemas.microsoft.com/office/drawing/2014/main" id="{277449D3-7837-811B-02C6-DD08B2F08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405" y="5413372"/>
              <a:ext cx="39600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그룹 71">
            <a:extLst>
              <a:ext uri="{FF2B5EF4-FFF2-40B4-BE49-F238E27FC236}">
                <a16:creationId xmlns:a16="http://schemas.microsoft.com/office/drawing/2014/main" id="{157E946E-4257-F128-DBC3-74088F9DFE2D}"/>
              </a:ext>
            </a:extLst>
          </p:cNvPr>
          <p:cNvGrpSpPr>
            <a:grpSpLocks noChangeAspect="1"/>
          </p:cNvGrpSpPr>
          <p:nvPr/>
        </p:nvGrpSpPr>
        <p:grpSpPr>
          <a:xfrm>
            <a:off x="851081" y="1210433"/>
            <a:ext cx="3594000" cy="5298091"/>
            <a:chOff x="1785938" y="265113"/>
            <a:chExt cx="4637088" cy="6835775"/>
          </a:xfrm>
          <a:solidFill>
            <a:schemeClr val="bg1">
              <a:lumMod val="85000"/>
            </a:schemeClr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5E04540-2C18-989D-E849-D1AC113AF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7075" y="265113"/>
              <a:ext cx="1189038" cy="1657350"/>
            </a:xfrm>
            <a:custGeom>
              <a:avLst/>
              <a:gdLst>
                <a:gd name="T0" fmla="*/ 495 w 749"/>
                <a:gd name="T1" fmla="*/ 34 h 1044"/>
                <a:gd name="T2" fmla="*/ 460 w 749"/>
                <a:gd name="T3" fmla="*/ 10 h 1044"/>
                <a:gd name="T4" fmla="*/ 399 w 749"/>
                <a:gd name="T5" fmla="*/ 56 h 1044"/>
                <a:gd name="T6" fmla="*/ 337 w 749"/>
                <a:gd name="T7" fmla="*/ 83 h 1044"/>
                <a:gd name="T8" fmla="*/ 278 w 749"/>
                <a:gd name="T9" fmla="*/ 123 h 1044"/>
                <a:gd name="T10" fmla="*/ 228 w 749"/>
                <a:gd name="T11" fmla="*/ 139 h 1044"/>
                <a:gd name="T12" fmla="*/ 212 w 749"/>
                <a:gd name="T13" fmla="*/ 203 h 1044"/>
                <a:gd name="T14" fmla="*/ 163 w 749"/>
                <a:gd name="T15" fmla="*/ 243 h 1044"/>
                <a:gd name="T16" fmla="*/ 142 w 749"/>
                <a:gd name="T17" fmla="*/ 296 h 1044"/>
                <a:gd name="T18" fmla="*/ 110 w 749"/>
                <a:gd name="T19" fmla="*/ 270 h 1044"/>
                <a:gd name="T20" fmla="*/ 91 w 749"/>
                <a:gd name="T21" fmla="*/ 320 h 1044"/>
                <a:gd name="T22" fmla="*/ 78 w 749"/>
                <a:gd name="T23" fmla="*/ 368 h 1044"/>
                <a:gd name="T24" fmla="*/ 97 w 749"/>
                <a:gd name="T25" fmla="*/ 425 h 1044"/>
                <a:gd name="T26" fmla="*/ 97 w 749"/>
                <a:gd name="T27" fmla="*/ 489 h 1044"/>
                <a:gd name="T28" fmla="*/ 94 w 749"/>
                <a:gd name="T29" fmla="*/ 550 h 1044"/>
                <a:gd name="T30" fmla="*/ 91 w 749"/>
                <a:gd name="T31" fmla="*/ 598 h 1044"/>
                <a:gd name="T32" fmla="*/ 59 w 749"/>
                <a:gd name="T33" fmla="*/ 652 h 1044"/>
                <a:gd name="T34" fmla="*/ 19 w 749"/>
                <a:gd name="T35" fmla="*/ 681 h 1044"/>
                <a:gd name="T36" fmla="*/ 0 w 749"/>
                <a:gd name="T37" fmla="*/ 724 h 1044"/>
                <a:gd name="T38" fmla="*/ 49 w 749"/>
                <a:gd name="T39" fmla="*/ 764 h 1044"/>
                <a:gd name="T40" fmla="*/ 110 w 749"/>
                <a:gd name="T41" fmla="*/ 791 h 1044"/>
                <a:gd name="T42" fmla="*/ 163 w 749"/>
                <a:gd name="T43" fmla="*/ 785 h 1044"/>
                <a:gd name="T44" fmla="*/ 228 w 749"/>
                <a:gd name="T45" fmla="*/ 812 h 1044"/>
                <a:gd name="T46" fmla="*/ 297 w 749"/>
                <a:gd name="T47" fmla="*/ 839 h 1044"/>
                <a:gd name="T48" fmla="*/ 351 w 749"/>
                <a:gd name="T49" fmla="*/ 876 h 1044"/>
                <a:gd name="T50" fmla="*/ 385 w 749"/>
                <a:gd name="T51" fmla="*/ 929 h 1044"/>
                <a:gd name="T52" fmla="*/ 425 w 749"/>
                <a:gd name="T53" fmla="*/ 951 h 1044"/>
                <a:gd name="T54" fmla="*/ 490 w 749"/>
                <a:gd name="T55" fmla="*/ 932 h 1044"/>
                <a:gd name="T56" fmla="*/ 548 w 749"/>
                <a:gd name="T57" fmla="*/ 929 h 1044"/>
                <a:gd name="T58" fmla="*/ 532 w 749"/>
                <a:gd name="T59" fmla="*/ 1026 h 1044"/>
                <a:gd name="T60" fmla="*/ 596 w 749"/>
                <a:gd name="T61" fmla="*/ 1044 h 1044"/>
                <a:gd name="T62" fmla="*/ 621 w 749"/>
                <a:gd name="T63" fmla="*/ 847 h 1044"/>
                <a:gd name="T64" fmla="*/ 580 w 749"/>
                <a:gd name="T65" fmla="*/ 793 h 1044"/>
                <a:gd name="T66" fmla="*/ 596 w 749"/>
                <a:gd name="T67" fmla="*/ 742 h 1044"/>
                <a:gd name="T68" fmla="*/ 618 w 749"/>
                <a:gd name="T69" fmla="*/ 710 h 1044"/>
                <a:gd name="T70" fmla="*/ 618 w 749"/>
                <a:gd name="T71" fmla="*/ 668 h 1044"/>
                <a:gd name="T72" fmla="*/ 685 w 749"/>
                <a:gd name="T73" fmla="*/ 670 h 1044"/>
                <a:gd name="T74" fmla="*/ 735 w 749"/>
                <a:gd name="T75" fmla="*/ 644 h 1044"/>
                <a:gd name="T76" fmla="*/ 725 w 749"/>
                <a:gd name="T77" fmla="*/ 593 h 1044"/>
                <a:gd name="T78" fmla="*/ 733 w 749"/>
                <a:gd name="T79" fmla="*/ 529 h 1044"/>
                <a:gd name="T80" fmla="*/ 717 w 749"/>
                <a:gd name="T81" fmla="*/ 465 h 1044"/>
                <a:gd name="T82" fmla="*/ 733 w 749"/>
                <a:gd name="T83" fmla="*/ 403 h 1044"/>
                <a:gd name="T84" fmla="*/ 695 w 749"/>
                <a:gd name="T85" fmla="*/ 384 h 1044"/>
                <a:gd name="T86" fmla="*/ 626 w 749"/>
                <a:gd name="T87" fmla="*/ 387 h 1044"/>
                <a:gd name="T88" fmla="*/ 567 w 749"/>
                <a:gd name="T89" fmla="*/ 347 h 1044"/>
                <a:gd name="T90" fmla="*/ 500 w 749"/>
                <a:gd name="T91" fmla="*/ 331 h 1044"/>
                <a:gd name="T92" fmla="*/ 439 w 749"/>
                <a:gd name="T93" fmla="*/ 336 h 1044"/>
                <a:gd name="T94" fmla="*/ 420 w 749"/>
                <a:gd name="T95" fmla="*/ 278 h 1044"/>
                <a:gd name="T96" fmla="*/ 391 w 749"/>
                <a:gd name="T97" fmla="*/ 213 h 1044"/>
                <a:gd name="T98" fmla="*/ 364 w 749"/>
                <a:gd name="T99" fmla="*/ 197 h 1044"/>
                <a:gd name="T100" fmla="*/ 385 w 749"/>
                <a:gd name="T101" fmla="*/ 133 h 1044"/>
                <a:gd name="T102" fmla="*/ 428 w 749"/>
                <a:gd name="T103" fmla="*/ 77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9" h="1044">
                  <a:moveTo>
                    <a:pt x="444" y="56"/>
                  </a:moveTo>
                  <a:lnTo>
                    <a:pt x="457" y="51"/>
                  </a:lnTo>
                  <a:lnTo>
                    <a:pt x="468" y="45"/>
                  </a:lnTo>
                  <a:lnTo>
                    <a:pt x="482" y="45"/>
                  </a:lnTo>
                  <a:lnTo>
                    <a:pt x="495" y="34"/>
                  </a:lnTo>
                  <a:lnTo>
                    <a:pt x="500" y="24"/>
                  </a:lnTo>
                  <a:lnTo>
                    <a:pt x="498" y="10"/>
                  </a:lnTo>
                  <a:lnTo>
                    <a:pt x="484" y="0"/>
                  </a:lnTo>
                  <a:lnTo>
                    <a:pt x="473" y="2"/>
                  </a:lnTo>
                  <a:lnTo>
                    <a:pt x="460" y="10"/>
                  </a:lnTo>
                  <a:lnTo>
                    <a:pt x="444" y="24"/>
                  </a:lnTo>
                  <a:lnTo>
                    <a:pt x="433" y="34"/>
                  </a:lnTo>
                  <a:lnTo>
                    <a:pt x="425" y="48"/>
                  </a:lnTo>
                  <a:lnTo>
                    <a:pt x="412" y="51"/>
                  </a:lnTo>
                  <a:lnTo>
                    <a:pt x="399" y="56"/>
                  </a:lnTo>
                  <a:lnTo>
                    <a:pt x="388" y="64"/>
                  </a:lnTo>
                  <a:lnTo>
                    <a:pt x="375" y="77"/>
                  </a:lnTo>
                  <a:lnTo>
                    <a:pt x="361" y="83"/>
                  </a:lnTo>
                  <a:lnTo>
                    <a:pt x="351" y="83"/>
                  </a:lnTo>
                  <a:lnTo>
                    <a:pt x="337" y="83"/>
                  </a:lnTo>
                  <a:lnTo>
                    <a:pt x="321" y="83"/>
                  </a:lnTo>
                  <a:lnTo>
                    <a:pt x="308" y="85"/>
                  </a:lnTo>
                  <a:lnTo>
                    <a:pt x="300" y="99"/>
                  </a:lnTo>
                  <a:lnTo>
                    <a:pt x="289" y="109"/>
                  </a:lnTo>
                  <a:lnTo>
                    <a:pt x="278" y="123"/>
                  </a:lnTo>
                  <a:lnTo>
                    <a:pt x="268" y="109"/>
                  </a:lnTo>
                  <a:lnTo>
                    <a:pt x="254" y="107"/>
                  </a:lnTo>
                  <a:lnTo>
                    <a:pt x="244" y="115"/>
                  </a:lnTo>
                  <a:lnTo>
                    <a:pt x="233" y="125"/>
                  </a:lnTo>
                  <a:lnTo>
                    <a:pt x="228" y="139"/>
                  </a:lnTo>
                  <a:lnTo>
                    <a:pt x="220" y="152"/>
                  </a:lnTo>
                  <a:lnTo>
                    <a:pt x="214" y="163"/>
                  </a:lnTo>
                  <a:lnTo>
                    <a:pt x="212" y="176"/>
                  </a:lnTo>
                  <a:lnTo>
                    <a:pt x="212" y="189"/>
                  </a:lnTo>
                  <a:lnTo>
                    <a:pt x="212" y="203"/>
                  </a:lnTo>
                  <a:lnTo>
                    <a:pt x="198" y="203"/>
                  </a:lnTo>
                  <a:lnTo>
                    <a:pt x="185" y="205"/>
                  </a:lnTo>
                  <a:lnTo>
                    <a:pt x="179" y="219"/>
                  </a:lnTo>
                  <a:lnTo>
                    <a:pt x="174" y="230"/>
                  </a:lnTo>
                  <a:lnTo>
                    <a:pt x="163" y="243"/>
                  </a:lnTo>
                  <a:lnTo>
                    <a:pt x="150" y="248"/>
                  </a:lnTo>
                  <a:lnTo>
                    <a:pt x="139" y="259"/>
                  </a:lnTo>
                  <a:lnTo>
                    <a:pt x="137" y="270"/>
                  </a:lnTo>
                  <a:lnTo>
                    <a:pt x="142" y="283"/>
                  </a:lnTo>
                  <a:lnTo>
                    <a:pt x="142" y="296"/>
                  </a:lnTo>
                  <a:lnTo>
                    <a:pt x="142" y="310"/>
                  </a:lnTo>
                  <a:lnTo>
                    <a:pt x="129" y="310"/>
                  </a:lnTo>
                  <a:lnTo>
                    <a:pt x="129" y="296"/>
                  </a:lnTo>
                  <a:lnTo>
                    <a:pt x="121" y="283"/>
                  </a:lnTo>
                  <a:lnTo>
                    <a:pt x="110" y="270"/>
                  </a:lnTo>
                  <a:lnTo>
                    <a:pt x="97" y="270"/>
                  </a:lnTo>
                  <a:lnTo>
                    <a:pt x="102" y="283"/>
                  </a:lnTo>
                  <a:lnTo>
                    <a:pt x="102" y="296"/>
                  </a:lnTo>
                  <a:lnTo>
                    <a:pt x="97" y="310"/>
                  </a:lnTo>
                  <a:lnTo>
                    <a:pt x="91" y="320"/>
                  </a:lnTo>
                  <a:lnTo>
                    <a:pt x="86" y="334"/>
                  </a:lnTo>
                  <a:lnTo>
                    <a:pt x="73" y="331"/>
                  </a:lnTo>
                  <a:lnTo>
                    <a:pt x="70" y="344"/>
                  </a:lnTo>
                  <a:lnTo>
                    <a:pt x="70" y="355"/>
                  </a:lnTo>
                  <a:lnTo>
                    <a:pt x="78" y="368"/>
                  </a:lnTo>
                  <a:lnTo>
                    <a:pt x="81" y="382"/>
                  </a:lnTo>
                  <a:lnTo>
                    <a:pt x="94" y="384"/>
                  </a:lnTo>
                  <a:lnTo>
                    <a:pt x="97" y="398"/>
                  </a:lnTo>
                  <a:lnTo>
                    <a:pt x="94" y="414"/>
                  </a:lnTo>
                  <a:lnTo>
                    <a:pt x="97" y="425"/>
                  </a:lnTo>
                  <a:lnTo>
                    <a:pt x="105" y="438"/>
                  </a:lnTo>
                  <a:lnTo>
                    <a:pt x="97" y="451"/>
                  </a:lnTo>
                  <a:lnTo>
                    <a:pt x="91" y="462"/>
                  </a:lnTo>
                  <a:lnTo>
                    <a:pt x="97" y="475"/>
                  </a:lnTo>
                  <a:lnTo>
                    <a:pt x="97" y="489"/>
                  </a:lnTo>
                  <a:lnTo>
                    <a:pt x="97" y="502"/>
                  </a:lnTo>
                  <a:lnTo>
                    <a:pt x="97" y="513"/>
                  </a:lnTo>
                  <a:lnTo>
                    <a:pt x="97" y="526"/>
                  </a:lnTo>
                  <a:lnTo>
                    <a:pt x="94" y="539"/>
                  </a:lnTo>
                  <a:lnTo>
                    <a:pt x="94" y="550"/>
                  </a:lnTo>
                  <a:lnTo>
                    <a:pt x="102" y="563"/>
                  </a:lnTo>
                  <a:lnTo>
                    <a:pt x="113" y="563"/>
                  </a:lnTo>
                  <a:lnTo>
                    <a:pt x="113" y="577"/>
                  </a:lnTo>
                  <a:lnTo>
                    <a:pt x="102" y="585"/>
                  </a:lnTo>
                  <a:lnTo>
                    <a:pt x="91" y="598"/>
                  </a:lnTo>
                  <a:lnTo>
                    <a:pt x="81" y="612"/>
                  </a:lnTo>
                  <a:lnTo>
                    <a:pt x="78" y="622"/>
                  </a:lnTo>
                  <a:lnTo>
                    <a:pt x="75" y="636"/>
                  </a:lnTo>
                  <a:lnTo>
                    <a:pt x="73" y="649"/>
                  </a:lnTo>
                  <a:lnTo>
                    <a:pt x="59" y="652"/>
                  </a:lnTo>
                  <a:lnTo>
                    <a:pt x="49" y="652"/>
                  </a:lnTo>
                  <a:lnTo>
                    <a:pt x="35" y="660"/>
                  </a:lnTo>
                  <a:lnTo>
                    <a:pt x="22" y="654"/>
                  </a:lnTo>
                  <a:lnTo>
                    <a:pt x="19" y="668"/>
                  </a:lnTo>
                  <a:lnTo>
                    <a:pt x="19" y="681"/>
                  </a:lnTo>
                  <a:lnTo>
                    <a:pt x="24" y="692"/>
                  </a:lnTo>
                  <a:lnTo>
                    <a:pt x="30" y="705"/>
                  </a:lnTo>
                  <a:lnTo>
                    <a:pt x="16" y="710"/>
                  </a:lnTo>
                  <a:lnTo>
                    <a:pt x="3" y="710"/>
                  </a:lnTo>
                  <a:lnTo>
                    <a:pt x="0" y="724"/>
                  </a:lnTo>
                  <a:lnTo>
                    <a:pt x="8" y="745"/>
                  </a:lnTo>
                  <a:lnTo>
                    <a:pt x="0" y="726"/>
                  </a:lnTo>
                  <a:lnTo>
                    <a:pt x="22" y="750"/>
                  </a:lnTo>
                  <a:lnTo>
                    <a:pt x="35" y="761"/>
                  </a:lnTo>
                  <a:lnTo>
                    <a:pt x="49" y="764"/>
                  </a:lnTo>
                  <a:lnTo>
                    <a:pt x="59" y="769"/>
                  </a:lnTo>
                  <a:lnTo>
                    <a:pt x="73" y="772"/>
                  </a:lnTo>
                  <a:lnTo>
                    <a:pt x="86" y="769"/>
                  </a:lnTo>
                  <a:lnTo>
                    <a:pt x="97" y="777"/>
                  </a:lnTo>
                  <a:lnTo>
                    <a:pt x="110" y="791"/>
                  </a:lnTo>
                  <a:lnTo>
                    <a:pt x="123" y="796"/>
                  </a:lnTo>
                  <a:lnTo>
                    <a:pt x="137" y="796"/>
                  </a:lnTo>
                  <a:lnTo>
                    <a:pt x="147" y="804"/>
                  </a:lnTo>
                  <a:lnTo>
                    <a:pt x="161" y="796"/>
                  </a:lnTo>
                  <a:lnTo>
                    <a:pt x="163" y="785"/>
                  </a:lnTo>
                  <a:lnTo>
                    <a:pt x="177" y="791"/>
                  </a:lnTo>
                  <a:lnTo>
                    <a:pt x="190" y="796"/>
                  </a:lnTo>
                  <a:lnTo>
                    <a:pt x="201" y="799"/>
                  </a:lnTo>
                  <a:lnTo>
                    <a:pt x="214" y="809"/>
                  </a:lnTo>
                  <a:lnTo>
                    <a:pt x="228" y="812"/>
                  </a:lnTo>
                  <a:lnTo>
                    <a:pt x="246" y="812"/>
                  </a:lnTo>
                  <a:lnTo>
                    <a:pt x="257" y="815"/>
                  </a:lnTo>
                  <a:lnTo>
                    <a:pt x="270" y="823"/>
                  </a:lnTo>
                  <a:lnTo>
                    <a:pt x="284" y="831"/>
                  </a:lnTo>
                  <a:lnTo>
                    <a:pt x="297" y="839"/>
                  </a:lnTo>
                  <a:lnTo>
                    <a:pt x="302" y="849"/>
                  </a:lnTo>
                  <a:lnTo>
                    <a:pt x="313" y="863"/>
                  </a:lnTo>
                  <a:lnTo>
                    <a:pt x="324" y="865"/>
                  </a:lnTo>
                  <a:lnTo>
                    <a:pt x="337" y="873"/>
                  </a:lnTo>
                  <a:lnTo>
                    <a:pt x="351" y="876"/>
                  </a:lnTo>
                  <a:lnTo>
                    <a:pt x="356" y="887"/>
                  </a:lnTo>
                  <a:lnTo>
                    <a:pt x="369" y="897"/>
                  </a:lnTo>
                  <a:lnTo>
                    <a:pt x="383" y="903"/>
                  </a:lnTo>
                  <a:lnTo>
                    <a:pt x="377" y="916"/>
                  </a:lnTo>
                  <a:lnTo>
                    <a:pt x="385" y="929"/>
                  </a:lnTo>
                  <a:lnTo>
                    <a:pt x="377" y="943"/>
                  </a:lnTo>
                  <a:lnTo>
                    <a:pt x="391" y="943"/>
                  </a:lnTo>
                  <a:lnTo>
                    <a:pt x="396" y="956"/>
                  </a:lnTo>
                  <a:lnTo>
                    <a:pt x="412" y="948"/>
                  </a:lnTo>
                  <a:lnTo>
                    <a:pt x="425" y="951"/>
                  </a:lnTo>
                  <a:lnTo>
                    <a:pt x="439" y="943"/>
                  </a:lnTo>
                  <a:lnTo>
                    <a:pt x="449" y="937"/>
                  </a:lnTo>
                  <a:lnTo>
                    <a:pt x="463" y="932"/>
                  </a:lnTo>
                  <a:lnTo>
                    <a:pt x="476" y="929"/>
                  </a:lnTo>
                  <a:lnTo>
                    <a:pt x="490" y="932"/>
                  </a:lnTo>
                  <a:lnTo>
                    <a:pt x="500" y="943"/>
                  </a:lnTo>
                  <a:lnTo>
                    <a:pt x="514" y="937"/>
                  </a:lnTo>
                  <a:lnTo>
                    <a:pt x="524" y="927"/>
                  </a:lnTo>
                  <a:lnTo>
                    <a:pt x="535" y="927"/>
                  </a:lnTo>
                  <a:lnTo>
                    <a:pt x="548" y="929"/>
                  </a:lnTo>
                  <a:lnTo>
                    <a:pt x="562" y="929"/>
                  </a:lnTo>
                  <a:lnTo>
                    <a:pt x="572" y="935"/>
                  </a:lnTo>
                  <a:lnTo>
                    <a:pt x="578" y="948"/>
                  </a:lnTo>
                  <a:lnTo>
                    <a:pt x="591" y="951"/>
                  </a:lnTo>
                  <a:lnTo>
                    <a:pt x="532" y="1026"/>
                  </a:lnTo>
                  <a:lnTo>
                    <a:pt x="556" y="1012"/>
                  </a:lnTo>
                  <a:lnTo>
                    <a:pt x="570" y="1007"/>
                  </a:lnTo>
                  <a:lnTo>
                    <a:pt x="578" y="1012"/>
                  </a:lnTo>
                  <a:lnTo>
                    <a:pt x="578" y="1026"/>
                  </a:lnTo>
                  <a:lnTo>
                    <a:pt x="596" y="1044"/>
                  </a:lnTo>
                  <a:lnTo>
                    <a:pt x="610" y="956"/>
                  </a:lnTo>
                  <a:lnTo>
                    <a:pt x="618" y="879"/>
                  </a:lnTo>
                  <a:lnTo>
                    <a:pt x="618" y="873"/>
                  </a:lnTo>
                  <a:lnTo>
                    <a:pt x="621" y="860"/>
                  </a:lnTo>
                  <a:lnTo>
                    <a:pt x="621" y="847"/>
                  </a:lnTo>
                  <a:lnTo>
                    <a:pt x="610" y="833"/>
                  </a:lnTo>
                  <a:lnTo>
                    <a:pt x="602" y="823"/>
                  </a:lnTo>
                  <a:lnTo>
                    <a:pt x="591" y="809"/>
                  </a:lnTo>
                  <a:lnTo>
                    <a:pt x="580" y="807"/>
                  </a:lnTo>
                  <a:lnTo>
                    <a:pt x="580" y="793"/>
                  </a:lnTo>
                  <a:lnTo>
                    <a:pt x="580" y="780"/>
                  </a:lnTo>
                  <a:lnTo>
                    <a:pt x="580" y="769"/>
                  </a:lnTo>
                  <a:lnTo>
                    <a:pt x="580" y="756"/>
                  </a:lnTo>
                  <a:lnTo>
                    <a:pt x="583" y="742"/>
                  </a:lnTo>
                  <a:lnTo>
                    <a:pt x="596" y="742"/>
                  </a:lnTo>
                  <a:lnTo>
                    <a:pt x="607" y="734"/>
                  </a:lnTo>
                  <a:lnTo>
                    <a:pt x="621" y="742"/>
                  </a:lnTo>
                  <a:lnTo>
                    <a:pt x="634" y="737"/>
                  </a:lnTo>
                  <a:lnTo>
                    <a:pt x="631" y="724"/>
                  </a:lnTo>
                  <a:lnTo>
                    <a:pt x="618" y="710"/>
                  </a:lnTo>
                  <a:lnTo>
                    <a:pt x="604" y="705"/>
                  </a:lnTo>
                  <a:lnTo>
                    <a:pt x="591" y="708"/>
                  </a:lnTo>
                  <a:lnTo>
                    <a:pt x="588" y="668"/>
                  </a:lnTo>
                  <a:lnTo>
                    <a:pt x="602" y="668"/>
                  </a:lnTo>
                  <a:lnTo>
                    <a:pt x="618" y="668"/>
                  </a:lnTo>
                  <a:lnTo>
                    <a:pt x="631" y="668"/>
                  </a:lnTo>
                  <a:lnTo>
                    <a:pt x="642" y="668"/>
                  </a:lnTo>
                  <a:lnTo>
                    <a:pt x="655" y="668"/>
                  </a:lnTo>
                  <a:lnTo>
                    <a:pt x="669" y="668"/>
                  </a:lnTo>
                  <a:lnTo>
                    <a:pt x="685" y="670"/>
                  </a:lnTo>
                  <a:lnTo>
                    <a:pt x="695" y="660"/>
                  </a:lnTo>
                  <a:lnTo>
                    <a:pt x="695" y="649"/>
                  </a:lnTo>
                  <a:lnTo>
                    <a:pt x="711" y="652"/>
                  </a:lnTo>
                  <a:lnTo>
                    <a:pt x="725" y="646"/>
                  </a:lnTo>
                  <a:lnTo>
                    <a:pt x="735" y="644"/>
                  </a:lnTo>
                  <a:lnTo>
                    <a:pt x="749" y="644"/>
                  </a:lnTo>
                  <a:lnTo>
                    <a:pt x="749" y="630"/>
                  </a:lnTo>
                  <a:lnTo>
                    <a:pt x="743" y="617"/>
                  </a:lnTo>
                  <a:lnTo>
                    <a:pt x="733" y="604"/>
                  </a:lnTo>
                  <a:lnTo>
                    <a:pt x="725" y="593"/>
                  </a:lnTo>
                  <a:lnTo>
                    <a:pt x="733" y="579"/>
                  </a:lnTo>
                  <a:lnTo>
                    <a:pt x="743" y="566"/>
                  </a:lnTo>
                  <a:lnTo>
                    <a:pt x="746" y="555"/>
                  </a:lnTo>
                  <a:lnTo>
                    <a:pt x="743" y="542"/>
                  </a:lnTo>
                  <a:lnTo>
                    <a:pt x="733" y="529"/>
                  </a:lnTo>
                  <a:lnTo>
                    <a:pt x="727" y="515"/>
                  </a:lnTo>
                  <a:lnTo>
                    <a:pt x="722" y="505"/>
                  </a:lnTo>
                  <a:lnTo>
                    <a:pt x="717" y="491"/>
                  </a:lnTo>
                  <a:lnTo>
                    <a:pt x="717" y="478"/>
                  </a:lnTo>
                  <a:lnTo>
                    <a:pt x="717" y="465"/>
                  </a:lnTo>
                  <a:lnTo>
                    <a:pt x="717" y="454"/>
                  </a:lnTo>
                  <a:lnTo>
                    <a:pt x="717" y="441"/>
                  </a:lnTo>
                  <a:lnTo>
                    <a:pt x="725" y="427"/>
                  </a:lnTo>
                  <a:lnTo>
                    <a:pt x="735" y="417"/>
                  </a:lnTo>
                  <a:lnTo>
                    <a:pt x="733" y="403"/>
                  </a:lnTo>
                  <a:lnTo>
                    <a:pt x="735" y="390"/>
                  </a:lnTo>
                  <a:lnTo>
                    <a:pt x="733" y="376"/>
                  </a:lnTo>
                  <a:lnTo>
                    <a:pt x="722" y="374"/>
                  </a:lnTo>
                  <a:lnTo>
                    <a:pt x="709" y="382"/>
                  </a:lnTo>
                  <a:lnTo>
                    <a:pt x="695" y="384"/>
                  </a:lnTo>
                  <a:lnTo>
                    <a:pt x="677" y="384"/>
                  </a:lnTo>
                  <a:lnTo>
                    <a:pt x="666" y="382"/>
                  </a:lnTo>
                  <a:lnTo>
                    <a:pt x="653" y="376"/>
                  </a:lnTo>
                  <a:lnTo>
                    <a:pt x="639" y="382"/>
                  </a:lnTo>
                  <a:lnTo>
                    <a:pt x="626" y="387"/>
                  </a:lnTo>
                  <a:lnTo>
                    <a:pt x="615" y="387"/>
                  </a:lnTo>
                  <a:lnTo>
                    <a:pt x="604" y="374"/>
                  </a:lnTo>
                  <a:lnTo>
                    <a:pt x="591" y="366"/>
                  </a:lnTo>
                  <a:lnTo>
                    <a:pt x="580" y="352"/>
                  </a:lnTo>
                  <a:lnTo>
                    <a:pt x="567" y="347"/>
                  </a:lnTo>
                  <a:lnTo>
                    <a:pt x="554" y="344"/>
                  </a:lnTo>
                  <a:lnTo>
                    <a:pt x="543" y="336"/>
                  </a:lnTo>
                  <a:lnTo>
                    <a:pt x="530" y="334"/>
                  </a:lnTo>
                  <a:lnTo>
                    <a:pt x="516" y="331"/>
                  </a:lnTo>
                  <a:lnTo>
                    <a:pt x="500" y="331"/>
                  </a:lnTo>
                  <a:lnTo>
                    <a:pt x="490" y="331"/>
                  </a:lnTo>
                  <a:lnTo>
                    <a:pt x="476" y="328"/>
                  </a:lnTo>
                  <a:lnTo>
                    <a:pt x="463" y="331"/>
                  </a:lnTo>
                  <a:lnTo>
                    <a:pt x="449" y="336"/>
                  </a:lnTo>
                  <a:lnTo>
                    <a:pt x="439" y="336"/>
                  </a:lnTo>
                  <a:lnTo>
                    <a:pt x="431" y="326"/>
                  </a:lnTo>
                  <a:lnTo>
                    <a:pt x="420" y="315"/>
                  </a:lnTo>
                  <a:lnTo>
                    <a:pt x="415" y="302"/>
                  </a:lnTo>
                  <a:lnTo>
                    <a:pt x="420" y="291"/>
                  </a:lnTo>
                  <a:lnTo>
                    <a:pt x="420" y="278"/>
                  </a:lnTo>
                  <a:lnTo>
                    <a:pt x="415" y="264"/>
                  </a:lnTo>
                  <a:lnTo>
                    <a:pt x="409" y="251"/>
                  </a:lnTo>
                  <a:lnTo>
                    <a:pt x="399" y="240"/>
                  </a:lnTo>
                  <a:lnTo>
                    <a:pt x="396" y="227"/>
                  </a:lnTo>
                  <a:lnTo>
                    <a:pt x="391" y="213"/>
                  </a:lnTo>
                  <a:lnTo>
                    <a:pt x="391" y="203"/>
                  </a:lnTo>
                  <a:lnTo>
                    <a:pt x="377" y="203"/>
                  </a:lnTo>
                  <a:lnTo>
                    <a:pt x="369" y="213"/>
                  </a:lnTo>
                  <a:lnTo>
                    <a:pt x="356" y="213"/>
                  </a:lnTo>
                  <a:lnTo>
                    <a:pt x="364" y="197"/>
                  </a:lnTo>
                  <a:lnTo>
                    <a:pt x="375" y="187"/>
                  </a:lnTo>
                  <a:lnTo>
                    <a:pt x="377" y="173"/>
                  </a:lnTo>
                  <a:lnTo>
                    <a:pt x="375" y="157"/>
                  </a:lnTo>
                  <a:lnTo>
                    <a:pt x="377" y="144"/>
                  </a:lnTo>
                  <a:lnTo>
                    <a:pt x="385" y="133"/>
                  </a:lnTo>
                  <a:lnTo>
                    <a:pt x="391" y="120"/>
                  </a:lnTo>
                  <a:lnTo>
                    <a:pt x="396" y="107"/>
                  </a:lnTo>
                  <a:lnTo>
                    <a:pt x="409" y="96"/>
                  </a:lnTo>
                  <a:lnTo>
                    <a:pt x="415" y="83"/>
                  </a:lnTo>
                  <a:lnTo>
                    <a:pt x="428" y="77"/>
                  </a:lnTo>
                  <a:lnTo>
                    <a:pt x="441" y="69"/>
                  </a:lnTo>
                  <a:lnTo>
                    <a:pt x="444" y="56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6D0496CF-DF35-D36E-D6A1-3438A1C72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225" y="285750"/>
              <a:ext cx="1392238" cy="1144588"/>
            </a:xfrm>
            <a:custGeom>
              <a:avLst/>
              <a:gdLst>
                <a:gd name="T0" fmla="*/ 369 w 877"/>
                <a:gd name="T1" fmla="*/ 577 h 721"/>
                <a:gd name="T2" fmla="*/ 377 w 877"/>
                <a:gd name="T3" fmla="*/ 516 h 721"/>
                <a:gd name="T4" fmla="*/ 361 w 877"/>
                <a:gd name="T5" fmla="*/ 452 h 721"/>
                <a:gd name="T6" fmla="*/ 377 w 877"/>
                <a:gd name="T7" fmla="*/ 390 h 721"/>
                <a:gd name="T8" fmla="*/ 339 w 877"/>
                <a:gd name="T9" fmla="*/ 371 h 721"/>
                <a:gd name="T10" fmla="*/ 270 w 877"/>
                <a:gd name="T11" fmla="*/ 374 h 721"/>
                <a:gd name="T12" fmla="*/ 211 w 877"/>
                <a:gd name="T13" fmla="*/ 334 h 721"/>
                <a:gd name="T14" fmla="*/ 144 w 877"/>
                <a:gd name="T15" fmla="*/ 318 h 721"/>
                <a:gd name="T16" fmla="*/ 83 w 877"/>
                <a:gd name="T17" fmla="*/ 323 h 721"/>
                <a:gd name="T18" fmla="*/ 61 w 877"/>
                <a:gd name="T19" fmla="*/ 265 h 721"/>
                <a:gd name="T20" fmla="*/ 35 w 877"/>
                <a:gd name="T21" fmla="*/ 200 h 721"/>
                <a:gd name="T22" fmla="*/ 8 w 877"/>
                <a:gd name="T23" fmla="*/ 184 h 721"/>
                <a:gd name="T24" fmla="*/ 27 w 877"/>
                <a:gd name="T25" fmla="*/ 118 h 721"/>
                <a:gd name="T26" fmla="*/ 72 w 877"/>
                <a:gd name="T27" fmla="*/ 62 h 721"/>
                <a:gd name="T28" fmla="*/ 126 w 877"/>
                <a:gd name="T29" fmla="*/ 30 h 721"/>
                <a:gd name="T30" fmla="*/ 101 w 877"/>
                <a:gd name="T31" fmla="*/ 83 h 721"/>
                <a:gd name="T32" fmla="*/ 91 w 877"/>
                <a:gd name="T33" fmla="*/ 144 h 721"/>
                <a:gd name="T34" fmla="*/ 120 w 877"/>
                <a:gd name="T35" fmla="*/ 200 h 721"/>
                <a:gd name="T36" fmla="*/ 147 w 877"/>
                <a:gd name="T37" fmla="*/ 150 h 721"/>
                <a:gd name="T38" fmla="*/ 126 w 877"/>
                <a:gd name="T39" fmla="*/ 94 h 721"/>
                <a:gd name="T40" fmla="*/ 179 w 877"/>
                <a:gd name="T41" fmla="*/ 59 h 721"/>
                <a:gd name="T42" fmla="*/ 211 w 877"/>
                <a:gd name="T43" fmla="*/ 24 h 721"/>
                <a:gd name="T44" fmla="*/ 235 w 877"/>
                <a:gd name="T45" fmla="*/ 30 h 721"/>
                <a:gd name="T46" fmla="*/ 294 w 877"/>
                <a:gd name="T47" fmla="*/ 51 h 721"/>
                <a:gd name="T48" fmla="*/ 353 w 877"/>
                <a:gd name="T49" fmla="*/ 94 h 721"/>
                <a:gd name="T50" fmla="*/ 417 w 877"/>
                <a:gd name="T51" fmla="*/ 96 h 721"/>
                <a:gd name="T52" fmla="*/ 478 w 877"/>
                <a:gd name="T53" fmla="*/ 104 h 721"/>
                <a:gd name="T54" fmla="*/ 542 w 877"/>
                <a:gd name="T55" fmla="*/ 115 h 721"/>
                <a:gd name="T56" fmla="*/ 604 w 877"/>
                <a:gd name="T57" fmla="*/ 102 h 721"/>
                <a:gd name="T58" fmla="*/ 617 w 877"/>
                <a:gd name="T59" fmla="*/ 83 h 721"/>
                <a:gd name="T60" fmla="*/ 692 w 877"/>
                <a:gd name="T61" fmla="*/ 75 h 721"/>
                <a:gd name="T62" fmla="*/ 732 w 877"/>
                <a:gd name="T63" fmla="*/ 91 h 721"/>
                <a:gd name="T64" fmla="*/ 689 w 877"/>
                <a:gd name="T65" fmla="*/ 102 h 721"/>
                <a:gd name="T66" fmla="*/ 751 w 877"/>
                <a:gd name="T67" fmla="*/ 131 h 721"/>
                <a:gd name="T68" fmla="*/ 812 w 877"/>
                <a:gd name="T69" fmla="*/ 147 h 721"/>
                <a:gd name="T70" fmla="*/ 807 w 877"/>
                <a:gd name="T71" fmla="*/ 208 h 721"/>
                <a:gd name="T72" fmla="*/ 869 w 877"/>
                <a:gd name="T73" fmla="*/ 206 h 721"/>
                <a:gd name="T74" fmla="*/ 836 w 877"/>
                <a:gd name="T75" fmla="*/ 251 h 721"/>
                <a:gd name="T76" fmla="*/ 845 w 877"/>
                <a:gd name="T77" fmla="*/ 313 h 721"/>
                <a:gd name="T78" fmla="*/ 783 w 877"/>
                <a:gd name="T79" fmla="*/ 334 h 721"/>
                <a:gd name="T80" fmla="*/ 791 w 877"/>
                <a:gd name="T81" fmla="*/ 393 h 721"/>
                <a:gd name="T82" fmla="*/ 815 w 877"/>
                <a:gd name="T83" fmla="*/ 452 h 721"/>
                <a:gd name="T84" fmla="*/ 746 w 877"/>
                <a:gd name="T85" fmla="*/ 484 h 721"/>
                <a:gd name="T86" fmla="*/ 684 w 877"/>
                <a:gd name="T87" fmla="*/ 494 h 721"/>
                <a:gd name="T88" fmla="*/ 623 w 877"/>
                <a:gd name="T89" fmla="*/ 502 h 721"/>
                <a:gd name="T90" fmla="*/ 561 w 877"/>
                <a:gd name="T91" fmla="*/ 489 h 721"/>
                <a:gd name="T92" fmla="*/ 583 w 877"/>
                <a:gd name="T93" fmla="*/ 529 h 721"/>
                <a:gd name="T94" fmla="*/ 588 w 877"/>
                <a:gd name="T95" fmla="*/ 596 h 721"/>
                <a:gd name="T96" fmla="*/ 641 w 877"/>
                <a:gd name="T97" fmla="*/ 617 h 721"/>
                <a:gd name="T98" fmla="*/ 585 w 877"/>
                <a:gd name="T99" fmla="*/ 655 h 721"/>
                <a:gd name="T100" fmla="*/ 532 w 877"/>
                <a:gd name="T101" fmla="*/ 708 h 721"/>
                <a:gd name="T102" fmla="*/ 476 w 877"/>
                <a:gd name="T103" fmla="*/ 713 h 721"/>
                <a:gd name="T104" fmla="*/ 425 w 877"/>
                <a:gd name="T105" fmla="*/ 673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7" h="721">
                  <a:moveTo>
                    <a:pt x="393" y="628"/>
                  </a:moveTo>
                  <a:lnTo>
                    <a:pt x="393" y="617"/>
                  </a:lnTo>
                  <a:lnTo>
                    <a:pt x="387" y="604"/>
                  </a:lnTo>
                  <a:lnTo>
                    <a:pt x="377" y="591"/>
                  </a:lnTo>
                  <a:lnTo>
                    <a:pt x="369" y="577"/>
                  </a:lnTo>
                  <a:lnTo>
                    <a:pt x="377" y="566"/>
                  </a:lnTo>
                  <a:lnTo>
                    <a:pt x="387" y="553"/>
                  </a:lnTo>
                  <a:lnTo>
                    <a:pt x="390" y="540"/>
                  </a:lnTo>
                  <a:lnTo>
                    <a:pt x="387" y="529"/>
                  </a:lnTo>
                  <a:lnTo>
                    <a:pt x="377" y="516"/>
                  </a:lnTo>
                  <a:lnTo>
                    <a:pt x="371" y="502"/>
                  </a:lnTo>
                  <a:lnTo>
                    <a:pt x="366" y="492"/>
                  </a:lnTo>
                  <a:lnTo>
                    <a:pt x="361" y="478"/>
                  </a:lnTo>
                  <a:lnTo>
                    <a:pt x="361" y="465"/>
                  </a:lnTo>
                  <a:lnTo>
                    <a:pt x="361" y="452"/>
                  </a:lnTo>
                  <a:lnTo>
                    <a:pt x="361" y="441"/>
                  </a:lnTo>
                  <a:lnTo>
                    <a:pt x="361" y="428"/>
                  </a:lnTo>
                  <a:lnTo>
                    <a:pt x="369" y="414"/>
                  </a:lnTo>
                  <a:lnTo>
                    <a:pt x="379" y="401"/>
                  </a:lnTo>
                  <a:lnTo>
                    <a:pt x="377" y="390"/>
                  </a:lnTo>
                  <a:lnTo>
                    <a:pt x="379" y="377"/>
                  </a:lnTo>
                  <a:lnTo>
                    <a:pt x="377" y="363"/>
                  </a:lnTo>
                  <a:lnTo>
                    <a:pt x="366" y="361"/>
                  </a:lnTo>
                  <a:lnTo>
                    <a:pt x="353" y="369"/>
                  </a:lnTo>
                  <a:lnTo>
                    <a:pt x="339" y="371"/>
                  </a:lnTo>
                  <a:lnTo>
                    <a:pt x="321" y="371"/>
                  </a:lnTo>
                  <a:lnTo>
                    <a:pt x="307" y="369"/>
                  </a:lnTo>
                  <a:lnTo>
                    <a:pt x="297" y="363"/>
                  </a:lnTo>
                  <a:lnTo>
                    <a:pt x="283" y="369"/>
                  </a:lnTo>
                  <a:lnTo>
                    <a:pt x="270" y="374"/>
                  </a:lnTo>
                  <a:lnTo>
                    <a:pt x="259" y="374"/>
                  </a:lnTo>
                  <a:lnTo>
                    <a:pt x="248" y="361"/>
                  </a:lnTo>
                  <a:lnTo>
                    <a:pt x="235" y="353"/>
                  </a:lnTo>
                  <a:lnTo>
                    <a:pt x="224" y="339"/>
                  </a:lnTo>
                  <a:lnTo>
                    <a:pt x="211" y="334"/>
                  </a:lnTo>
                  <a:lnTo>
                    <a:pt x="198" y="329"/>
                  </a:lnTo>
                  <a:lnTo>
                    <a:pt x="184" y="323"/>
                  </a:lnTo>
                  <a:lnTo>
                    <a:pt x="174" y="321"/>
                  </a:lnTo>
                  <a:lnTo>
                    <a:pt x="160" y="318"/>
                  </a:lnTo>
                  <a:lnTo>
                    <a:pt x="144" y="318"/>
                  </a:lnTo>
                  <a:lnTo>
                    <a:pt x="131" y="318"/>
                  </a:lnTo>
                  <a:lnTo>
                    <a:pt x="120" y="315"/>
                  </a:lnTo>
                  <a:lnTo>
                    <a:pt x="107" y="318"/>
                  </a:lnTo>
                  <a:lnTo>
                    <a:pt x="93" y="323"/>
                  </a:lnTo>
                  <a:lnTo>
                    <a:pt x="83" y="323"/>
                  </a:lnTo>
                  <a:lnTo>
                    <a:pt x="75" y="310"/>
                  </a:lnTo>
                  <a:lnTo>
                    <a:pt x="61" y="302"/>
                  </a:lnTo>
                  <a:lnTo>
                    <a:pt x="59" y="289"/>
                  </a:lnTo>
                  <a:lnTo>
                    <a:pt x="61" y="278"/>
                  </a:lnTo>
                  <a:lnTo>
                    <a:pt x="61" y="265"/>
                  </a:lnTo>
                  <a:lnTo>
                    <a:pt x="59" y="251"/>
                  </a:lnTo>
                  <a:lnTo>
                    <a:pt x="53" y="238"/>
                  </a:lnTo>
                  <a:lnTo>
                    <a:pt x="43" y="227"/>
                  </a:lnTo>
                  <a:lnTo>
                    <a:pt x="40" y="214"/>
                  </a:lnTo>
                  <a:lnTo>
                    <a:pt x="35" y="200"/>
                  </a:lnTo>
                  <a:lnTo>
                    <a:pt x="35" y="187"/>
                  </a:lnTo>
                  <a:lnTo>
                    <a:pt x="21" y="187"/>
                  </a:lnTo>
                  <a:lnTo>
                    <a:pt x="13" y="200"/>
                  </a:lnTo>
                  <a:lnTo>
                    <a:pt x="0" y="200"/>
                  </a:lnTo>
                  <a:lnTo>
                    <a:pt x="8" y="184"/>
                  </a:lnTo>
                  <a:lnTo>
                    <a:pt x="19" y="174"/>
                  </a:lnTo>
                  <a:lnTo>
                    <a:pt x="21" y="160"/>
                  </a:lnTo>
                  <a:lnTo>
                    <a:pt x="19" y="144"/>
                  </a:lnTo>
                  <a:lnTo>
                    <a:pt x="21" y="131"/>
                  </a:lnTo>
                  <a:lnTo>
                    <a:pt x="27" y="118"/>
                  </a:lnTo>
                  <a:lnTo>
                    <a:pt x="35" y="107"/>
                  </a:lnTo>
                  <a:lnTo>
                    <a:pt x="40" y="94"/>
                  </a:lnTo>
                  <a:lnTo>
                    <a:pt x="53" y="80"/>
                  </a:lnTo>
                  <a:lnTo>
                    <a:pt x="59" y="70"/>
                  </a:lnTo>
                  <a:lnTo>
                    <a:pt x="72" y="62"/>
                  </a:lnTo>
                  <a:lnTo>
                    <a:pt x="85" y="56"/>
                  </a:lnTo>
                  <a:lnTo>
                    <a:pt x="88" y="43"/>
                  </a:lnTo>
                  <a:lnTo>
                    <a:pt x="101" y="38"/>
                  </a:lnTo>
                  <a:lnTo>
                    <a:pt x="112" y="30"/>
                  </a:lnTo>
                  <a:lnTo>
                    <a:pt x="126" y="30"/>
                  </a:lnTo>
                  <a:lnTo>
                    <a:pt x="123" y="38"/>
                  </a:lnTo>
                  <a:lnTo>
                    <a:pt x="109" y="43"/>
                  </a:lnTo>
                  <a:lnTo>
                    <a:pt x="101" y="56"/>
                  </a:lnTo>
                  <a:lnTo>
                    <a:pt x="91" y="70"/>
                  </a:lnTo>
                  <a:lnTo>
                    <a:pt x="101" y="83"/>
                  </a:lnTo>
                  <a:lnTo>
                    <a:pt x="107" y="94"/>
                  </a:lnTo>
                  <a:lnTo>
                    <a:pt x="112" y="107"/>
                  </a:lnTo>
                  <a:lnTo>
                    <a:pt x="112" y="120"/>
                  </a:lnTo>
                  <a:lnTo>
                    <a:pt x="101" y="131"/>
                  </a:lnTo>
                  <a:lnTo>
                    <a:pt x="91" y="144"/>
                  </a:lnTo>
                  <a:lnTo>
                    <a:pt x="85" y="158"/>
                  </a:lnTo>
                  <a:lnTo>
                    <a:pt x="93" y="168"/>
                  </a:lnTo>
                  <a:lnTo>
                    <a:pt x="101" y="182"/>
                  </a:lnTo>
                  <a:lnTo>
                    <a:pt x="107" y="195"/>
                  </a:lnTo>
                  <a:lnTo>
                    <a:pt x="120" y="200"/>
                  </a:lnTo>
                  <a:lnTo>
                    <a:pt x="134" y="195"/>
                  </a:lnTo>
                  <a:lnTo>
                    <a:pt x="144" y="190"/>
                  </a:lnTo>
                  <a:lnTo>
                    <a:pt x="152" y="176"/>
                  </a:lnTo>
                  <a:lnTo>
                    <a:pt x="152" y="163"/>
                  </a:lnTo>
                  <a:lnTo>
                    <a:pt x="147" y="150"/>
                  </a:lnTo>
                  <a:lnTo>
                    <a:pt x="142" y="139"/>
                  </a:lnTo>
                  <a:lnTo>
                    <a:pt x="128" y="131"/>
                  </a:lnTo>
                  <a:lnTo>
                    <a:pt x="128" y="120"/>
                  </a:lnTo>
                  <a:lnTo>
                    <a:pt x="126" y="107"/>
                  </a:lnTo>
                  <a:lnTo>
                    <a:pt x="126" y="94"/>
                  </a:lnTo>
                  <a:lnTo>
                    <a:pt x="128" y="83"/>
                  </a:lnTo>
                  <a:lnTo>
                    <a:pt x="142" y="78"/>
                  </a:lnTo>
                  <a:lnTo>
                    <a:pt x="155" y="67"/>
                  </a:lnTo>
                  <a:lnTo>
                    <a:pt x="168" y="64"/>
                  </a:lnTo>
                  <a:lnTo>
                    <a:pt x="179" y="59"/>
                  </a:lnTo>
                  <a:lnTo>
                    <a:pt x="192" y="56"/>
                  </a:lnTo>
                  <a:lnTo>
                    <a:pt x="206" y="56"/>
                  </a:lnTo>
                  <a:lnTo>
                    <a:pt x="214" y="43"/>
                  </a:lnTo>
                  <a:lnTo>
                    <a:pt x="224" y="32"/>
                  </a:lnTo>
                  <a:lnTo>
                    <a:pt x="211" y="24"/>
                  </a:lnTo>
                  <a:lnTo>
                    <a:pt x="198" y="13"/>
                  </a:lnTo>
                  <a:lnTo>
                    <a:pt x="211" y="0"/>
                  </a:lnTo>
                  <a:lnTo>
                    <a:pt x="224" y="3"/>
                  </a:lnTo>
                  <a:lnTo>
                    <a:pt x="227" y="16"/>
                  </a:lnTo>
                  <a:lnTo>
                    <a:pt x="235" y="30"/>
                  </a:lnTo>
                  <a:lnTo>
                    <a:pt x="243" y="40"/>
                  </a:lnTo>
                  <a:lnTo>
                    <a:pt x="254" y="48"/>
                  </a:lnTo>
                  <a:lnTo>
                    <a:pt x="267" y="43"/>
                  </a:lnTo>
                  <a:lnTo>
                    <a:pt x="281" y="43"/>
                  </a:lnTo>
                  <a:lnTo>
                    <a:pt x="294" y="51"/>
                  </a:lnTo>
                  <a:lnTo>
                    <a:pt x="305" y="56"/>
                  </a:lnTo>
                  <a:lnTo>
                    <a:pt x="318" y="67"/>
                  </a:lnTo>
                  <a:lnTo>
                    <a:pt x="329" y="78"/>
                  </a:lnTo>
                  <a:lnTo>
                    <a:pt x="339" y="91"/>
                  </a:lnTo>
                  <a:lnTo>
                    <a:pt x="353" y="94"/>
                  </a:lnTo>
                  <a:lnTo>
                    <a:pt x="366" y="96"/>
                  </a:lnTo>
                  <a:lnTo>
                    <a:pt x="377" y="96"/>
                  </a:lnTo>
                  <a:lnTo>
                    <a:pt x="390" y="96"/>
                  </a:lnTo>
                  <a:lnTo>
                    <a:pt x="403" y="96"/>
                  </a:lnTo>
                  <a:lnTo>
                    <a:pt x="417" y="96"/>
                  </a:lnTo>
                  <a:lnTo>
                    <a:pt x="428" y="91"/>
                  </a:lnTo>
                  <a:lnTo>
                    <a:pt x="441" y="94"/>
                  </a:lnTo>
                  <a:lnTo>
                    <a:pt x="454" y="94"/>
                  </a:lnTo>
                  <a:lnTo>
                    <a:pt x="465" y="94"/>
                  </a:lnTo>
                  <a:lnTo>
                    <a:pt x="478" y="104"/>
                  </a:lnTo>
                  <a:lnTo>
                    <a:pt x="492" y="107"/>
                  </a:lnTo>
                  <a:lnTo>
                    <a:pt x="505" y="110"/>
                  </a:lnTo>
                  <a:lnTo>
                    <a:pt x="516" y="112"/>
                  </a:lnTo>
                  <a:lnTo>
                    <a:pt x="529" y="112"/>
                  </a:lnTo>
                  <a:lnTo>
                    <a:pt x="542" y="115"/>
                  </a:lnTo>
                  <a:lnTo>
                    <a:pt x="553" y="115"/>
                  </a:lnTo>
                  <a:lnTo>
                    <a:pt x="567" y="112"/>
                  </a:lnTo>
                  <a:lnTo>
                    <a:pt x="580" y="112"/>
                  </a:lnTo>
                  <a:lnTo>
                    <a:pt x="593" y="102"/>
                  </a:lnTo>
                  <a:lnTo>
                    <a:pt x="604" y="102"/>
                  </a:lnTo>
                  <a:lnTo>
                    <a:pt x="617" y="102"/>
                  </a:lnTo>
                  <a:lnTo>
                    <a:pt x="604" y="91"/>
                  </a:lnTo>
                  <a:lnTo>
                    <a:pt x="593" y="88"/>
                  </a:lnTo>
                  <a:lnTo>
                    <a:pt x="604" y="83"/>
                  </a:lnTo>
                  <a:lnTo>
                    <a:pt x="617" y="83"/>
                  </a:lnTo>
                  <a:lnTo>
                    <a:pt x="631" y="83"/>
                  </a:lnTo>
                  <a:lnTo>
                    <a:pt x="641" y="86"/>
                  </a:lnTo>
                  <a:lnTo>
                    <a:pt x="655" y="83"/>
                  </a:lnTo>
                  <a:lnTo>
                    <a:pt x="668" y="78"/>
                  </a:lnTo>
                  <a:lnTo>
                    <a:pt x="692" y="75"/>
                  </a:lnTo>
                  <a:lnTo>
                    <a:pt x="706" y="75"/>
                  </a:lnTo>
                  <a:lnTo>
                    <a:pt x="719" y="75"/>
                  </a:lnTo>
                  <a:lnTo>
                    <a:pt x="730" y="83"/>
                  </a:lnTo>
                  <a:lnTo>
                    <a:pt x="743" y="78"/>
                  </a:lnTo>
                  <a:lnTo>
                    <a:pt x="732" y="91"/>
                  </a:lnTo>
                  <a:lnTo>
                    <a:pt x="722" y="96"/>
                  </a:lnTo>
                  <a:lnTo>
                    <a:pt x="708" y="91"/>
                  </a:lnTo>
                  <a:lnTo>
                    <a:pt x="695" y="88"/>
                  </a:lnTo>
                  <a:lnTo>
                    <a:pt x="684" y="88"/>
                  </a:lnTo>
                  <a:lnTo>
                    <a:pt x="689" y="102"/>
                  </a:lnTo>
                  <a:lnTo>
                    <a:pt x="700" y="112"/>
                  </a:lnTo>
                  <a:lnTo>
                    <a:pt x="711" y="123"/>
                  </a:lnTo>
                  <a:lnTo>
                    <a:pt x="724" y="123"/>
                  </a:lnTo>
                  <a:lnTo>
                    <a:pt x="738" y="128"/>
                  </a:lnTo>
                  <a:lnTo>
                    <a:pt x="751" y="131"/>
                  </a:lnTo>
                  <a:lnTo>
                    <a:pt x="762" y="136"/>
                  </a:lnTo>
                  <a:lnTo>
                    <a:pt x="775" y="131"/>
                  </a:lnTo>
                  <a:lnTo>
                    <a:pt x="788" y="139"/>
                  </a:lnTo>
                  <a:lnTo>
                    <a:pt x="799" y="144"/>
                  </a:lnTo>
                  <a:lnTo>
                    <a:pt x="812" y="147"/>
                  </a:lnTo>
                  <a:lnTo>
                    <a:pt x="820" y="160"/>
                  </a:lnTo>
                  <a:lnTo>
                    <a:pt x="820" y="174"/>
                  </a:lnTo>
                  <a:lnTo>
                    <a:pt x="820" y="184"/>
                  </a:lnTo>
                  <a:lnTo>
                    <a:pt x="810" y="195"/>
                  </a:lnTo>
                  <a:lnTo>
                    <a:pt x="807" y="208"/>
                  </a:lnTo>
                  <a:lnTo>
                    <a:pt x="820" y="208"/>
                  </a:lnTo>
                  <a:lnTo>
                    <a:pt x="831" y="206"/>
                  </a:lnTo>
                  <a:lnTo>
                    <a:pt x="845" y="206"/>
                  </a:lnTo>
                  <a:lnTo>
                    <a:pt x="855" y="200"/>
                  </a:lnTo>
                  <a:lnTo>
                    <a:pt x="869" y="206"/>
                  </a:lnTo>
                  <a:lnTo>
                    <a:pt x="877" y="217"/>
                  </a:lnTo>
                  <a:lnTo>
                    <a:pt x="877" y="230"/>
                  </a:lnTo>
                  <a:lnTo>
                    <a:pt x="863" y="243"/>
                  </a:lnTo>
                  <a:lnTo>
                    <a:pt x="850" y="249"/>
                  </a:lnTo>
                  <a:lnTo>
                    <a:pt x="836" y="251"/>
                  </a:lnTo>
                  <a:lnTo>
                    <a:pt x="826" y="265"/>
                  </a:lnTo>
                  <a:lnTo>
                    <a:pt x="826" y="278"/>
                  </a:lnTo>
                  <a:lnTo>
                    <a:pt x="826" y="289"/>
                  </a:lnTo>
                  <a:lnTo>
                    <a:pt x="836" y="299"/>
                  </a:lnTo>
                  <a:lnTo>
                    <a:pt x="845" y="313"/>
                  </a:lnTo>
                  <a:lnTo>
                    <a:pt x="831" y="321"/>
                  </a:lnTo>
                  <a:lnTo>
                    <a:pt x="820" y="321"/>
                  </a:lnTo>
                  <a:lnTo>
                    <a:pt x="807" y="321"/>
                  </a:lnTo>
                  <a:lnTo>
                    <a:pt x="794" y="321"/>
                  </a:lnTo>
                  <a:lnTo>
                    <a:pt x="783" y="334"/>
                  </a:lnTo>
                  <a:lnTo>
                    <a:pt x="783" y="345"/>
                  </a:lnTo>
                  <a:lnTo>
                    <a:pt x="780" y="358"/>
                  </a:lnTo>
                  <a:lnTo>
                    <a:pt x="778" y="371"/>
                  </a:lnTo>
                  <a:lnTo>
                    <a:pt x="778" y="385"/>
                  </a:lnTo>
                  <a:lnTo>
                    <a:pt x="791" y="393"/>
                  </a:lnTo>
                  <a:lnTo>
                    <a:pt x="802" y="404"/>
                  </a:lnTo>
                  <a:lnTo>
                    <a:pt x="812" y="414"/>
                  </a:lnTo>
                  <a:lnTo>
                    <a:pt x="820" y="428"/>
                  </a:lnTo>
                  <a:lnTo>
                    <a:pt x="826" y="441"/>
                  </a:lnTo>
                  <a:lnTo>
                    <a:pt x="815" y="452"/>
                  </a:lnTo>
                  <a:lnTo>
                    <a:pt x="799" y="460"/>
                  </a:lnTo>
                  <a:lnTo>
                    <a:pt x="783" y="468"/>
                  </a:lnTo>
                  <a:lnTo>
                    <a:pt x="772" y="468"/>
                  </a:lnTo>
                  <a:lnTo>
                    <a:pt x="759" y="478"/>
                  </a:lnTo>
                  <a:lnTo>
                    <a:pt x="746" y="484"/>
                  </a:lnTo>
                  <a:lnTo>
                    <a:pt x="732" y="489"/>
                  </a:lnTo>
                  <a:lnTo>
                    <a:pt x="722" y="489"/>
                  </a:lnTo>
                  <a:lnTo>
                    <a:pt x="708" y="494"/>
                  </a:lnTo>
                  <a:lnTo>
                    <a:pt x="695" y="494"/>
                  </a:lnTo>
                  <a:lnTo>
                    <a:pt x="684" y="494"/>
                  </a:lnTo>
                  <a:lnTo>
                    <a:pt x="673" y="508"/>
                  </a:lnTo>
                  <a:lnTo>
                    <a:pt x="663" y="516"/>
                  </a:lnTo>
                  <a:lnTo>
                    <a:pt x="649" y="513"/>
                  </a:lnTo>
                  <a:lnTo>
                    <a:pt x="636" y="508"/>
                  </a:lnTo>
                  <a:lnTo>
                    <a:pt x="623" y="502"/>
                  </a:lnTo>
                  <a:lnTo>
                    <a:pt x="612" y="497"/>
                  </a:lnTo>
                  <a:lnTo>
                    <a:pt x="599" y="494"/>
                  </a:lnTo>
                  <a:lnTo>
                    <a:pt x="585" y="489"/>
                  </a:lnTo>
                  <a:lnTo>
                    <a:pt x="572" y="492"/>
                  </a:lnTo>
                  <a:lnTo>
                    <a:pt x="561" y="489"/>
                  </a:lnTo>
                  <a:lnTo>
                    <a:pt x="548" y="489"/>
                  </a:lnTo>
                  <a:lnTo>
                    <a:pt x="548" y="500"/>
                  </a:lnTo>
                  <a:lnTo>
                    <a:pt x="561" y="510"/>
                  </a:lnTo>
                  <a:lnTo>
                    <a:pt x="572" y="516"/>
                  </a:lnTo>
                  <a:lnTo>
                    <a:pt x="583" y="529"/>
                  </a:lnTo>
                  <a:lnTo>
                    <a:pt x="585" y="545"/>
                  </a:lnTo>
                  <a:lnTo>
                    <a:pt x="585" y="556"/>
                  </a:lnTo>
                  <a:lnTo>
                    <a:pt x="593" y="569"/>
                  </a:lnTo>
                  <a:lnTo>
                    <a:pt x="588" y="583"/>
                  </a:lnTo>
                  <a:lnTo>
                    <a:pt x="588" y="596"/>
                  </a:lnTo>
                  <a:lnTo>
                    <a:pt x="601" y="601"/>
                  </a:lnTo>
                  <a:lnTo>
                    <a:pt x="615" y="601"/>
                  </a:lnTo>
                  <a:lnTo>
                    <a:pt x="625" y="601"/>
                  </a:lnTo>
                  <a:lnTo>
                    <a:pt x="639" y="604"/>
                  </a:lnTo>
                  <a:lnTo>
                    <a:pt x="641" y="617"/>
                  </a:lnTo>
                  <a:lnTo>
                    <a:pt x="631" y="623"/>
                  </a:lnTo>
                  <a:lnTo>
                    <a:pt x="617" y="625"/>
                  </a:lnTo>
                  <a:lnTo>
                    <a:pt x="604" y="631"/>
                  </a:lnTo>
                  <a:lnTo>
                    <a:pt x="593" y="641"/>
                  </a:lnTo>
                  <a:lnTo>
                    <a:pt x="585" y="655"/>
                  </a:lnTo>
                  <a:lnTo>
                    <a:pt x="572" y="660"/>
                  </a:lnTo>
                  <a:lnTo>
                    <a:pt x="561" y="671"/>
                  </a:lnTo>
                  <a:lnTo>
                    <a:pt x="548" y="679"/>
                  </a:lnTo>
                  <a:lnTo>
                    <a:pt x="542" y="692"/>
                  </a:lnTo>
                  <a:lnTo>
                    <a:pt x="532" y="708"/>
                  </a:lnTo>
                  <a:lnTo>
                    <a:pt x="518" y="697"/>
                  </a:lnTo>
                  <a:lnTo>
                    <a:pt x="513" y="711"/>
                  </a:lnTo>
                  <a:lnTo>
                    <a:pt x="500" y="721"/>
                  </a:lnTo>
                  <a:lnTo>
                    <a:pt x="489" y="721"/>
                  </a:lnTo>
                  <a:lnTo>
                    <a:pt x="476" y="713"/>
                  </a:lnTo>
                  <a:lnTo>
                    <a:pt x="462" y="708"/>
                  </a:lnTo>
                  <a:lnTo>
                    <a:pt x="449" y="705"/>
                  </a:lnTo>
                  <a:lnTo>
                    <a:pt x="446" y="692"/>
                  </a:lnTo>
                  <a:lnTo>
                    <a:pt x="436" y="687"/>
                  </a:lnTo>
                  <a:lnTo>
                    <a:pt x="425" y="673"/>
                  </a:lnTo>
                  <a:lnTo>
                    <a:pt x="412" y="660"/>
                  </a:lnTo>
                  <a:lnTo>
                    <a:pt x="406" y="647"/>
                  </a:lnTo>
                  <a:lnTo>
                    <a:pt x="401" y="636"/>
                  </a:lnTo>
                  <a:lnTo>
                    <a:pt x="393" y="628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43AB1F0A-87E4-797B-A395-62423268A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938" y="1417638"/>
              <a:ext cx="606425" cy="684213"/>
            </a:xfrm>
            <a:custGeom>
              <a:avLst/>
              <a:gdLst>
                <a:gd name="T0" fmla="*/ 141 w 382"/>
                <a:gd name="T1" fmla="*/ 19 h 431"/>
                <a:gd name="T2" fmla="*/ 117 w 382"/>
                <a:gd name="T3" fmla="*/ 27 h 431"/>
                <a:gd name="T4" fmla="*/ 88 w 382"/>
                <a:gd name="T5" fmla="*/ 35 h 431"/>
                <a:gd name="T6" fmla="*/ 75 w 382"/>
                <a:gd name="T7" fmla="*/ 62 h 431"/>
                <a:gd name="T8" fmla="*/ 75 w 382"/>
                <a:gd name="T9" fmla="*/ 86 h 431"/>
                <a:gd name="T10" fmla="*/ 61 w 382"/>
                <a:gd name="T11" fmla="*/ 113 h 431"/>
                <a:gd name="T12" fmla="*/ 48 w 382"/>
                <a:gd name="T13" fmla="*/ 137 h 431"/>
                <a:gd name="T14" fmla="*/ 40 w 382"/>
                <a:gd name="T15" fmla="*/ 161 h 431"/>
                <a:gd name="T16" fmla="*/ 24 w 382"/>
                <a:gd name="T17" fmla="*/ 187 h 431"/>
                <a:gd name="T18" fmla="*/ 26 w 382"/>
                <a:gd name="T19" fmla="*/ 211 h 431"/>
                <a:gd name="T20" fmla="*/ 29 w 382"/>
                <a:gd name="T21" fmla="*/ 238 h 431"/>
                <a:gd name="T22" fmla="*/ 24 w 382"/>
                <a:gd name="T23" fmla="*/ 262 h 431"/>
                <a:gd name="T24" fmla="*/ 48 w 382"/>
                <a:gd name="T25" fmla="*/ 276 h 431"/>
                <a:gd name="T26" fmla="*/ 80 w 382"/>
                <a:gd name="T27" fmla="*/ 265 h 431"/>
                <a:gd name="T28" fmla="*/ 104 w 382"/>
                <a:gd name="T29" fmla="*/ 260 h 431"/>
                <a:gd name="T30" fmla="*/ 101 w 382"/>
                <a:gd name="T31" fmla="*/ 284 h 431"/>
                <a:gd name="T32" fmla="*/ 83 w 382"/>
                <a:gd name="T33" fmla="*/ 302 h 431"/>
                <a:gd name="T34" fmla="*/ 61 w 382"/>
                <a:gd name="T35" fmla="*/ 326 h 431"/>
                <a:gd name="T36" fmla="*/ 43 w 382"/>
                <a:gd name="T37" fmla="*/ 350 h 431"/>
                <a:gd name="T38" fmla="*/ 16 w 382"/>
                <a:gd name="T39" fmla="*/ 372 h 431"/>
                <a:gd name="T40" fmla="*/ 5 w 382"/>
                <a:gd name="T41" fmla="*/ 398 h 431"/>
                <a:gd name="T42" fmla="*/ 5 w 382"/>
                <a:gd name="T43" fmla="*/ 423 h 431"/>
                <a:gd name="T44" fmla="*/ 32 w 382"/>
                <a:gd name="T45" fmla="*/ 431 h 431"/>
                <a:gd name="T46" fmla="*/ 51 w 382"/>
                <a:gd name="T47" fmla="*/ 415 h 431"/>
                <a:gd name="T48" fmla="*/ 77 w 382"/>
                <a:gd name="T49" fmla="*/ 396 h 431"/>
                <a:gd name="T50" fmla="*/ 101 w 382"/>
                <a:gd name="T51" fmla="*/ 401 h 431"/>
                <a:gd name="T52" fmla="*/ 123 w 382"/>
                <a:gd name="T53" fmla="*/ 415 h 431"/>
                <a:gd name="T54" fmla="*/ 149 w 382"/>
                <a:gd name="T55" fmla="*/ 420 h 431"/>
                <a:gd name="T56" fmla="*/ 165 w 382"/>
                <a:gd name="T57" fmla="*/ 396 h 431"/>
                <a:gd name="T58" fmla="*/ 179 w 382"/>
                <a:gd name="T59" fmla="*/ 369 h 431"/>
                <a:gd name="T60" fmla="*/ 184 w 382"/>
                <a:gd name="T61" fmla="*/ 342 h 431"/>
                <a:gd name="T62" fmla="*/ 192 w 382"/>
                <a:gd name="T63" fmla="*/ 316 h 431"/>
                <a:gd name="T64" fmla="*/ 211 w 382"/>
                <a:gd name="T65" fmla="*/ 313 h 431"/>
                <a:gd name="T66" fmla="*/ 222 w 382"/>
                <a:gd name="T67" fmla="*/ 286 h 431"/>
                <a:gd name="T68" fmla="*/ 248 w 382"/>
                <a:gd name="T69" fmla="*/ 276 h 431"/>
                <a:gd name="T70" fmla="*/ 278 w 382"/>
                <a:gd name="T71" fmla="*/ 262 h 431"/>
                <a:gd name="T72" fmla="*/ 310 w 382"/>
                <a:gd name="T73" fmla="*/ 246 h 431"/>
                <a:gd name="T74" fmla="*/ 334 w 382"/>
                <a:gd name="T75" fmla="*/ 225 h 431"/>
                <a:gd name="T76" fmla="*/ 353 w 382"/>
                <a:gd name="T77" fmla="*/ 201 h 431"/>
                <a:gd name="T78" fmla="*/ 363 w 382"/>
                <a:gd name="T79" fmla="*/ 174 h 431"/>
                <a:gd name="T80" fmla="*/ 369 w 382"/>
                <a:gd name="T81" fmla="*/ 150 h 431"/>
                <a:gd name="T82" fmla="*/ 382 w 382"/>
                <a:gd name="T83" fmla="*/ 134 h 431"/>
                <a:gd name="T84" fmla="*/ 361 w 382"/>
                <a:gd name="T85" fmla="*/ 105 h 431"/>
                <a:gd name="T86" fmla="*/ 379 w 382"/>
                <a:gd name="T87" fmla="*/ 86 h 431"/>
                <a:gd name="T88" fmla="*/ 347 w 382"/>
                <a:gd name="T89" fmla="*/ 83 h 431"/>
                <a:gd name="T90" fmla="*/ 323 w 382"/>
                <a:gd name="T91" fmla="*/ 70 h 431"/>
                <a:gd name="T92" fmla="*/ 296 w 382"/>
                <a:gd name="T93" fmla="*/ 59 h 431"/>
                <a:gd name="T94" fmla="*/ 280 w 382"/>
                <a:gd name="T95" fmla="*/ 78 h 431"/>
                <a:gd name="T96" fmla="*/ 256 w 382"/>
                <a:gd name="T97" fmla="*/ 70 h 431"/>
                <a:gd name="T98" fmla="*/ 230 w 382"/>
                <a:gd name="T99" fmla="*/ 51 h 431"/>
                <a:gd name="T100" fmla="*/ 206 w 382"/>
                <a:gd name="T101" fmla="*/ 46 h 431"/>
                <a:gd name="T102" fmla="*/ 182 w 382"/>
                <a:gd name="T103" fmla="*/ 38 h 431"/>
                <a:gd name="T104" fmla="*/ 155 w 382"/>
                <a:gd name="T105" fmla="*/ 24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2" h="431">
                  <a:moveTo>
                    <a:pt x="133" y="0"/>
                  </a:moveTo>
                  <a:lnTo>
                    <a:pt x="141" y="19"/>
                  </a:lnTo>
                  <a:lnTo>
                    <a:pt x="131" y="27"/>
                  </a:lnTo>
                  <a:lnTo>
                    <a:pt x="117" y="27"/>
                  </a:lnTo>
                  <a:lnTo>
                    <a:pt x="101" y="30"/>
                  </a:lnTo>
                  <a:lnTo>
                    <a:pt x="88" y="35"/>
                  </a:lnTo>
                  <a:lnTo>
                    <a:pt x="77" y="49"/>
                  </a:lnTo>
                  <a:lnTo>
                    <a:pt x="75" y="62"/>
                  </a:lnTo>
                  <a:lnTo>
                    <a:pt x="67" y="73"/>
                  </a:lnTo>
                  <a:lnTo>
                    <a:pt x="75" y="86"/>
                  </a:lnTo>
                  <a:lnTo>
                    <a:pt x="69" y="99"/>
                  </a:lnTo>
                  <a:lnTo>
                    <a:pt x="61" y="113"/>
                  </a:lnTo>
                  <a:lnTo>
                    <a:pt x="51" y="123"/>
                  </a:lnTo>
                  <a:lnTo>
                    <a:pt x="48" y="137"/>
                  </a:lnTo>
                  <a:lnTo>
                    <a:pt x="48" y="150"/>
                  </a:lnTo>
                  <a:lnTo>
                    <a:pt x="40" y="161"/>
                  </a:lnTo>
                  <a:lnTo>
                    <a:pt x="26" y="174"/>
                  </a:lnTo>
                  <a:lnTo>
                    <a:pt x="24" y="187"/>
                  </a:lnTo>
                  <a:lnTo>
                    <a:pt x="29" y="201"/>
                  </a:lnTo>
                  <a:lnTo>
                    <a:pt x="26" y="211"/>
                  </a:lnTo>
                  <a:lnTo>
                    <a:pt x="26" y="225"/>
                  </a:lnTo>
                  <a:lnTo>
                    <a:pt x="29" y="238"/>
                  </a:lnTo>
                  <a:lnTo>
                    <a:pt x="24" y="249"/>
                  </a:lnTo>
                  <a:lnTo>
                    <a:pt x="24" y="262"/>
                  </a:lnTo>
                  <a:lnTo>
                    <a:pt x="34" y="268"/>
                  </a:lnTo>
                  <a:lnTo>
                    <a:pt x="48" y="276"/>
                  </a:lnTo>
                  <a:lnTo>
                    <a:pt x="64" y="268"/>
                  </a:lnTo>
                  <a:lnTo>
                    <a:pt x="80" y="265"/>
                  </a:lnTo>
                  <a:lnTo>
                    <a:pt x="93" y="262"/>
                  </a:lnTo>
                  <a:lnTo>
                    <a:pt x="104" y="260"/>
                  </a:lnTo>
                  <a:lnTo>
                    <a:pt x="107" y="273"/>
                  </a:lnTo>
                  <a:lnTo>
                    <a:pt x="101" y="284"/>
                  </a:lnTo>
                  <a:lnTo>
                    <a:pt x="96" y="297"/>
                  </a:lnTo>
                  <a:lnTo>
                    <a:pt x="83" y="302"/>
                  </a:lnTo>
                  <a:lnTo>
                    <a:pt x="69" y="313"/>
                  </a:lnTo>
                  <a:lnTo>
                    <a:pt x="61" y="326"/>
                  </a:lnTo>
                  <a:lnTo>
                    <a:pt x="48" y="337"/>
                  </a:lnTo>
                  <a:lnTo>
                    <a:pt x="43" y="350"/>
                  </a:lnTo>
                  <a:lnTo>
                    <a:pt x="29" y="361"/>
                  </a:lnTo>
                  <a:lnTo>
                    <a:pt x="16" y="372"/>
                  </a:lnTo>
                  <a:lnTo>
                    <a:pt x="8" y="385"/>
                  </a:lnTo>
                  <a:lnTo>
                    <a:pt x="5" y="398"/>
                  </a:lnTo>
                  <a:lnTo>
                    <a:pt x="0" y="409"/>
                  </a:lnTo>
                  <a:lnTo>
                    <a:pt x="5" y="423"/>
                  </a:lnTo>
                  <a:lnTo>
                    <a:pt x="16" y="431"/>
                  </a:lnTo>
                  <a:lnTo>
                    <a:pt x="32" y="431"/>
                  </a:lnTo>
                  <a:lnTo>
                    <a:pt x="45" y="425"/>
                  </a:lnTo>
                  <a:lnTo>
                    <a:pt x="51" y="415"/>
                  </a:lnTo>
                  <a:lnTo>
                    <a:pt x="64" y="401"/>
                  </a:lnTo>
                  <a:lnTo>
                    <a:pt x="77" y="396"/>
                  </a:lnTo>
                  <a:lnTo>
                    <a:pt x="88" y="390"/>
                  </a:lnTo>
                  <a:lnTo>
                    <a:pt x="101" y="401"/>
                  </a:lnTo>
                  <a:lnTo>
                    <a:pt x="115" y="401"/>
                  </a:lnTo>
                  <a:lnTo>
                    <a:pt x="123" y="415"/>
                  </a:lnTo>
                  <a:lnTo>
                    <a:pt x="136" y="417"/>
                  </a:lnTo>
                  <a:lnTo>
                    <a:pt x="149" y="420"/>
                  </a:lnTo>
                  <a:lnTo>
                    <a:pt x="155" y="406"/>
                  </a:lnTo>
                  <a:lnTo>
                    <a:pt x="165" y="396"/>
                  </a:lnTo>
                  <a:lnTo>
                    <a:pt x="171" y="382"/>
                  </a:lnTo>
                  <a:lnTo>
                    <a:pt x="179" y="369"/>
                  </a:lnTo>
                  <a:lnTo>
                    <a:pt x="182" y="353"/>
                  </a:lnTo>
                  <a:lnTo>
                    <a:pt x="184" y="342"/>
                  </a:lnTo>
                  <a:lnTo>
                    <a:pt x="190" y="329"/>
                  </a:lnTo>
                  <a:lnTo>
                    <a:pt x="192" y="316"/>
                  </a:lnTo>
                  <a:lnTo>
                    <a:pt x="206" y="326"/>
                  </a:lnTo>
                  <a:lnTo>
                    <a:pt x="211" y="313"/>
                  </a:lnTo>
                  <a:lnTo>
                    <a:pt x="211" y="300"/>
                  </a:lnTo>
                  <a:lnTo>
                    <a:pt x="222" y="286"/>
                  </a:lnTo>
                  <a:lnTo>
                    <a:pt x="235" y="281"/>
                  </a:lnTo>
                  <a:lnTo>
                    <a:pt x="248" y="276"/>
                  </a:lnTo>
                  <a:lnTo>
                    <a:pt x="264" y="268"/>
                  </a:lnTo>
                  <a:lnTo>
                    <a:pt x="278" y="262"/>
                  </a:lnTo>
                  <a:lnTo>
                    <a:pt x="294" y="257"/>
                  </a:lnTo>
                  <a:lnTo>
                    <a:pt x="310" y="246"/>
                  </a:lnTo>
                  <a:lnTo>
                    <a:pt x="323" y="238"/>
                  </a:lnTo>
                  <a:lnTo>
                    <a:pt x="334" y="225"/>
                  </a:lnTo>
                  <a:lnTo>
                    <a:pt x="345" y="211"/>
                  </a:lnTo>
                  <a:lnTo>
                    <a:pt x="353" y="201"/>
                  </a:lnTo>
                  <a:lnTo>
                    <a:pt x="358" y="187"/>
                  </a:lnTo>
                  <a:lnTo>
                    <a:pt x="363" y="174"/>
                  </a:lnTo>
                  <a:lnTo>
                    <a:pt x="366" y="161"/>
                  </a:lnTo>
                  <a:lnTo>
                    <a:pt x="369" y="150"/>
                  </a:lnTo>
                  <a:lnTo>
                    <a:pt x="369" y="137"/>
                  </a:lnTo>
                  <a:lnTo>
                    <a:pt x="382" y="134"/>
                  </a:lnTo>
                  <a:lnTo>
                    <a:pt x="371" y="115"/>
                  </a:lnTo>
                  <a:lnTo>
                    <a:pt x="361" y="105"/>
                  </a:lnTo>
                  <a:lnTo>
                    <a:pt x="371" y="99"/>
                  </a:lnTo>
                  <a:lnTo>
                    <a:pt x="379" y="86"/>
                  </a:lnTo>
                  <a:lnTo>
                    <a:pt x="361" y="86"/>
                  </a:lnTo>
                  <a:lnTo>
                    <a:pt x="347" y="83"/>
                  </a:lnTo>
                  <a:lnTo>
                    <a:pt x="334" y="73"/>
                  </a:lnTo>
                  <a:lnTo>
                    <a:pt x="323" y="70"/>
                  </a:lnTo>
                  <a:lnTo>
                    <a:pt x="310" y="65"/>
                  </a:lnTo>
                  <a:lnTo>
                    <a:pt x="296" y="59"/>
                  </a:lnTo>
                  <a:lnTo>
                    <a:pt x="294" y="70"/>
                  </a:lnTo>
                  <a:lnTo>
                    <a:pt x="280" y="78"/>
                  </a:lnTo>
                  <a:lnTo>
                    <a:pt x="270" y="70"/>
                  </a:lnTo>
                  <a:lnTo>
                    <a:pt x="256" y="70"/>
                  </a:lnTo>
                  <a:lnTo>
                    <a:pt x="243" y="65"/>
                  </a:lnTo>
                  <a:lnTo>
                    <a:pt x="230" y="51"/>
                  </a:lnTo>
                  <a:lnTo>
                    <a:pt x="219" y="43"/>
                  </a:lnTo>
                  <a:lnTo>
                    <a:pt x="206" y="46"/>
                  </a:lnTo>
                  <a:lnTo>
                    <a:pt x="192" y="43"/>
                  </a:lnTo>
                  <a:lnTo>
                    <a:pt x="182" y="38"/>
                  </a:lnTo>
                  <a:lnTo>
                    <a:pt x="168" y="35"/>
                  </a:lnTo>
                  <a:lnTo>
                    <a:pt x="155" y="24"/>
                  </a:lnTo>
                  <a:lnTo>
                    <a:pt x="133" y="0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9D9DB862-6DB1-2F3E-7DC5-7B6071D80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620713"/>
              <a:ext cx="479425" cy="717550"/>
            </a:xfrm>
            <a:custGeom>
              <a:avLst/>
              <a:gdLst>
                <a:gd name="T0" fmla="*/ 112 w 302"/>
                <a:gd name="T1" fmla="*/ 8 h 452"/>
                <a:gd name="T2" fmla="*/ 139 w 302"/>
                <a:gd name="T3" fmla="*/ 8 h 452"/>
                <a:gd name="T4" fmla="*/ 152 w 302"/>
                <a:gd name="T5" fmla="*/ 32 h 452"/>
                <a:gd name="T6" fmla="*/ 171 w 302"/>
                <a:gd name="T7" fmla="*/ 56 h 452"/>
                <a:gd name="T8" fmla="*/ 187 w 302"/>
                <a:gd name="T9" fmla="*/ 83 h 452"/>
                <a:gd name="T10" fmla="*/ 181 w 302"/>
                <a:gd name="T11" fmla="*/ 107 h 452"/>
                <a:gd name="T12" fmla="*/ 179 w 302"/>
                <a:gd name="T13" fmla="*/ 131 h 452"/>
                <a:gd name="T14" fmla="*/ 195 w 302"/>
                <a:gd name="T15" fmla="*/ 107 h 452"/>
                <a:gd name="T16" fmla="*/ 222 w 302"/>
                <a:gd name="T17" fmla="*/ 112 h 452"/>
                <a:gd name="T18" fmla="*/ 243 w 302"/>
                <a:gd name="T19" fmla="*/ 131 h 452"/>
                <a:gd name="T20" fmla="*/ 264 w 302"/>
                <a:gd name="T21" fmla="*/ 150 h 452"/>
                <a:gd name="T22" fmla="*/ 270 w 302"/>
                <a:gd name="T23" fmla="*/ 176 h 452"/>
                <a:gd name="T24" fmla="*/ 267 w 302"/>
                <a:gd name="T25" fmla="*/ 201 h 452"/>
                <a:gd name="T26" fmla="*/ 251 w 302"/>
                <a:gd name="T27" fmla="*/ 222 h 452"/>
                <a:gd name="T28" fmla="*/ 230 w 302"/>
                <a:gd name="T29" fmla="*/ 238 h 452"/>
                <a:gd name="T30" fmla="*/ 222 w 302"/>
                <a:gd name="T31" fmla="*/ 265 h 452"/>
                <a:gd name="T32" fmla="*/ 224 w 302"/>
                <a:gd name="T33" fmla="*/ 289 h 452"/>
                <a:gd name="T34" fmla="*/ 235 w 302"/>
                <a:gd name="T35" fmla="*/ 315 h 452"/>
                <a:gd name="T36" fmla="*/ 256 w 302"/>
                <a:gd name="T37" fmla="*/ 337 h 452"/>
                <a:gd name="T38" fmla="*/ 270 w 302"/>
                <a:gd name="T39" fmla="*/ 361 h 452"/>
                <a:gd name="T40" fmla="*/ 286 w 302"/>
                <a:gd name="T41" fmla="*/ 388 h 452"/>
                <a:gd name="T42" fmla="*/ 302 w 302"/>
                <a:gd name="T43" fmla="*/ 412 h 452"/>
                <a:gd name="T44" fmla="*/ 275 w 302"/>
                <a:gd name="T45" fmla="*/ 414 h 452"/>
                <a:gd name="T46" fmla="*/ 248 w 302"/>
                <a:gd name="T47" fmla="*/ 436 h 452"/>
                <a:gd name="T48" fmla="*/ 214 w 302"/>
                <a:gd name="T49" fmla="*/ 436 h 452"/>
                <a:gd name="T50" fmla="*/ 189 w 302"/>
                <a:gd name="T51" fmla="*/ 446 h 452"/>
                <a:gd name="T52" fmla="*/ 163 w 302"/>
                <a:gd name="T53" fmla="*/ 452 h 452"/>
                <a:gd name="T54" fmla="*/ 136 w 302"/>
                <a:gd name="T55" fmla="*/ 441 h 452"/>
                <a:gd name="T56" fmla="*/ 109 w 302"/>
                <a:gd name="T57" fmla="*/ 430 h 452"/>
                <a:gd name="T58" fmla="*/ 101 w 302"/>
                <a:gd name="T59" fmla="*/ 406 h 452"/>
                <a:gd name="T60" fmla="*/ 91 w 302"/>
                <a:gd name="T61" fmla="*/ 380 h 452"/>
                <a:gd name="T62" fmla="*/ 91 w 302"/>
                <a:gd name="T63" fmla="*/ 355 h 452"/>
                <a:gd name="T64" fmla="*/ 91 w 302"/>
                <a:gd name="T65" fmla="*/ 331 h 452"/>
                <a:gd name="T66" fmla="*/ 99 w 302"/>
                <a:gd name="T67" fmla="*/ 305 h 452"/>
                <a:gd name="T68" fmla="*/ 99 w 302"/>
                <a:gd name="T69" fmla="*/ 281 h 452"/>
                <a:gd name="T70" fmla="*/ 77 w 302"/>
                <a:gd name="T71" fmla="*/ 254 h 452"/>
                <a:gd name="T72" fmla="*/ 91 w 302"/>
                <a:gd name="T73" fmla="*/ 233 h 452"/>
                <a:gd name="T74" fmla="*/ 77 w 302"/>
                <a:gd name="T75" fmla="*/ 203 h 452"/>
                <a:gd name="T76" fmla="*/ 53 w 302"/>
                <a:gd name="T77" fmla="*/ 211 h 452"/>
                <a:gd name="T78" fmla="*/ 34 w 302"/>
                <a:gd name="T79" fmla="*/ 203 h 452"/>
                <a:gd name="T80" fmla="*/ 13 w 302"/>
                <a:gd name="T81" fmla="*/ 182 h 452"/>
                <a:gd name="T82" fmla="*/ 0 w 302"/>
                <a:gd name="T83" fmla="*/ 160 h 452"/>
                <a:gd name="T84" fmla="*/ 5 w 302"/>
                <a:gd name="T85" fmla="*/ 134 h 452"/>
                <a:gd name="T86" fmla="*/ 16 w 302"/>
                <a:gd name="T87" fmla="*/ 110 h 452"/>
                <a:gd name="T88" fmla="*/ 42 w 302"/>
                <a:gd name="T89" fmla="*/ 110 h 452"/>
                <a:gd name="T90" fmla="*/ 67 w 302"/>
                <a:gd name="T91" fmla="*/ 99 h 452"/>
                <a:gd name="T92" fmla="*/ 48 w 302"/>
                <a:gd name="T93" fmla="*/ 78 h 452"/>
                <a:gd name="T94" fmla="*/ 48 w 302"/>
                <a:gd name="T95" fmla="*/ 54 h 452"/>
                <a:gd name="T96" fmla="*/ 72 w 302"/>
                <a:gd name="T97" fmla="*/ 38 h 452"/>
                <a:gd name="T98" fmla="*/ 96 w 302"/>
                <a:gd name="T99" fmla="*/ 19 h 452"/>
                <a:gd name="T100" fmla="*/ 101 w 302"/>
                <a:gd name="T101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2" h="452">
                  <a:moveTo>
                    <a:pt x="101" y="0"/>
                  </a:moveTo>
                  <a:lnTo>
                    <a:pt x="112" y="8"/>
                  </a:lnTo>
                  <a:lnTo>
                    <a:pt x="125" y="8"/>
                  </a:lnTo>
                  <a:lnTo>
                    <a:pt x="139" y="8"/>
                  </a:lnTo>
                  <a:lnTo>
                    <a:pt x="152" y="19"/>
                  </a:lnTo>
                  <a:lnTo>
                    <a:pt x="152" y="32"/>
                  </a:lnTo>
                  <a:lnTo>
                    <a:pt x="157" y="43"/>
                  </a:lnTo>
                  <a:lnTo>
                    <a:pt x="171" y="56"/>
                  </a:lnTo>
                  <a:lnTo>
                    <a:pt x="181" y="70"/>
                  </a:lnTo>
                  <a:lnTo>
                    <a:pt x="187" y="83"/>
                  </a:lnTo>
                  <a:lnTo>
                    <a:pt x="187" y="94"/>
                  </a:lnTo>
                  <a:lnTo>
                    <a:pt x="181" y="107"/>
                  </a:lnTo>
                  <a:lnTo>
                    <a:pt x="179" y="120"/>
                  </a:lnTo>
                  <a:lnTo>
                    <a:pt x="179" y="131"/>
                  </a:lnTo>
                  <a:lnTo>
                    <a:pt x="189" y="120"/>
                  </a:lnTo>
                  <a:lnTo>
                    <a:pt x="195" y="107"/>
                  </a:lnTo>
                  <a:lnTo>
                    <a:pt x="208" y="107"/>
                  </a:lnTo>
                  <a:lnTo>
                    <a:pt x="222" y="112"/>
                  </a:lnTo>
                  <a:lnTo>
                    <a:pt x="232" y="120"/>
                  </a:lnTo>
                  <a:lnTo>
                    <a:pt x="243" y="131"/>
                  </a:lnTo>
                  <a:lnTo>
                    <a:pt x="251" y="144"/>
                  </a:lnTo>
                  <a:lnTo>
                    <a:pt x="264" y="150"/>
                  </a:lnTo>
                  <a:lnTo>
                    <a:pt x="267" y="163"/>
                  </a:lnTo>
                  <a:lnTo>
                    <a:pt x="270" y="176"/>
                  </a:lnTo>
                  <a:lnTo>
                    <a:pt x="267" y="190"/>
                  </a:lnTo>
                  <a:lnTo>
                    <a:pt x="267" y="201"/>
                  </a:lnTo>
                  <a:lnTo>
                    <a:pt x="264" y="214"/>
                  </a:lnTo>
                  <a:lnTo>
                    <a:pt x="251" y="222"/>
                  </a:lnTo>
                  <a:lnTo>
                    <a:pt x="232" y="227"/>
                  </a:lnTo>
                  <a:lnTo>
                    <a:pt x="230" y="238"/>
                  </a:lnTo>
                  <a:lnTo>
                    <a:pt x="227" y="251"/>
                  </a:lnTo>
                  <a:lnTo>
                    <a:pt x="222" y="265"/>
                  </a:lnTo>
                  <a:lnTo>
                    <a:pt x="222" y="278"/>
                  </a:lnTo>
                  <a:lnTo>
                    <a:pt x="224" y="289"/>
                  </a:lnTo>
                  <a:lnTo>
                    <a:pt x="227" y="302"/>
                  </a:lnTo>
                  <a:lnTo>
                    <a:pt x="235" y="315"/>
                  </a:lnTo>
                  <a:lnTo>
                    <a:pt x="243" y="326"/>
                  </a:lnTo>
                  <a:lnTo>
                    <a:pt x="256" y="337"/>
                  </a:lnTo>
                  <a:lnTo>
                    <a:pt x="267" y="350"/>
                  </a:lnTo>
                  <a:lnTo>
                    <a:pt x="270" y="361"/>
                  </a:lnTo>
                  <a:lnTo>
                    <a:pt x="278" y="374"/>
                  </a:lnTo>
                  <a:lnTo>
                    <a:pt x="286" y="388"/>
                  </a:lnTo>
                  <a:lnTo>
                    <a:pt x="294" y="398"/>
                  </a:lnTo>
                  <a:lnTo>
                    <a:pt x="302" y="412"/>
                  </a:lnTo>
                  <a:lnTo>
                    <a:pt x="286" y="414"/>
                  </a:lnTo>
                  <a:lnTo>
                    <a:pt x="275" y="414"/>
                  </a:lnTo>
                  <a:lnTo>
                    <a:pt x="262" y="422"/>
                  </a:lnTo>
                  <a:lnTo>
                    <a:pt x="248" y="436"/>
                  </a:lnTo>
                  <a:lnTo>
                    <a:pt x="235" y="436"/>
                  </a:lnTo>
                  <a:lnTo>
                    <a:pt x="214" y="436"/>
                  </a:lnTo>
                  <a:lnTo>
                    <a:pt x="203" y="441"/>
                  </a:lnTo>
                  <a:lnTo>
                    <a:pt x="189" y="446"/>
                  </a:lnTo>
                  <a:lnTo>
                    <a:pt x="176" y="452"/>
                  </a:lnTo>
                  <a:lnTo>
                    <a:pt x="163" y="452"/>
                  </a:lnTo>
                  <a:lnTo>
                    <a:pt x="152" y="449"/>
                  </a:lnTo>
                  <a:lnTo>
                    <a:pt x="136" y="441"/>
                  </a:lnTo>
                  <a:lnTo>
                    <a:pt x="123" y="436"/>
                  </a:lnTo>
                  <a:lnTo>
                    <a:pt x="109" y="430"/>
                  </a:lnTo>
                  <a:lnTo>
                    <a:pt x="104" y="420"/>
                  </a:lnTo>
                  <a:lnTo>
                    <a:pt x="101" y="406"/>
                  </a:lnTo>
                  <a:lnTo>
                    <a:pt x="99" y="393"/>
                  </a:lnTo>
                  <a:lnTo>
                    <a:pt x="91" y="380"/>
                  </a:lnTo>
                  <a:lnTo>
                    <a:pt x="91" y="369"/>
                  </a:lnTo>
                  <a:lnTo>
                    <a:pt x="91" y="355"/>
                  </a:lnTo>
                  <a:lnTo>
                    <a:pt x="91" y="342"/>
                  </a:lnTo>
                  <a:lnTo>
                    <a:pt x="91" y="331"/>
                  </a:lnTo>
                  <a:lnTo>
                    <a:pt x="93" y="318"/>
                  </a:lnTo>
                  <a:lnTo>
                    <a:pt x="99" y="305"/>
                  </a:lnTo>
                  <a:lnTo>
                    <a:pt x="101" y="291"/>
                  </a:lnTo>
                  <a:lnTo>
                    <a:pt x="99" y="281"/>
                  </a:lnTo>
                  <a:lnTo>
                    <a:pt x="88" y="267"/>
                  </a:lnTo>
                  <a:lnTo>
                    <a:pt x="77" y="254"/>
                  </a:lnTo>
                  <a:lnTo>
                    <a:pt x="77" y="241"/>
                  </a:lnTo>
                  <a:lnTo>
                    <a:pt x="91" y="233"/>
                  </a:lnTo>
                  <a:lnTo>
                    <a:pt x="91" y="211"/>
                  </a:lnTo>
                  <a:lnTo>
                    <a:pt x="77" y="203"/>
                  </a:lnTo>
                  <a:lnTo>
                    <a:pt x="67" y="203"/>
                  </a:lnTo>
                  <a:lnTo>
                    <a:pt x="53" y="211"/>
                  </a:lnTo>
                  <a:lnTo>
                    <a:pt x="42" y="217"/>
                  </a:lnTo>
                  <a:lnTo>
                    <a:pt x="34" y="203"/>
                  </a:lnTo>
                  <a:lnTo>
                    <a:pt x="24" y="190"/>
                  </a:lnTo>
                  <a:lnTo>
                    <a:pt x="13" y="182"/>
                  </a:lnTo>
                  <a:lnTo>
                    <a:pt x="0" y="171"/>
                  </a:lnTo>
                  <a:lnTo>
                    <a:pt x="0" y="160"/>
                  </a:lnTo>
                  <a:lnTo>
                    <a:pt x="2" y="147"/>
                  </a:lnTo>
                  <a:lnTo>
                    <a:pt x="5" y="134"/>
                  </a:lnTo>
                  <a:lnTo>
                    <a:pt x="5" y="123"/>
                  </a:lnTo>
                  <a:lnTo>
                    <a:pt x="16" y="110"/>
                  </a:lnTo>
                  <a:lnTo>
                    <a:pt x="29" y="110"/>
                  </a:lnTo>
                  <a:lnTo>
                    <a:pt x="42" y="110"/>
                  </a:lnTo>
                  <a:lnTo>
                    <a:pt x="53" y="110"/>
                  </a:lnTo>
                  <a:lnTo>
                    <a:pt x="67" y="99"/>
                  </a:lnTo>
                  <a:lnTo>
                    <a:pt x="58" y="88"/>
                  </a:lnTo>
                  <a:lnTo>
                    <a:pt x="48" y="78"/>
                  </a:lnTo>
                  <a:lnTo>
                    <a:pt x="48" y="67"/>
                  </a:lnTo>
                  <a:lnTo>
                    <a:pt x="48" y="54"/>
                  </a:lnTo>
                  <a:lnTo>
                    <a:pt x="58" y="40"/>
                  </a:lnTo>
                  <a:lnTo>
                    <a:pt x="72" y="38"/>
                  </a:lnTo>
                  <a:lnTo>
                    <a:pt x="85" y="32"/>
                  </a:lnTo>
                  <a:lnTo>
                    <a:pt x="96" y="19"/>
                  </a:lnTo>
                  <a:lnTo>
                    <a:pt x="96" y="6"/>
                  </a:lnTo>
                  <a:lnTo>
                    <a:pt x="101" y="0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EC431F6F-117C-7B98-2915-60B8D686C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725" y="858838"/>
              <a:ext cx="406400" cy="436563"/>
            </a:xfrm>
            <a:custGeom>
              <a:avLst/>
              <a:gdLst>
                <a:gd name="T0" fmla="*/ 45 w 256"/>
                <a:gd name="T1" fmla="*/ 37 h 275"/>
                <a:gd name="T2" fmla="*/ 42 w 256"/>
                <a:gd name="T3" fmla="*/ 64 h 275"/>
                <a:gd name="T4" fmla="*/ 10 w 256"/>
                <a:gd name="T5" fmla="*/ 77 h 275"/>
                <a:gd name="T6" fmla="*/ 5 w 256"/>
                <a:gd name="T7" fmla="*/ 101 h 275"/>
                <a:gd name="T8" fmla="*/ 0 w 256"/>
                <a:gd name="T9" fmla="*/ 125 h 275"/>
                <a:gd name="T10" fmla="*/ 5 w 256"/>
                <a:gd name="T11" fmla="*/ 152 h 275"/>
                <a:gd name="T12" fmla="*/ 21 w 256"/>
                <a:gd name="T13" fmla="*/ 176 h 275"/>
                <a:gd name="T14" fmla="*/ 45 w 256"/>
                <a:gd name="T15" fmla="*/ 197 h 275"/>
                <a:gd name="T16" fmla="*/ 56 w 256"/>
                <a:gd name="T17" fmla="*/ 224 h 275"/>
                <a:gd name="T18" fmla="*/ 69 w 256"/>
                <a:gd name="T19" fmla="*/ 248 h 275"/>
                <a:gd name="T20" fmla="*/ 82 w 256"/>
                <a:gd name="T21" fmla="*/ 264 h 275"/>
                <a:gd name="T22" fmla="*/ 109 w 256"/>
                <a:gd name="T23" fmla="*/ 275 h 275"/>
                <a:gd name="T24" fmla="*/ 139 w 256"/>
                <a:gd name="T25" fmla="*/ 262 h 275"/>
                <a:gd name="T26" fmla="*/ 125 w 256"/>
                <a:gd name="T27" fmla="*/ 240 h 275"/>
                <a:gd name="T28" fmla="*/ 141 w 256"/>
                <a:gd name="T29" fmla="*/ 230 h 275"/>
                <a:gd name="T30" fmla="*/ 165 w 256"/>
                <a:gd name="T31" fmla="*/ 230 h 275"/>
                <a:gd name="T32" fmla="*/ 189 w 256"/>
                <a:gd name="T33" fmla="*/ 224 h 275"/>
                <a:gd name="T34" fmla="*/ 208 w 256"/>
                <a:gd name="T35" fmla="*/ 238 h 275"/>
                <a:gd name="T36" fmla="*/ 224 w 256"/>
                <a:gd name="T37" fmla="*/ 216 h 275"/>
                <a:gd name="T38" fmla="*/ 237 w 256"/>
                <a:gd name="T39" fmla="*/ 189 h 275"/>
                <a:gd name="T40" fmla="*/ 248 w 256"/>
                <a:gd name="T41" fmla="*/ 165 h 275"/>
                <a:gd name="T42" fmla="*/ 235 w 256"/>
                <a:gd name="T43" fmla="*/ 139 h 275"/>
                <a:gd name="T44" fmla="*/ 229 w 256"/>
                <a:gd name="T45" fmla="*/ 115 h 275"/>
                <a:gd name="T46" fmla="*/ 219 w 256"/>
                <a:gd name="T47" fmla="*/ 88 h 275"/>
                <a:gd name="T48" fmla="*/ 221 w 256"/>
                <a:gd name="T49" fmla="*/ 64 h 275"/>
                <a:gd name="T50" fmla="*/ 243 w 256"/>
                <a:gd name="T51" fmla="*/ 45 h 275"/>
                <a:gd name="T52" fmla="*/ 256 w 256"/>
                <a:gd name="T53" fmla="*/ 18 h 275"/>
                <a:gd name="T54" fmla="*/ 232 w 256"/>
                <a:gd name="T55" fmla="*/ 16 h 275"/>
                <a:gd name="T56" fmla="*/ 205 w 256"/>
                <a:gd name="T57" fmla="*/ 10 h 275"/>
                <a:gd name="T58" fmla="*/ 181 w 256"/>
                <a:gd name="T59" fmla="*/ 0 h 275"/>
                <a:gd name="T60" fmla="*/ 155 w 256"/>
                <a:gd name="T61" fmla="*/ 10 h 275"/>
                <a:gd name="T62" fmla="*/ 131 w 256"/>
                <a:gd name="T63" fmla="*/ 13 h 275"/>
                <a:gd name="T64" fmla="*/ 106 w 256"/>
                <a:gd name="T65" fmla="*/ 8 h 275"/>
                <a:gd name="T66" fmla="*/ 80 w 256"/>
                <a:gd name="T67" fmla="*/ 10 h 275"/>
                <a:gd name="T68" fmla="*/ 56 w 256"/>
                <a:gd name="T69" fmla="*/ 10 h 275"/>
                <a:gd name="T70" fmla="*/ 48 w 256"/>
                <a:gd name="T71" fmla="*/ 26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275">
                  <a:moveTo>
                    <a:pt x="48" y="26"/>
                  </a:moveTo>
                  <a:lnTo>
                    <a:pt x="45" y="37"/>
                  </a:lnTo>
                  <a:lnTo>
                    <a:pt x="45" y="51"/>
                  </a:lnTo>
                  <a:lnTo>
                    <a:pt x="42" y="64"/>
                  </a:lnTo>
                  <a:lnTo>
                    <a:pt x="29" y="72"/>
                  </a:lnTo>
                  <a:lnTo>
                    <a:pt x="10" y="77"/>
                  </a:lnTo>
                  <a:lnTo>
                    <a:pt x="8" y="88"/>
                  </a:lnTo>
                  <a:lnTo>
                    <a:pt x="5" y="101"/>
                  </a:lnTo>
                  <a:lnTo>
                    <a:pt x="0" y="115"/>
                  </a:lnTo>
                  <a:lnTo>
                    <a:pt x="0" y="125"/>
                  </a:lnTo>
                  <a:lnTo>
                    <a:pt x="0" y="139"/>
                  </a:lnTo>
                  <a:lnTo>
                    <a:pt x="5" y="152"/>
                  </a:lnTo>
                  <a:lnTo>
                    <a:pt x="13" y="165"/>
                  </a:lnTo>
                  <a:lnTo>
                    <a:pt x="21" y="176"/>
                  </a:lnTo>
                  <a:lnTo>
                    <a:pt x="32" y="187"/>
                  </a:lnTo>
                  <a:lnTo>
                    <a:pt x="45" y="197"/>
                  </a:lnTo>
                  <a:lnTo>
                    <a:pt x="48" y="211"/>
                  </a:lnTo>
                  <a:lnTo>
                    <a:pt x="56" y="224"/>
                  </a:lnTo>
                  <a:lnTo>
                    <a:pt x="64" y="235"/>
                  </a:lnTo>
                  <a:lnTo>
                    <a:pt x="69" y="248"/>
                  </a:lnTo>
                  <a:lnTo>
                    <a:pt x="80" y="262"/>
                  </a:lnTo>
                  <a:lnTo>
                    <a:pt x="82" y="264"/>
                  </a:lnTo>
                  <a:lnTo>
                    <a:pt x="96" y="264"/>
                  </a:lnTo>
                  <a:lnTo>
                    <a:pt x="109" y="275"/>
                  </a:lnTo>
                  <a:lnTo>
                    <a:pt x="125" y="272"/>
                  </a:lnTo>
                  <a:lnTo>
                    <a:pt x="139" y="262"/>
                  </a:lnTo>
                  <a:lnTo>
                    <a:pt x="139" y="248"/>
                  </a:lnTo>
                  <a:lnTo>
                    <a:pt x="125" y="240"/>
                  </a:lnTo>
                  <a:lnTo>
                    <a:pt x="128" y="227"/>
                  </a:lnTo>
                  <a:lnTo>
                    <a:pt x="141" y="230"/>
                  </a:lnTo>
                  <a:lnTo>
                    <a:pt x="152" y="235"/>
                  </a:lnTo>
                  <a:lnTo>
                    <a:pt x="165" y="230"/>
                  </a:lnTo>
                  <a:lnTo>
                    <a:pt x="179" y="224"/>
                  </a:lnTo>
                  <a:lnTo>
                    <a:pt x="189" y="224"/>
                  </a:lnTo>
                  <a:lnTo>
                    <a:pt x="197" y="238"/>
                  </a:lnTo>
                  <a:lnTo>
                    <a:pt x="208" y="238"/>
                  </a:lnTo>
                  <a:lnTo>
                    <a:pt x="221" y="227"/>
                  </a:lnTo>
                  <a:lnTo>
                    <a:pt x="224" y="216"/>
                  </a:lnTo>
                  <a:lnTo>
                    <a:pt x="232" y="203"/>
                  </a:lnTo>
                  <a:lnTo>
                    <a:pt x="237" y="189"/>
                  </a:lnTo>
                  <a:lnTo>
                    <a:pt x="240" y="176"/>
                  </a:lnTo>
                  <a:lnTo>
                    <a:pt x="248" y="165"/>
                  </a:lnTo>
                  <a:lnTo>
                    <a:pt x="248" y="152"/>
                  </a:lnTo>
                  <a:lnTo>
                    <a:pt x="235" y="139"/>
                  </a:lnTo>
                  <a:lnTo>
                    <a:pt x="229" y="128"/>
                  </a:lnTo>
                  <a:lnTo>
                    <a:pt x="229" y="115"/>
                  </a:lnTo>
                  <a:lnTo>
                    <a:pt x="224" y="101"/>
                  </a:lnTo>
                  <a:lnTo>
                    <a:pt x="219" y="88"/>
                  </a:lnTo>
                  <a:lnTo>
                    <a:pt x="219" y="77"/>
                  </a:lnTo>
                  <a:lnTo>
                    <a:pt x="221" y="64"/>
                  </a:lnTo>
                  <a:lnTo>
                    <a:pt x="235" y="59"/>
                  </a:lnTo>
                  <a:lnTo>
                    <a:pt x="243" y="45"/>
                  </a:lnTo>
                  <a:lnTo>
                    <a:pt x="251" y="32"/>
                  </a:lnTo>
                  <a:lnTo>
                    <a:pt x="256" y="18"/>
                  </a:lnTo>
                  <a:lnTo>
                    <a:pt x="243" y="16"/>
                  </a:lnTo>
                  <a:lnTo>
                    <a:pt x="232" y="16"/>
                  </a:lnTo>
                  <a:lnTo>
                    <a:pt x="219" y="13"/>
                  </a:lnTo>
                  <a:lnTo>
                    <a:pt x="205" y="10"/>
                  </a:lnTo>
                  <a:lnTo>
                    <a:pt x="195" y="8"/>
                  </a:lnTo>
                  <a:lnTo>
                    <a:pt x="181" y="0"/>
                  </a:lnTo>
                  <a:lnTo>
                    <a:pt x="168" y="8"/>
                  </a:lnTo>
                  <a:lnTo>
                    <a:pt x="155" y="10"/>
                  </a:lnTo>
                  <a:lnTo>
                    <a:pt x="144" y="10"/>
                  </a:lnTo>
                  <a:lnTo>
                    <a:pt x="131" y="13"/>
                  </a:lnTo>
                  <a:lnTo>
                    <a:pt x="117" y="13"/>
                  </a:lnTo>
                  <a:lnTo>
                    <a:pt x="106" y="8"/>
                  </a:lnTo>
                  <a:lnTo>
                    <a:pt x="93" y="8"/>
                  </a:lnTo>
                  <a:lnTo>
                    <a:pt x="80" y="10"/>
                  </a:lnTo>
                  <a:lnTo>
                    <a:pt x="69" y="8"/>
                  </a:lnTo>
                  <a:lnTo>
                    <a:pt x="56" y="10"/>
                  </a:lnTo>
                  <a:lnTo>
                    <a:pt x="53" y="24"/>
                  </a:lnTo>
                  <a:lnTo>
                    <a:pt x="48" y="26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EBCAB7D-85A5-F90F-6212-607C454A7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925" y="896938"/>
              <a:ext cx="317500" cy="368300"/>
            </a:xfrm>
            <a:custGeom>
              <a:avLst/>
              <a:gdLst>
                <a:gd name="T0" fmla="*/ 8 w 200"/>
                <a:gd name="T1" fmla="*/ 222 h 232"/>
                <a:gd name="T2" fmla="*/ 21 w 200"/>
                <a:gd name="T3" fmla="*/ 227 h 232"/>
                <a:gd name="T4" fmla="*/ 37 w 200"/>
                <a:gd name="T5" fmla="*/ 232 h 232"/>
                <a:gd name="T6" fmla="*/ 48 w 200"/>
                <a:gd name="T7" fmla="*/ 227 h 232"/>
                <a:gd name="T8" fmla="*/ 62 w 200"/>
                <a:gd name="T9" fmla="*/ 216 h 232"/>
                <a:gd name="T10" fmla="*/ 75 w 200"/>
                <a:gd name="T11" fmla="*/ 219 h 232"/>
                <a:gd name="T12" fmla="*/ 86 w 200"/>
                <a:gd name="T13" fmla="*/ 216 h 232"/>
                <a:gd name="T14" fmla="*/ 99 w 200"/>
                <a:gd name="T15" fmla="*/ 222 h 232"/>
                <a:gd name="T16" fmla="*/ 112 w 200"/>
                <a:gd name="T17" fmla="*/ 227 h 232"/>
                <a:gd name="T18" fmla="*/ 126 w 200"/>
                <a:gd name="T19" fmla="*/ 216 h 232"/>
                <a:gd name="T20" fmla="*/ 155 w 200"/>
                <a:gd name="T21" fmla="*/ 176 h 232"/>
                <a:gd name="T22" fmla="*/ 163 w 200"/>
                <a:gd name="T23" fmla="*/ 163 h 232"/>
                <a:gd name="T24" fmla="*/ 171 w 200"/>
                <a:gd name="T25" fmla="*/ 149 h 232"/>
                <a:gd name="T26" fmla="*/ 182 w 200"/>
                <a:gd name="T27" fmla="*/ 133 h 232"/>
                <a:gd name="T28" fmla="*/ 190 w 200"/>
                <a:gd name="T29" fmla="*/ 123 h 232"/>
                <a:gd name="T30" fmla="*/ 200 w 200"/>
                <a:gd name="T31" fmla="*/ 109 h 232"/>
                <a:gd name="T32" fmla="*/ 198 w 200"/>
                <a:gd name="T33" fmla="*/ 96 h 232"/>
                <a:gd name="T34" fmla="*/ 195 w 200"/>
                <a:gd name="T35" fmla="*/ 85 h 232"/>
                <a:gd name="T36" fmla="*/ 182 w 200"/>
                <a:gd name="T37" fmla="*/ 85 h 232"/>
                <a:gd name="T38" fmla="*/ 179 w 200"/>
                <a:gd name="T39" fmla="*/ 96 h 232"/>
                <a:gd name="T40" fmla="*/ 176 w 200"/>
                <a:gd name="T41" fmla="*/ 85 h 232"/>
                <a:gd name="T42" fmla="*/ 166 w 200"/>
                <a:gd name="T43" fmla="*/ 72 h 232"/>
                <a:gd name="T44" fmla="*/ 152 w 200"/>
                <a:gd name="T45" fmla="*/ 61 h 232"/>
                <a:gd name="T46" fmla="*/ 139 w 200"/>
                <a:gd name="T47" fmla="*/ 53 h 232"/>
                <a:gd name="T48" fmla="*/ 131 w 200"/>
                <a:gd name="T49" fmla="*/ 40 h 232"/>
                <a:gd name="T50" fmla="*/ 118 w 200"/>
                <a:gd name="T51" fmla="*/ 27 h 232"/>
                <a:gd name="T52" fmla="*/ 107 w 200"/>
                <a:gd name="T53" fmla="*/ 19 h 232"/>
                <a:gd name="T54" fmla="*/ 94 w 200"/>
                <a:gd name="T55" fmla="*/ 19 h 232"/>
                <a:gd name="T56" fmla="*/ 80 w 200"/>
                <a:gd name="T57" fmla="*/ 13 h 232"/>
                <a:gd name="T58" fmla="*/ 75 w 200"/>
                <a:gd name="T59" fmla="*/ 0 h 232"/>
                <a:gd name="T60" fmla="*/ 56 w 200"/>
                <a:gd name="T61" fmla="*/ 5 h 232"/>
                <a:gd name="T62" fmla="*/ 43 w 200"/>
                <a:gd name="T63" fmla="*/ 8 h 232"/>
                <a:gd name="T64" fmla="*/ 35 w 200"/>
                <a:gd name="T65" fmla="*/ 21 h 232"/>
                <a:gd name="T66" fmla="*/ 27 w 200"/>
                <a:gd name="T67" fmla="*/ 35 h 232"/>
                <a:gd name="T68" fmla="*/ 13 w 200"/>
                <a:gd name="T69" fmla="*/ 40 h 232"/>
                <a:gd name="T70" fmla="*/ 11 w 200"/>
                <a:gd name="T71" fmla="*/ 53 h 232"/>
                <a:gd name="T72" fmla="*/ 11 w 200"/>
                <a:gd name="T73" fmla="*/ 64 h 232"/>
                <a:gd name="T74" fmla="*/ 16 w 200"/>
                <a:gd name="T75" fmla="*/ 77 h 232"/>
                <a:gd name="T76" fmla="*/ 21 w 200"/>
                <a:gd name="T77" fmla="*/ 91 h 232"/>
                <a:gd name="T78" fmla="*/ 21 w 200"/>
                <a:gd name="T79" fmla="*/ 104 h 232"/>
                <a:gd name="T80" fmla="*/ 27 w 200"/>
                <a:gd name="T81" fmla="*/ 115 h 232"/>
                <a:gd name="T82" fmla="*/ 40 w 200"/>
                <a:gd name="T83" fmla="*/ 128 h 232"/>
                <a:gd name="T84" fmla="*/ 40 w 200"/>
                <a:gd name="T85" fmla="*/ 141 h 232"/>
                <a:gd name="T86" fmla="*/ 32 w 200"/>
                <a:gd name="T87" fmla="*/ 152 h 232"/>
                <a:gd name="T88" fmla="*/ 29 w 200"/>
                <a:gd name="T89" fmla="*/ 165 h 232"/>
                <a:gd name="T90" fmla="*/ 24 w 200"/>
                <a:gd name="T91" fmla="*/ 179 h 232"/>
                <a:gd name="T92" fmla="*/ 16 w 200"/>
                <a:gd name="T93" fmla="*/ 192 h 232"/>
                <a:gd name="T94" fmla="*/ 13 w 200"/>
                <a:gd name="T95" fmla="*/ 203 h 232"/>
                <a:gd name="T96" fmla="*/ 0 w 200"/>
                <a:gd name="T97" fmla="*/ 214 h 232"/>
                <a:gd name="T98" fmla="*/ 8 w 200"/>
                <a:gd name="T99" fmla="*/ 22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232">
                  <a:moveTo>
                    <a:pt x="8" y="222"/>
                  </a:moveTo>
                  <a:lnTo>
                    <a:pt x="21" y="227"/>
                  </a:lnTo>
                  <a:lnTo>
                    <a:pt x="37" y="232"/>
                  </a:lnTo>
                  <a:lnTo>
                    <a:pt x="48" y="227"/>
                  </a:lnTo>
                  <a:lnTo>
                    <a:pt x="62" y="216"/>
                  </a:lnTo>
                  <a:lnTo>
                    <a:pt x="75" y="219"/>
                  </a:lnTo>
                  <a:lnTo>
                    <a:pt x="86" y="216"/>
                  </a:lnTo>
                  <a:lnTo>
                    <a:pt x="99" y="222"/>
                  </a:lnTo>
                  <a:lnTo>
                    <a:pt x="112" y="227"/>
                  </a:lnTo>
                  <a:lnTo>
                    <a:pt x="126" y="216"/>
                  </a:lnTo>
                  <a:lnTo>
                    <a:pt x="155" y="176"/>
                  </a:lnTo>
                  <a:lnTo>
                    <a:pt x="163" y="163"/>
                  </a:lnTo>
                  <a:lnTo>
                    <a:pt x="171" y="149"/>
                  </a:lnTo>
                  <a:lnTo>
                    <a:pt x="182" y="133"/>
                  </a:lnTo>
                  <a:lnTo>
                    <a:pt x="190" y="123"/>
                  </a:lnTo>
                  <a:lnTo>
                    <a:pt x="200" y="109"/>
                  </a:lnTo>
                  <a:lnTo>
                    <a:pt x="198" y="96"/>
                  </a:lnTo>
                  <a:lnTo>
                    <a:pt x="195" y="85"/>
                  </a:lnTo>
                  <a:lnTo>
                    <a:pt x="182" y="85"/>
                  </a:lnTo>
                  <a:lnTo>
                    <a:pt x="179" y="96"/>
                  </a:lnTo>
                  <a:lnTo>
                    <a:pt x="176" y="85"/>
                  </a:lnTo>
                  <a:lnTo>
                    <a:pt x="166" y="72"/>
                  </a:lnTo>
                  <a:lnTo>
                    <a:pt x="152" y="61"/>
                  </a:lnTo>
                  <a:lnTo>
                    <a:pt x="139" y="53"/>
                  </a:lnTo>
                  <a:lnTo>
                    <a:pt x="131" y="40"/>
                  </a:lnTo>
                  <a:lnTo>
                    <a:pt x="118" y="27"/>
                  </a:lnTo>
                  <a:lnTo>
                    <a:pt x="107" y="19"/>
                  </a:lnTo>
                  <a:lnTo>
                    <a:pt x="94" y="19"/>
                  </a:lnTo>
                  <a:lnTo>
                    <a:pt x="80" y="13"/>
                  </a:lnTo>
                  <a:lnTo>
                    <a:pt x="75" y="0"/>
                  </a:lnTo>
                  <a:lnTo>
                    <a:pt x="56" y="5"/>
                  </a:lnTo>
                  <a:lnTo>
                    <a:pt x="43" y="8"/>
                  </a:lnTo>
                  <a:lnTo>
                    <a:pt x="35" y="21"/>
                  </a:lnTo>
                  <a:lnTo>
                    <a:pt x="27" y="35"/>
                  </a:lnTo>
                  <a:lnTo>
                    <a:pt x="13" y="40"/>
                  </a:lnTo>
                  <a:lnTo>
                    <a:pt x="11" y="53"/>
                  </a:lnTo>
                  <a:lnTo>
                    <a:pt x="11" y="64"/>
                  </a:lnTo>
                  <a:lnTo>
                    <a:pt x="16" y="77"/>
                  </a:lnTo>
                  <a:lnTo>
                    <a:pt x="21" y="91"/>
                  </a:lnTo>
                  <a:lnTo>
                    <a:pt x="21" y="104"/>
                  </a:lnTo>
                  <a:lnTo>
                    <a:pt x="27" y="115"/>
                  </a:lnTo>
                  <a:lnTo>
                    <a:pt x="40" y="128"/>
                  </a:lnTo>
                  <a:lnTo>
                    <a:pt x="40" y="141"/>
                  </a:lnTo>
                  <a:lnTo>
                    <a:pt x="32" y="152"/>
                  </a:lnTo>
                  <a:lnTo>
                    <a:pt x="29" y="165"/>
                  </a:lnTo>
                  <a:lnTo>
                    <a:pt x="24" y="179"/>
                  </a:lnTo>
                  <a:lnTo>
                    <a:pt x="16" y="192"/>
                  </a:lnTo>
                  <a:lnTo>
                    <a:pt x="13" y="203"/>
                  </a:lnTo>
                  <a:lnTo>
                    <a:pt x="0" y="214"/>
                  </a:lnTo>
                  <a:lnTo>
                    <a:pt x="8" y="222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6203D076-F251-2FED-84C6-EADE7CE43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950" y="5794375"/>
              <a:ext cx="53975" cy="161925"/>
            </a:xfrm>
            <a:custGeom>
              <a:avLst/>
              <a:gdLst>
                <a:gd name="T0" fmla="*/ 8 w 34"/>
                <a:gd name="T1" fmla="*/ 0 h 102"/>
                <a:gd name="T2" fmla="*/ 8 w 34"/>
                <a:gd name="T3" fmla="*/ 14 h 102"/>
                <a:gd name="T4" fmla="*/ 8 w 34"/>
                <a:gd name="T5" fmla="*/ 27 h 102"/>
                <a:gd name="T6" fmla="*/ 8 w 34"/>
                <a:gd name="T7" fmla="*/ 38 h 102"/>
                <a:gd name="T8" fmla="*/ 8 w 34"/>
                <a:gd name="T9" fmla="*/ 51 h 102"/>
                <a:gd name="T10" fmla="*/ 0 w 34"/>
                <a:gd name="T11" fmla="*/ 65 h 102"/>
                <a:gd name="T12" fmla="*/ 0 w 34"/>
                <a:gd name="T13" fmla="*/ 78 h 102"/>
                <a:gd name="T14" fmla="*/ 0 w 34"/>
                <a:gd name="T15" fmla="*/ 89 h 102"/>
                <a:gd name="T16" fmla="*/ 5 w 34"/>
                <a:gd name="T17" fmla="*/ 102 h 102"/>
                <a:gd name="T18" fmla="*/ 16 w 34"/>
                <a:gd name="T19" fmla="*/ 99 h 102"/>
                <a:gd name="T20" fmla="*/ 29 w 34"/>
                <a:gd name="T21" fmla="*/ 99 h 102"/>
                <a:gd name="T22" fmla="*/ 34 w 34"/>
                <a:gd name="T23" fmla="*/ 86 h 102"/>
                <a:gd name="T24" fmla="*/ 34 w 34"/>
                <a:gd name="T25" fmla="*/ 73 h 102"/>
                <a:gd name="T26" fmla="*/ 34 w 34"/>
                <a:gd name="T27" fmla="*/ 62 h 102"/>
                <a:gd name="T28" fmla="*/ 24 w 34"/>
                <a:gd name="T29" fmla="*/ 51 h 102"/>
                <a:gd name="T30" fmla="*/ 26 w 34"/>
                <a:gd name="T31" fmla="*/ 38 h 102"/>
                <a:gd name="T32" fmla="*/ 34 w 34"/>
                <a:gd name="T33" fmla="*/ 27 h 102"/>
                <a:gd name="T34" fmla="*/ 32 w 34"/>
                <a:gd name="T35" fmla="*/ 14 h 102"/>
                <a:gd name="T36" fmla="*/ 29 w 34"/>
                <a:gd name="T37" fmla="*/ 0 h 102"/>
                <a:gd name="T38" fmla="*/ 16 w 34"/>
                <a:gd name="T39" fmla="*/ 3 h 102"/>
                <a:gd name="T40" fmla="*/ 8 w 34"/>
                <a:gd name="T4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102">
                  <a:moveTo>
                    <a:pt x="8" y="0"/>
                  </a:moveTo>
                  <a:lnTo>
                    <a:pt x="8" y="14"/>
                  </a:lnTo>
                  <a:lnTo>
                    <a:pt x="8" y="27"/>
                  </a:lnTo>
                  <a:lnTo>
                    <a:pt x="8" y="38"/>
                  </a:lnTo>
                  <a:lnTo>
                    <a:pt x="8" y="51"/>
                  </a:lnTo>
                  <a:lnTo>
                    <a:pt x="0" y="65"/>
                  </a:lnTo>
                  <a:lnTo>
                    <a:pt x="0" y="78"/>
                  </a:lnTo>
                  <a:lnTo>
                    <a:pt x="0" y="89"/>
                  </a:lnTo>
                  <a:lnTo>
                    <a:pt x="5" y="102"/>
                  </a:lnTo>
                  <a:lnTo>
                    <a:pt x="16" y="99"/>
                  </a:lnTo>
                  <a:lnTo>
                    <a:pt x="29" y="99"/>
                  </a:lnTo>
                  <a:lnTo>
                    <a:pt x="34" y="86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24" y="51"/>
                  </a:lnTo>
                  <a:lnTo>
                    <a:pt x="26" y="38"/>
                  </a:lnTo>
                  <a:lnTo>
                    <a:pt x="34" y="27"/>
                  </a:lnTo>
                  <a:lnTo>
                    <a:pt x="32" y="14"/>
                  </a:lnTo>
                  <a:lnTo>
                    <a:pt x="29" y="0"/>
                  </a:lnTo>
                  <a:lnTo>
                    <a:pt x="16" y="3"/>
                  </a:lnTo>
                  <a:lnTo>
                    <a:pt x="8" y="0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3013041F-8448-5B95-F1C8-53996DFFF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075" y="6991350"/>
              <a:ext cx="198438" cy="63500"/>
            </a:xfrm>
            <a:custGeom>
              <a:avLst/>
              <a:gdLst>
                <a:gd name="T0" fmla="*/ 125 w 125"/>
                <a:gd name="T1" fmla="*/ 8 h 40"/>
                <a:gd name="T2" fmla="*/ 115 w 125"/>
                <a:gd name="T3" fmla="*/ 11 h 40"/>
                <a:gd name="T4" fmla="*/ 101 w 125"/>
                <a:gd name="T5" fmla="*/ 21 h 40"/>
                <a:gd name="T6" fmla="*/ 90 w 125"/>
                <a:gd name="T7" fmla="*/ 8 h 40"/>
                <a:gd name="T8" fmla="*/ 80 w 125"/>
                <a:gd name="T9" fmla="*/ 8 h 40"/>
                <a:gd name="T10" fmla="*/ 66 w 125"/>
                <a:gd name="T11" fmla="*/ 5 h 40"/>
                <a:gd name="T12" fmla="*/ 53 w 125"/>
                <a:gd name="T13" fmla="*/ 0 h 40"/>
                <a:gd name="T14" fmla="*/ 42 w 125"/>
                <a:gd name="T15" fmla="*/ 8 h 40"/>
                <a:gd name="T16" fmla="*/ 26 w 125"/>
                <a:gd name="T17" fmla="*/ 16 h 40"/>
                <a:gd name="T18" fmla="*/ 13 w 125"/>
                <a:gd name="T19" fmla="*/ 11 h 40"/>
                <a:gd name="T20" fmla="*/ 0 w 125"/>
                <a:gd name="T21" fmla="*/ 21 h 40"/>
                <a:gd name="T22" fmla="*/ 13 w 125"/>
                <a:gd name="T23" fmla="*/ 24 h 40"/>
                <a:gd name="T24" fmla="*/ 26 w 125"/>
                <a:gd name="T25" fmla="*/ 19 h 40"/>
                <a:gd name="T26" fmla="*/ 29 w 125"/>
                <a:gd name="T27" fmla="*/ 29 h 40"/>
                <a:gd name="T28" fmla="*/ 42 w 125"/>
                <a:gd name="T29" fmla="*/ 29 h 40"/>
                <a:gd name="T30" fmla="*/ 53 w 125"/>
                <a:gd name="T31" fmla="*/ 40 h 40"/>
                <a:gd name="T32" fmla="*/ 58 w 125"/>
                <a:gd name="T33" fmla="*/ 27 h 40"/>
                <a:gd name="T34" fmla="*/ 69 w 125"/>
                <a:gd name="T35" fmla="*/ 24 h 40"/>
                <a:gd name="T36" fmla="*/ 82 w 125"/>
                <a:gd name="T37" fmla="*/ 24 h 40"/>
                <a:gd name="T38" fmla="*/ 96 w 125"/>
                <a:gd name="T39" fmla="*/ 29 h 40"/>
                <a:gd name="T40" fmla="*/ 106 w 125"/>
                <a:gd name="T41" fmla="*/ 37 h 40"/>
                <a:gd name="T42" fmla="*/ 125 w 125"/>
                <a:gd name="T43" fmla="*/ 27 h 40"/>
                <a:gd name="T44" fmla="*/ 125 w 125"/>
                <a:gd name="T45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" h="40">
                  <a:moveTo>
                    <a:pt x="125" y="8"/>
                  </a:moveTo>
                  <a:lnTo>
                    <a:pt x="115" y="11"/>
                  </a:lnTo>
                  <a:lnTo>
                    <a:pt x="101" y="21"/>
                  </a:lnTo>
                  <a:lnTo>
                    <a:pt x="90" y="8"/>
                  </a:lnTo>
                  <a:lnTo>
                    <a:pt x="80" y="8"/>
                  </a:lnTo>
                  <a:lnTo>
                    <a:pt x="66" y="5"/>
                  </a:lnTo>
                  <a:lnTo>
                    <a:pt x="53" y="0"/>
                  </a:lnTo>
                  <a:lnTo>
                    <a:pt x="42" y="8"/>
                  </a:lnTo>
                  <a:lnTo>
                    <a:pt x="26" y="16"/>
                  </a:lnTo>
                  <a:lnTo>
                    <a:pt x="13" y="11"/>
                  </a:lnTo>
                  <a:lnTo>
                    <a:pt x="0" y="21"/>
                  </a:lnTo>
                  <a:lnTo>
                    <a:pt x="13" y="24"/>
                  </a:lnTo>
                  <a:lnTo>
                    <a:pt x="26" y="19"/>
                  </a:lnTo>
                  <a:lnTo>
                    <a:pt x="29" y="29"/>
                  </a:lnTo>
                  <a:lnTo>
                    <a:pt x="42" y="29"/>
                  </a:lnTo>
                  <a:lnTo>
                    <a:pt x="53" y="40"/>
                  </a:lnTo>
                  <a:lnTo>
                    <a:pt x="58" y="27"/>
                  </a:lnTo>
                  <a:lnTo>
                    <a:pt x="69" y="24"/>
                  </a:lnTo>
                  <a:lnTo>
                    <a:pt x="82" y="24"/>
                  </a:lnTo>
                  <a:lnTo>
                    <a:pt x="96" y="29"/>
                  </a:lnTo>
                  <a:lnTo>
                    <a:pt x="106" y="37"/>
                  </a:lnTo>
                  <a:lnTo>
                    <a:pt x="125" y="27"/>
                  </a:lnTo>
                  <a:lnTo>
                    <a:pt x="125" y="8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8F7552C0-CF3C-7C7E-2BEC-A09019887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413" y="6935788"/>
              <a:ext cx="58738" cy="42863"/>
            </a:xfrm>
            <a:custGeom>
              <a:avLst/>
              <a:gdLst>
                <a:gd name="T0" fmla="*/ 10 w 37"/>
                <a:gd name="T1" fmla="*/ 0 h 27"/>
                <a:gd name="T2" fmla="*/ 0 w 37"/>
                <a:gd name="T3" fmla="*/ 11 h 27"/>
                <a:gd name="T4" fmla="*/ 2 w 37"/>
                <a:gd name="T5" fmla="*/ 24 h 27"/>
                <a:gd name="T6" fmla="*/ 16 w 37"/>
                <a:gd name="T7" fmla="*/ 24 h 27"/>
                <a:gd name="T8" fmla="*/ 29 w 37"/>
                <a:gd name="T9" fmla="*/ 27 h 27"/>
                <a:gd name="T10" fmla="*/ 37 w 37"/>
                <a:gd name="T11" fmla="*/ 16 h 27"/>
                <a:gd name="T12" fmla="*/ 24 w 37"/>
                <a:gd name="T13" fmla="*/ 3 h 27"/>
                <a:gd name="T14" fmla="*/ 10 w 37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7">
                  <a:moveTo>
                    <a:pt x="10" y="0"/>
                  </a:moveTo>
                  <a:lnTo>
                    <a:pt x="0" y="11"/>
                  </a:lnTo>
                  <a:lnTo>
                    <a:pt x="2" y="24"/>
                  </a:lnTo>
                  <a:lnTo>
                    <a:pt x="16" y="24"/>
                  </a:lnTo>
                  <a:lnTo>
                    <a:pt x="29" y="27"/>
                  </a:lnTo>
                  <a:lnTo>
                    <a:pt x="37" y="16"/>
                  </a:lnTo>
                  <a:lnTo>
                    <a:pt x="24" y="3"/>
                  </a:lnTo>
                  <a:lnTo>
                    <a:pt x="10" y="0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187D484-DB40-AC80-C99A-EEB8E888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750" y="6808788"/>
              <a:ext cx="131763" cy="187325"/>
            </a:xfrm>
            <a:custGeom>
              <a:avLst/>
              <a:gdLst>
                <a:gd name="T0" fmla="*/ 43 w 83"/>
                <a:gd name="T1" fmla="*/ 0 h 118"/>
                <a:gd name="T2" fmla="*/ 35 w 83"/>
                <a:gd name="T3" fmla="*/ 13 h 118"/>
                <a:gd name="T4" fmla="*/ 35 w 83"/>
                <a:gd name="T5" fmla="*/ 27 h 118"/>
                <a:gd name="T6" fmla="*/ 19 w 83"/>
                <a:gd name="T7" fmla="*/ 27 h 118"/>
                <a:gd name="T8" fmla="*/ 6 w 83"/>
                <a:gd name="T9" fmla="*/ 19 h 118"/>
                <a:gd name="T10" fmla="*/ 0 w 83"/>
                <a:gd name="T11" fmla="*/ 32 h 118"/>
                <a:gd name="T12" fmla="*/ 0 w 83"/>
                <a:gd name="T13" fmla="*/ 45 h 118"/>
                <a:gd name="T14" fmla="*/ 3 w 83"/>
                <a:gd name="T15" fmla="*/ 56 h 118"/>
                <a:gd name="T16" fmla="*/ 16 w 83"/>
                <a:gd name="T17" fmla="*/ 64 h 118"/>
                <a:gd name="T18" fmla="*/ 27 w 83"/>
                <a:gd name="T19" fmla="*/ 53 h 118"/>
                <a:gd name="T20" fmla="*/ 35 w 83"/>
                <a:gd name="T21" fmla="*/ 67 h 118"/>
                <a:gd name="T22" fmla="*/ 22 w 83"/>
                <a:gd name="T23" fmla="*/ 75 h 118"/>
                <a:gd name="T24" fmla="*/ 19 w 83"/>
                <a:gd name="T25" fmla="*/ 85 h 118"/>
                <a:gd name="T26" fmla="*/ 22 w 83"/>
                <a:gd name="T27" fmla="*/ 99 h 118"/>
                <a:gd name="T28" fmla="*/ 35 w 83"/>
                <a:gd name="T29" fmla="*/ 107 h 118"/>
                <a:gd name="T30" fmla="*/ 46 w 83"/>
                <a:gd name="T31" fmla="*/ 112 h 118"/>
                <a:gd name="T32" fmla="*/ 59 w 83"/>
                <a:gd name="T33" fmla="*/ 112 h 118"/>
                <a:gd name="T34" fmla="*/ 73 w 83"/>
                <a:gd name="T35" fmla="*/ 118 h 118"/>
                <a:gd name="T36" fmla="*/ 83 w 83"/>
                <a:gd name="T37" fmla="*/ 118 h 118"/>
                <a:gd name="T38" fmla="*/ 83 w 83"/>
                <a:gd name="T39" fmla="*/ 101 h 118"/>
                <a:gd name="T40" fmla="*/ 81 w 83"/>
                <a:gd name="T41" fmla="*/ 83 h 118"/>
                <a:gd name="T42" fmla="*/ 78 w 83"/>
                <a:gd name="T43" fmla="*/ 61 h 118"/>
                <a:gd name="T44" fmla="*/ 75 w 83"/>
                <a:gd name="T45" fmla="*/ 48 h 118"/>
                <a:gd name="T46" fmla="*/ 75 w 83"/>
                <a:gd name="T47" fmla="*/ 29 h 118"/>
                <a:gd name="T48" fmla="*/ 75 w 83"/>
                <a:gd name="T49" fmla="*/ 16 h 118"/>
                <a:gd name="T50" fmla="*/ 75 w 83"/>
                <a:gd name="T51" fmla="*/ 5 h 118"/>
                <a:gd name="T52" fmla="*/ 62 w 83"/>
                <a:gd name="T53" fmla="*/ 13 h 118"/>
                <a:gd name="T54" fmla="*/ 48 w 83"/>
                <a:gd name="T55" fmla="*/ 11 h 118"/>
                <a:gd name="T56" fmla="*/ 43 w 83"/>
                <a:gd name="T5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3" h="118">
                  <a:moveTo>
                    <a:pt x="43" y="0"/>
                  </a:moveTo>
                  <a:lnTo>
                    <a:pt x="35" y="13"/>
                  </a:lnTo>
                  <a:lnTo>
                    <a:pt x="35" y="27"/>
                  </a:lnTo>
                  <a:lnTo>
                    <a:pt x="19" y="27"/>
                  </a:lnTo>
                  <a:lnTo>
                    <a:pt x="6" y="19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3" y="56"/>
                  </a:lnTo>
                  <a:lnTo>
                    <a:pt x="16" y="64"/>
                  </a:lnTo>
                  <a:lnTo>
                    <a:pt x="27" y="53"/>
                  </a:lnTo>
                  <a:lnTo>
                    <a:pt x="35" y="67"/>
                  </a:lnTo>
                  <a:lnTo>
                    <a:pt x="22" y="75"/>
                  </a:lnTo>
                  <a:lnTo>
                    <a:pt x="19" y="85"/>
                  </a:lnTo>
                  <a:lnTo>
                    <a:pt x="22" y="99"/>
                  </a:lnTo>
                  <a:lnTo>
                    <a:pt x="35" y="107"/>
                  </a:lnTo>
                  <a:lnTo>
                    <a:pt x="46" y="112"/>
                  </a:lnTo>
                  <a:lnTo>
                    <a:pt x="59" y="112"/>
                  </a:lnTo>
                  <a:lnTo>
                    <a:pt x="73" y="118"/>
                  </a:lnTo>
                  <a:lnTo>
                    <a:pt x="83" y="118"/>
                  </a:lnTo>
                  <a:lnTo>
                    <a:pt x="83" y="101"/>
                  </a:lnTo>
                  <a:lnTo>
                    <a:pt x="81" y="83"/>
                  </a:lnTo>
                  <a:lnTo>
                    <a:pt x="78" y="61"/>
                  </a:lnTo>
                  <a:lnTo>
                    <a:pt x="75" y="48"/>
                  </a:lnTo>
                  <a:lnTo>
                    <a:pt x="75" y="29"/>
                  </a:lnTo>
                  <a:lnTo>
                    <a:pt x="75" y="16"/>
                  </a:lnTo>
                  <a:lnTo>
                    <a:pt x="75" y="5"/>
                  </a:lnTo>
                  <a:lnTo>
                    <a:pt x="62" y="13"/>
                  </a:lnTo>
                  <a:lnTo>
                    <a:pt x="48" y="11"/>
                  </a:lnTo>
                  <a:lnTo>
                    <a:pt x="43" y="0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134CD641-324E-DEC7-1487-5E13A5ACE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288" y="6872288"/>
              <a:ext cx="93663" cy="55563"/>
            </a:xfrm>
            <a:custGeom>
              <a:avLst/>
              <a:gdLst>
                <a:gd name="T0" fmla="*/ 59 w 59"/>
                <a:gd name="T1" fmla="*/ 35 h 35"/>
                <a:gd name="T2" fmla="*/ 51 w 59"/>
                <a:gd name="T3" fmla="*/ 21 h 35"/>
                <a:gd name="T4" fmla="*/ 38 w 59"/>
                <a:gd name="T5" fmla="*/ 13 h 35"/>
                <a:gd name="T6" fmla="*/ 24 w 59"/>
                <a:gd name="T7" fmla="*/ 13 h 35"/>
                <a:gd name="T8" fmla="*/ 14 w 59"/>
                <a:gd name="T9" fmla="*/ 8 h 35"/>
                <a:gd name="T10" fmla="*/ 0 w 59"/>
                <a:gd name="T11" fmla="*/ 0 h 35"/>
                <a:gd name="T12" fmla="*/ 0 w 59"/>
                <a:gd name="T13" fmla="*/ 11 h 35"/>
                <a:gd name="T14" fmla="*/ 11 w 59"/>
                <a:gd name="T15" fmla="*/ 24 h 35"/>
                <a:gd name="T16" fmla="*/ 22 w 59"/>
                <a:gd name="T17" fmla="*/ 27 h 35"/>
                <a:gd name="T18" fmla="*/ 35 w 59"/>
                <a:gd name="T19" fmla="*/ 27 h 35"/>
                <a:gd name="T20" fmla="*/ 48 w 59"/>
                <a:gd name="T21" fmla="*/ 27 h 35"/>
                <a:gd name="T22" fmla="*/ 59 w 59"/>
                <a:gd name="T2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35">
                  <a:moveTo>
                    <a:pt x="59" y="35"/>
                  </a:moveTo>
                  <a:lnTo>
                    <a:pt x="51" y="21"/>
                  </a:lnTo>
                  <a:lnTo>
                    <a:pt x="38" y="13"/>
                  </a:lnTo>
                  <a:lnTo>
                    <a:pt x="24" y="13"/>
                  </a:lnTo>
                  <a:lnTo>
                    <a:pt x="14" y="8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1" y="24"/>
                  </a:lnTo>
                  <a:lnTo>
                    <a:pt x="22" y="27"/>
                  </a:lnTo>
                  <a:lnTo>
                    <a:pt x="35" y="27"/>
                  </a:lnTo>
                  <a:lnTo>
                    <a:pt x="48" y="27"/>
                  </a:lnTo>
                  <a:lnTo>
                    <a:pt x="59" y="35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A19728E8-96C0-08AB-AAE2-4DB96B06F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5" y="6478588"/>
              <a:ext cx="80963" cy="134938"/>
            </a:xfrm>
            <a:custGeom>
              <a:avLst/>
              <a:gdLst>
                <a:gd name="T0" fmla="*/ 27 w 51"/>
                <a:gd name="T1" fmla="*/ 0 h 85"/>
                <a:gd name="T2" fmla="*/ 16 w 51"/>
                <a:gd name="T3" fmla="*/ 5 h 85"/>
                <a:gd name="T4" fmla="*/ 3 w 51"/>
                <a:gd name="T5" fmla="*/ 5 h 85"/>
                <a:gd name="T6" fmla="*/ 6 w 51"/>
                <a:gd name="T7" fmla="*/ 16 h 85"/>
                <a:gd name="T8" fmla="*/ 11 w 51"/>
                <a:gd name="T9" fmla="*/ 29 h 85"/>
                <a:gd name="T10" fmla="*/ 0 w 51"/>
                <a:gd name="T11" fmla="*/ 40 h 85"/>
                <a:gd name="T12" fmla="*/ 3 w 51"/>
                <a:gd name="T13" fmla="*/ 50 h 85"/>
                <a:gd name="T14" fmla="*/ 8 w 51"/>
                <a:gd name="T15" fmla="*/ 64 h 85"/>
                <a:gd name="T16" fmla="*/ 22 w 51"/>
                <a:gd name="T17" fmla="*/ 58 h 85"/>
                <a:gd name="T18" fmla="*/ 33 w 51"/>
                <a:gd name="T19" fmla="*/ 69 h 85"/>
                <a:gd name="T20" fmla="*/ 38 w 51"/>
                <a:gd name="T21" fmla="*/ 82 h 85"/>
                <a:gd name="T22" fmla="*/ 51 w 51"/>
                <a:gd name="T23" fmla="*/ 85 h 85"/>
                <a:gd name="T24" fmla="*/ 51 w 51"/>
                <a:gd name="T25" fmla="*/ 69 h 85"/>
                <a:gd name="T26" fmla="*/ 46 w 51"/>
                <a:gd name="T27" fmla="*/ 58 h 85"/>
                <a:gd name="T28" fmla="*/ 43 w 51"/>
                <a:gd name="T29" fmla="*/ 45 h 85"/>
                <a:gd name="T30" fmla="*/ 38 w 51"/>
                <a:gd name="T31" fmla="*/ 29 h 85"/>
                <a:gd name="T32" fmla="*/ 38 w 51"/>
                <a:gd name="T33" fmla="*/ 16 h 85"/>
                <a:gd name="T34" fmla="*/ 27 w 51"/>
                <a:gd name="T3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85">
                  <a:moveTo>
                    <a:pt x="27" y="0"/>
                  </a:moveTo>
                  <a:lnTo>
                    <a:pt x="16" y="5"/>
                  </a:lnTo>
                  <a:lnTo>
                    <a:pt x="3" y="5"/>
                  </a:lnTo>
                  <a:lnTo>
                    <a:pt x="6" y="16"/>
                  </a:lnTo>
                  <a:lnTo>
                    <a:pt x="11" y="29"/>
                  </a:lnTo>
                  <a:lnTo>
                    <a:pt x="0" y="40"/>
                  </a:lnTo>
                  <a:lnTo>
                    <a:pt x="3" y="50"/>
                  </a:lnTo>
                  <a:lnTo>
                    <a:pt x="8" y="64"/>
                  </a:lnTo>
                  <a:lnTo>
                    <a:pt x="22" y="58"/>
                  </a:lnTo>
                  <a:lnTo>
                    <a:pt x="33" y="69"/>
                  </a:lnTo>
                  <a:lnTo>
                    <a:pt x="38" y="82"/>
                  </a:lnTo>
                  <a:lnTo>
                    <a:pt x="51" y="85"/>
                  </a:lnTo>
                  <a:lnTo>
                    <a:pt x="51" y="69"/>
                  </a:lnTo>
                  <a:lnTo>
                    <a:pt x="46" y="58"/>
                  </a:lnTo>
                  <a:lnTo>
                    <a:pt x="43" y="45"/>
                  </a:lnTo>
                  <a:lnTo>
                    <a:pt x="38" y="29"/>
                  </a:lnTo>
                  <a:lnTo>
                    <a:pt x="38" y="16"/>
                  </a:lnTo>
                  <a:lnTo>
                    <a:pt x="27" y="0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21739C1E-C727-BB5E-06CB-7850D0594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7034213"/>
              <a:ext cx="71438" cy="41275"/>
            </a:xfrm>
            <a:custGeom>
              <a:avLst/>
              <a:gdLst>
                <a:gd name="T0" fmla="*/ 0 w 45"/>
                <a:gd name="T1" fmla="*/ 0 h 26"/>
                <a:gd name="T2" fmla="*/ 8 w 45"/>
                <a:gd name="T3" fmla="*/ 13 h 26"/>
                <a:gd name="T4" fmla="*/ 18 w 45"/>
                <a:gd name="T5" fmla="*/ 24 h 26"/>
                <a:gd name="T6" fmla="*/ 32 w 45"/>
                <a:gd name="T7" fmla="*/ 26 h 26"/>
                <a:gd name="T8" fmla="*/ 45 w 45"/>
                <a:gd name="T9" fmla="*/ 16 h 26"/>
                <a:gd name="T10" fmla="*/ 40 w 45"/>
                <a:gd name="T11" fmla="*/ 2 h 26"/>
                <a:gd name="T12" fmla="*/ 29 w 45"/>
                <a:gd name="T13" fmla="*/ 0 h 26"/>
                <a:gd name="T14" fmla="*/ 0 w 45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26">
                  <a:moveTo>
                    <a:pt x="0" y="0"/>
                  </a:moveTo>
                  <a:lnTo>
                    <a:pt x="8" y="13"/>
                  </a:lnTo>
                  <a:lnTo>
                    <a:pt x="18" y="24"/>
                  </a:lnTo>
                  <a:lnTo>
                    <a:pt x="32" y="26"/>
                  </a:lnTo>
                  <a:lnTo>
                    <a:pt x="45" y="16"/>
                  </a:lnTo>
                  <a:lnTo>
                    <a:pt x="40" y="2"/>
                  </a:lnTo>
                  <a:lnTo>
                    <a:pt x="29" y="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373AF98-3A53-18A7-83BE-A394E695E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775" y="7059613"/>
              <a:ext cx="93663" cy="41275"/>
            </a:xfrm>
            <a:custGeom>
              <a:avLst/>
              <a:gdLst>
                <a:gd name="T0" fmla="*/ 45 w 59"/>
                <a:gd name="T1" fmla="*/ 0 h 26"/>
                <a:gd name="T2" fmla="*/ 32 w 59"/>
                <a:gd name="T3" fmla="*/ 0 h 26"/>
                <a:gd name="T4" fmla="*/ 18 w 59"/>
                <a:gd name="T5" fmla="*/ 0 h 26"/>
                <a:gd name="T6" fmla="*/ 8 w 59"/>
                <a:gd name="T7" fmla="*/ 2 h 26"/>
                <a:gd name="T8" fmla="*/ 0 w 59"/>
                <a:gd name="T9" fmla="*/ 16 h 26"/>
                <a:gd name="T10" fmla="*/ 13 w 59"/>
                <a:gd name="T11" fmla="*/ 26 h 26"/>
                <a:gd name="T12" fmla="*/ 27 w 59"/>
                <a:gd name="T13" fmla="*/ 16 h 26"/>
                <a:gd name="T14" fmla="*/ 37 w 59"/>
                <a:gd name="T15" fmla="*/ 16 h 26"/>
                <a:gd name="T16" fmla="*/ 51 w 59"/>
                <a:gd name="T17" fmla="*/ 18 h 26"/>
                <a:gd name="T18" fmla="*/ 59 w 59"/>
                <a:gd name="T19" fmla="*/ 8 h 26"/>
                <a:gd name="T20" fmla="*/ 45 w 59"/>
                <a:gd name="T2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26">
                  <a:moveTo>
                    <a:pt x="45" y="0"/>
                  </a:moveTo>
                  <a:lnTo>
                    <a:pt x="32" y="0"/>
                  </a:lnTo>
                  <a:lnTo>
                    <a:pt x="18" y="0"/>
                  </a:lnTo>
                  <a:lnTo>
                    <a:pt x="8" y="2"/>
                  </a:lnTo>
                  <a:lnTo>
                    <a:pt x="0" y="16"/>
                  </a:lnTo>
                  <a:lnTo>
                    <a:pt x="13" y="26"/>
                  </a:lnTo>
                  <a:lnTo>
                    <a:pt x="27" y="16"/>
                  </a:lnTo>
                  <a:lnTo>
                    <a:pt x="37" y="16"/>
                  </a:lnTo>
                  <a:lnTo>
                    <a:pt x="51" y="18"/>
                  </a:lnTo>
                  <a:lnTo>
                    <a:pt x="59" y="8"/>
                  </a:lnTo>
                  <a:lnTo>
                    <a:pt x="45" y="0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885A1B1-1CF1-162B-6239-DD8C355CD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813" y="6816725"/>
              <a:ext cx="230188" cy="220663"/>
            </a:xfrm>
            <a:custGeom>
              <a:avLst/>
              <a:gdLst>
                <a:gd name="T0" fmla="*/ 16 w 145"/>
                <a:gd name="T1" fmla="*/ 115 h 139"/>
                <a:gd name="T2" fmla="*/ 30 w 145"/>
                <a:gd name="T3" fmla="*/ 126 h 139"/>
                <a:gd name="T4" fmla="*/ 40 w 145"/>
                <a:gd name="T5" fmla="*/ 131 h 139"/>
                <a:gd name="T6" fmla="*/ 54 w 145"/>
                <a:gd name="T7" fmla="*/ 131 h 139"/>
                <a:gd name="T8" fmla="*/ 67 w 145"/>
                <a:gd name="T9" fmla="*/ 131 h 139"/>
                <a:gd name="T10" fmla="*/ 78 w 145"/>
                <a:gd name="T11" fmla="*/ 134 h 139"/>
                <a:gd name="T12" fmla="*/ 91 w 145"/>
                <a:gd name="T13" fmla="*/ 139 h 139"/>
                <a:gd name="T14" fmla="*/ 107 w 145"/>
                <a:gd name="T15" fmla="*/ 137 h 139"/>
                <a:gd name="T16" fmla="*/ 120 w 145"/>
                <a:gd name="T17" fmla="*/ 134 h 139"/>
                <a:gd name="T18" fmla="*/ 131 w 145"/>
                <a:gd name="T19" fmla="*/ 131 h 139"/>
                <a:gd name="T20" fmla="*/ 145 w 145"/>
                <a:gd name="T21" fmla="*/ 129 h 139"/>
                <a:gd name="T22" fmla="*/ 142 w 145"/>
                <a:gd name="T23" fmla="*/ 115 h 139"/>
                <a:gd name="T24" fmla="*/ 128 w 145"/>
                <a:gd name="T25" fmla="*/ 115 h 139"/>
                <a:gd name="T26" fmla="*/ 118 w 145"/>
                <a:gd name="T27" fmla="*/ 113 h 139"/>
                <a:gd name="T28" fmla="*/ 104 w 145"/>
                <a:gd name="T29" fmla="*/ 113 h 139"/>
                <a:gd name="T30" fmla="*/ 94 w 145"/>
                <a:gd name="T31" fmla="*/ 99 h 139"/>
                <a:gd name="T32" fmla="*/ 83 w 145"/>
                <a:gd name="T33" fmla="*/ 96 h 139"/>
                <a:gd name="T34" fmla="*/ 70 w 145"/>
                <a:gd name="T35" fmla="*/ 94 h 139"/>
                <a:gd name="T36" fmla="*/ 56 w 145"/>
                <a:gd name="T37" fmla="*/ 86 h 139"/>
                <a:gd name="T38" fmla="*/ 51 w 145"/>
                <a:gd name="T39" fmla="*/ 75 h 139"/>
                <a:gd name="T40" fmla="*/ 38 w 145"/>
                <a:gd name="T41" fmla="*/ 70 h 139"/>
                <a:gd name="T42" fmla="*/ 30 w 145"/>
                <a:gd name="T43" fmla="*/ 56 h 139"/>
                <a:gd name="T44" fmla="*/ 22 w 145"/>
                <a:gd name="T45" fmla="*/ 43 h 139"/>
                <a:gd name="T46" fmla="*/ 8 w 145"/>
                <a:gd name="T47" fmla="*/ 43 h 139"/>
                <a:gd name="T48" fmla="*/ 14 w 145"/>
                <a:gd name="T49" fmla="*/ 30 h 139"/>
                <a:gd name="T50" fmla="*/ 14 w 145"/>
                <a:gd name="T51" fmla="*/ 19 h 139"/>
                <a:gd name="T52" fmla="*/ 3 w 145"/>
                <a:gd name="T53" fmla="*/ 6 h 139"/>
                <a:gd name="T54" fmla="*/ 0 w 145"/>
                <a:gd name="T55" fmla="*/ 0 h 139"/>
                <a:gd name="T56" fmla="*/ 0 w 145"/>
                <a:gd name="T57" fmla="*/ 11 h 139"/>
                <a:gd name="T58" fmla="*/ 0 w 145"/>
                <a:gd name="T59" fmla="*/ 24 h 139"/>
                <a:gd name="T60" fmla="*/ 0 w 145"/>
                <a:gd name="T61" fmla="*/ 43 h 139"/>
                <a:gd name="T62" fmla="*/ 3 w 145"/>
                <a:gd name="T63" fmla="*/ 56 h 139"/>
                <a:gd name="T64" fmla="*/ 6 w 145"/>
                <a:gd name="T65" fmla="*/ 78 h 139"/>
                <a:gd name="T66" fmla="*/ 8 w 145"/>
                <a:gd name="T67" fmla="*/ 96 h 139"/>
                <a:gd name="T68" fmla="*/ 8 w 145"/>
                <a:gd name="T69" fmla="*/ 113 h 139"/>
                <a:gd name="T70" fmla="*/ 16 w 145"/>
                <a:gd name="T71" fmla="*/ 11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5" h="139">
                  <a:moveTo>
                    <a:pt x="16" y="115"/>
                  </a:moveTo>
                  <a:lnTo>
                    <a:pt x="30" y="126"/>
                  </a:lnTo>
                  <a:lnTo>
                    <a:pt x="40" y="131"/>
                  </a:lnTo>
                  <a:lnTo>
                    <a:pt x="54" y="131"/>
                  </a:lnTo>
                  <a:lnTo>
                    <a:pt x="67" y="131"/>
                  </a:lnTo>
                  <a:lnTo>
                    <a:pt x="78" y="134"/>
                  </a:lnTo>
                  <a:lnTo>
                    <a:pt x="91" y="139"/>
                  </a:lnTo>
                  <a:lnTo>
                    <a:pt x="107" y="137"/>
                  </a:lnTo>
                  <a:lnTo>
                    <a:pt x="120" y="134"/>
                  </a:lnTo>
                  <a:lnTo>
                    <a:pt x="131" y="131"/>
                  </a:lnTo>
                  <a:lnTo>
                    <a:pt x="145" y="129"/>
                  </a:lnTo>
                  <a:lnTo>
                    <a:pt x="142" y="115"/>
                  </a:lnTo>
                  <a:lnTo>
                    <a:pt x="128" y="115"/>
                  </a:lnTo>
                  <a:lnTo>
                    <a:pt x="118" y="113"/>
                  </a:lnTo>
                  <a:lnTo>
                    <a:pt x="104" y="113"/>
                  </a:lnTo>
                  <a:lnTo>
                    <a:pt x="94" y="99"/>
                  </a:lnTo>
                  <a:lnTo>
                    <a:pt x="83" y="96"/>
                  </a:lnTo>
                  <a:lnTo>
                    <a:pt x="70" y="94"/>
                  </a:lnTo>
                  <a:lnTo>
                    <a:pt x="56" y="86"/>
                  </a:lnTo>
                  <a:lnTo>
                    <a:pt x="51" y="75"/>
                  </a:lnTo>
                  <a:lnTo>
                    <a:pt x="38" y="70"/>
                  </a:lnTo>
                  <a:lnTo>
                    <a:pt x="30" y="56"/>
                  </a:lnTo>
                  <a:lnTo>
                    <a:pt x="22" y="43"/>
                  </a:lnTo>
                  <a:lnTo>
                    <a:pt x="8" y="43"/>
                  </a:lnTo>
                  <a:lnTo>
                    <a:pt x="14" y="30"/>
                  </a:lnTo>
                  <a:lnTo>
                    <a:pt x="14" y="19"/>
                  </a:lnTo>
                  <a:lnTo>
                    <a:pt x="3" y="6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43"/>
                  </a:lnTo>
                  <a:lnTo>
                    <a:pt x="3" y="56"/>
                  </a:lnTo>
                  <a:lnTo>
                    <a:pt x="6" y="78"/>
                  </a:lnTo>
                  <a:lnTo>
                    <a:pt x="8" y="96"/>
                  </a:lnTo>
                  <a:lnTo>
                    <a:pt x="8" y="113"/>
                  </a:lnTo>
                  <a:lnTo>
                    <a:pt x="16" y="115"/>
                  </a:ln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20056F9C-3830-616E-F5B9-7A8C25367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2470149"/>
              <a:ext cx="1222374" cy="1374775"/>
            </a:xfrm>
            <a:custGeom>
              <a:avLst/>
              <a:gdLst>
                <a:gd name="T0" fmla="*/ 69 w 770"/>
                <a:gd name="T1" fmla="*/ 572 h 866"/>
                <a:gd name="T2" fmla="*/ 91 w 770"/>
                <a:gd name="T3" fmla="*/ 609 h 866"/>
                <a:gd name="T4" fmla="*/ 109 w 770"/>
                <a:gd name="T5" fmla="*/ 641 h 866"/>
                <a:gd name="T6" fmla="*/ 101 w 770"/>
                <a:gd name="T7" fmla="*/ 684 h 866"/>
                <a:gd name="T8" fmla="*/ 109 w 770"/>
                <a:gd name="T9" fmla="*/ 721 h 866"/>
                <a:gd name="T10" fmla="*/ 133 w 770"/>
                <a:gd name="T11" fmla="*/ 759 h 866"/>
                <a:gd name="T12" fmla="*/ 141 w 770"/>
                <a:gd name="T13" fmla="*/ 796 h 866"/>
                <a:gd name="T14" fmla="*/ 155 w 770"/>
                <a:gd name="T15" fmla="*/ 833 h 866"/>
                <a:gd name="T16" fmla="*/ 163 w 770"/>
                <a:gd name="T17" fmla="*/ 860 h 866"/>
                <a:gd name="T18" fmla="*/ 198 w 770"/>
                <a:gd name="T19" fmla="*/ 847 h 866"/>
                <a:gd name="T20" fmla="*/ 227 w 770"/>
                <a:gd name="T21" fmla="*/ 820 h 866"/>
                <a:gd name="T22" fmla="*/ 248 w 770"/>
                <a:gd name="T23" fmla="*/ 793 h 866"/>
                <a:gd name="T24" fmla="*/ 286 w 770"/>
                <a:gd name="T25" fmla="*/ 804 h 866"/>
                <a:gd name="T26" fmla="*/ 323 w 770"/>
                <a:gd name="T27" fmla="*/ 801 h 866"/>
                <a:gd name="T28" fmla="*/ 350 w 770"/>
                <a:gd name="T29" fmla="*/ 825 h 866"/>
                <a:gd name="T30" fmla="*/ 369 w 770"/>
                <a:gd name="T31" fmla="*/ 828 h 866"/>
                <a:gd name="T32" fmla="*/ 385 w 770"/>
                <a:gd name="T33" fmla="*/ 791 h 866"/>
                <a:gd name="T34" fmla="*/ 427 w 770"/>
                <a:gd name="T35" fmla="*/ 791 h 866"/>
                <a:gd name="T36" fmla="*/ 457 w 770"/>
                <a:gd name="T37" fmla="*/ 793 h 866"/>
                <a:gd name="T38" fmla="*/ 505 w 770"/>
                <a:gd name="T39" fmla="*/ 625 h 866"/>
                <a:gd name="T40" fmla="*/ 660 w 770"/>
                <a:gd name="T41" fmla="*/ 606 h 866"/>
                <a:gd name="T42" fmla="*/ 748 w 770"/>
                <a:gd name="T43" fmla="*/ 649 h 866"/>
                <a:gd name="T44" fmla="*/ 740 w 770"/>
                <a:gd name="T45" fmla="*/ 606 h 866"/>
                <a:gd name="T46" fmla="*/ 754 w 770"/>
                <a:gd name="T47" fmla="*/ 569 h 866"/>
                <a:gd name="T48" fmla="*/ 770 w 770"/>
                <a:gd name="T49" fmla="*/ 532 h 866"/>
                <a:gd name="T50" fmla="*/ 738 w 770"/>
                <a:gd name="T51" fmla="*/ 497 h 866"/>
                <a:gd name="T52" fmla="*/ 708 w 770"/>
                <a:gd name="T53" fmla="*/ 465 h 866"/>
                <a:gd name="T54" fmla="*/ 711 w 770"/>
                <a:gd name="T55" fmla="*/ 427 h 866"/>
                <a:gd name="T56" fmla="*/ 601 w 770"/>
                <a:gd name="T57" fmla="*/ 406 h 866"/>
                <a:gd name="T58" fmla="*/ 601 w 770"/>
                <a:gd name="T59" fmla="*/ 326 h 866"/>
                <a:gd name="T60" fmla="*/ 599 w 770"/>
                <a:gd name="T61" fmla="*/ 288 h 866"/>
                <a:gd name="T62" fmla="*/ 577 w 770"/>
                <a:gd name="T63" fmla="*/ 256 h 866"/>
                <a:gd name="T64" fmla="*/ 540 w 770"/>
                <a:gd name="T65" fmla="*/ 243 h 866"/>
                <a:gd name="T66" fmla="*/ 500 w 770"/>
                <a:gd name="T67" fmla="*/ 246 h 866"/>
                <a:gd name="T68" fmla="*/ 462 w 770"/>
                <a:gd name="T69" fmla="*/ 224 h 866"/>
                <a:gd name="T70" fmla="*/ 425 w 770"/>
                <a:gd name="T71" fmla="*/ 206 h 866"/>
                <a:gd name="T72" fmla="*/ 390 w 770"/>
                <a:gd name="T73" fmla="*/ 184 h 866"/>
                <a:gd name="T74" fmla="*/ 353 w 770"/>
                <a:gd name="T75" fmla="*/ 182 h 866"/>
                <a:gd name="T76" fmla="*/ 318 w 770"/>
                <a:gd name="T77" fmla="*/ 155 h 866"/>
                <a:gd name="T78" fmla="*/ 280 w 770"/>
                <a:gd name="T79" fmla="*/ 126 h 866"/>
                <a:gd name="T80" fmla="*/ 280 w 770"/>
                <a:gd name="T81" fmla="*/ 88 h 866"/>
                <a:gd name="T82" fmla="*/ 264 w 770"/>
                <a:gd name="T83" fmla="*/ 51 h 866"/>
                <a:gd name="T84" fmla="*/ 278 w 770"/>
                <a:gd name="T85" fmla="*/ 13 h 866"/>
                <a:gd name="T86" fmla="*/ 246 w 770"/>
                <a:gd name="T87" fmla="*/ 3 h 866"/>
                <a:gd name="T88" fmla="*/ 208 w 770"/>
                <a:gd name="T89" fmla="*/ 8 h 866"/>
                <a:gd name="T90" fmla="*/ 174 w 770"/>
                <a:gd name="T91" fmla="*/ 40 h 866"/>
                <a:gd name="T92" fmla="*/ 139 w 770"/>
                <a:gd name="T93" fmla="*/ 61 h 866"/>
                <a:gd name="T94" fmla="*/ 104 w 770"/>
                <a:gd name="T95" fmla="*/ 85 h 866"/>
                <a:gd name="T96" fmla="*/ 69 w 770"/>
                <a:gd name="T97" fmla="*/ 91 h 866"/>
                <a:gd name="T98" fmla="*/ 32 w 770"/>
                <a:gd name="T99" fmla="*/ 93 h 866"/>
                <a:gd name="T100" fmla="*/ 61 w 770"/>
                <a:gd name="T101" fmla="*/ 238 h 866"/>
                <a:gd name="T102" fmla="*/ 53 w 770"/>
                <a:gd name="T103" fmla="*/ 315 h 866"/>
                <a:gd name="T104" fmla="*/ 43 w 770"/>
                <a:gd name="T105" fmla="*/ 374 h 866"/>
                <a:gd name="T106" fmla="*/ 19 w 770"/>
                <a:gd name="T107" fmla="*/ 371 h 866"/>
                <a:gd name="T108" fmla="*/ 13 w 770"/>
                <a:gd name="T109" fmla="*/ 403 h 866"/>
                <a:gd name="T110" fmla="*/ 24 w 770"/>
                <a:gd name="T111" fmla="*/ 417 h 866"/>
                <a:gd name="T112" fmla="*/ 61 w 770"/>
                <a:gd name="T113" fmla="*/ 427 h 866"/>
                <a:gd name="T114" fmla="*/ 56 w 770"/>
                <a:gd name="T115" fmla="*/ 459 h 866"/>
                <a:gd name="T116" fmla="*/ 24 w 770"/>
                <a:gd name="T117" fmla="*/ 484 h 866"/>
                <a:gd name="T118" fmla="*/ 40 w 770"/>
                <a:gd name="T119" fmla="*/ 521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70" h="866">
                  <a:moveTo>
                    <a:pt x="48" y="534"/>
                  </a:moveTo>
                  <a:lnTo>
                    <a:pt x="67" y="558"/>
                  </a:lnTo>
                  <a:lnTo>
                    <a:pt x="69" y="572"/>
                  </a:lnTo>
                  <a:lnTo>
                    <a:pt x="72" y="585"/>
                  </a:lnTo>
                  <a:lnTo>
                    <a:pt x="77" y="598"/>
                  </a:lnTo>
                  <a:lnTo>
                    <a:pt x="91" y="609"/>
                  </a:lnTo>
                  <a:lnTo>
                    <a:pt x="104" y="620"/>
                  </a:lnTo>
                  <a:lnTo>
                    <a:pt x="117" y="628"/>
                  </a:lnTo>
                  <a:lnTo>
                    <a:pt x="109" y="641"/>
                  </a:lnTo>
                  <a:lnTo>
                    <a:pt x="104" y="657"/>
                  </a:lnTo>
                  <a:lnTo>
                    <a:pt x="107" y="671"/>
                  </a:lnTo>
                  <a:lnTo>
                    <a:pt x="101" y="684"/>
                  </a:lnTo>
                  <a:lnTo>
                    <a:pt x="104" y="695"/>
                  </a:lnTo>
                  <a:lnTo>
                    <a:pt x="107" y="708"/>
                  </a:lnTo>
                  <a:lnTo>
                    <a:pt x="109" y="721"/>
                  </a:lnTo>
                  <a:lnTo>
                    <a:pt x="120" y="732"/>
                  </a:lnTo>
                  <a:lnTo>
                    <a:pt x="128" y="745"/>
                  </a:lnTo>
                  <a:lnTo>
                    <a:pt x="133" y="759"/>
                  </a:lnTo>
                  <a:lnTo>
                    <a:pt x="133" y="772"/>
                  </a:lnTo>
                  <a:lnTo>
                    <a:pt x="136" y="783"/>
                  </a:lnTo>
                  <a:lnTo>
                    <a:pt x="141" y="796"/>
                  </a:lnTo>
                  <a:lnTo>
                    <a:pt x="147" y="809"/>
                  </a:lnTo>
                  <a:lnTo>
                    <a:pt x="152" y="820"/>
                  </a:lnTo>
                  <a:lnTo>
                    <a:pt x="155" y="833"/>
                  </a:lnTo>
                  <a:lnTo>
                    <a:pt x="141" y="844"/>
                  </a:lnTo>
                  <a:lnTo>
                    <a:pt x="152" y="855"/>
                  </a:lnTo>
                  <a:lnTo>
                    <a:pt x="163" y="860"/>
                  </a:lnTo>
                  <a:lnTo>
                    <a:pt x="176" y="866"/>
                  </a:lnTo>
                  <a:lnTo>
                    <a:pt x="190" y="863"/>
                  </a:lnTo>
                  <a:lnTo>
                    <a:pt x="198" y="847"/>
                  </a:lnTo>
                  <a:lnTo>
                    <a:pt x="203" y="833"/>
                  </a:lnTo>
                  <a:lnTo>
                    <a:pt x="214" y="831"/>
                  </a:lnTo>
                  <a:lnTo>
                    <a:pt x="227" y="820"/>
                  </a:lnTo>
                  <a:lnTo>
                    <a:pt x="230" y="809"/>
                  </a:lnTo>
                  <a:lnTo>
                    <a:pt x="243" y="804"/>
                  </a:lnTo>
                  <a:lnTo>
                    <a:pt x="248" y="793"/>
                  </a:lnTo>
                  <a:lnTo>
                    <a:pt x="262" y="793"/>
                  </a:lnTo>
                  <a:lnTo>
                    <a:pt x="272" y="799"/>
                  </a:lnTo>
                  <a:lnTo>
                    <a:pt x="286" y="804"/>
                  </a:lnTo>
                  <a:lnTo>
                    <a:pt x="299" y="809"/>
                  </a:lnTo>
                  <a:lnTo>
                    <a:pt x="313" y="804"/>
                  </a:lnTo>
                  <a:lnTo>
                    <a:pt x="323" y="801"/>
                  </a:lnTo>
                  <a:lnTo>
                    <a:pt x="337" y="801"/>
                  </a:lnTo>
                  <a:lnTo>
                    <a:pt x="350" y="812"/>
                  </a:lnTo>
                  <a:lnTo>
                    <a:pt x="350" y="825"/>
                  </a:lnTo>
                  <a:lnTo>
                    <a:pt x="355" y="836"/>
                  </a:lnTo>
                  <a:lnTo>
                    <a:pt x="369" y="842"/>
                  </a:lnTo>
                  <a:lnTo>
                    <a:pt x="369" y="828"/>
                  </a:lnTo>
                  <a:lnTo>
                    <a:pt x="371" y="815"/>
                  </a:lnTo>
                  <a:lnTo>
                    <a:pt x="377" y="801"/>
                  </a:lnTo>
                  <a:lnTo>
                    <a:pt x="385" y="791"/>
                  </a:lnTo>
                  <a:lnTo>
                    <a:pt x="398" y="791"/>
                  </a:lnTo>
                  <a:lnTo>
                    <a:pt x="411" y="791"/>
                  </a:lnTo>
                  <a:lnTo>
                    <a:pt x="427" y="791"/>
                  </a:lnTo>
                  <a:lnTo>
                    <a:pt x="441" y="791"/>
                  </a:lnTo>
                  <a:lnTo>
                    <a:pt x="454" y="799"/>
                  </a:lnTo>
                  <a:lnTo>
                    <a:pt x="457" y="793"/>
                  </a:lnTo>
                  <a:lnTo>
                    <a:pt x="473" y="727"/>
                  </a:lnTo>
                  <a:lnTo>
                    <a:pt x="473" y="684"/>
                  </a:lnTo>
                  <a:lnTo>
                    <a:pt x="505" y="625"/>
                  </a:lnTo>
                  <a:lnTo>
                    <a:pt x="553" y="620"/>
                  </a:lnTo>
                  <a:lnTo>
                    <a:pt x="601" y="606"/>
                  </a:lnTo>
                  <a:lnTo>
                    <a:pt x="660" y="606"/>
                  </a:lnTo>
                  <a:lnTo>
                    <a:pt x="719" y="633"/>
                  </a:lnTo>
                  <a:lnTo>
                    <a:pt x="735" y="668"/>
                  </a:lnTo>
                  <a:lnTo>
                    <a:pt x="748" y="649"/>
                  </a:lnTo>
                  <a:lnTo>
                    <a:pt x="730" y="633"/>
                  </a:lnTo>
                  <a:lnTo>
                    <a:pt x="735" y="620"/>
                  </a:lnTo>
                  <a:lnTo>
                    <a:pt x="740" y="606"/>
                  </a:lnTo>
                  <a:lnTo>
                    <a:pt x="743" y="596"/>
                  </a:lnTo>
                  <a:lnTo>
                    <a:pt x="746" y="582"/>
                  </a:lnTo>
                  <a:lnTo>
                    <a:pt x="754" y="569"/>
                  </a:lnTo>
                  <a:lnTo>
                    <a:pt x="756" y="558"/>
                  </a:lnTo>
                  <a:lnTo>
                    <a:pt x="762" y="545"/>
                  </a:lnTo>
                  <a:lnTo>
                    <a:pt x="770" y="532"/>
                  </a:lnTo>
                  <a:lnTo>
                    <a:pt x="759" y="518"/>
                  </a:lnTo>
                  <a:lnTo>
                    <a:pt x="748" y="508"/>
                  </a:lnTo>
                  <a:lnTo>
                    <a:pt x="738" y="497"/>
                  </a:lnTo>
                  <a:lnTo>
                    <a:pt x="724" y="484"/>
                  </a:lnTo>
                  <a:lnTo>
                    <a:pt x="711" y="478"/>
                  </a:lnTo>
                  <a:lnTo>
                    <a:pt x="708" y="465"/>
                  </a:lnTo>
                  <a:lnTo>
                    <a:pt x="703" y="454"/>
                  </a:lnTo>
                  <a:lnTo>
                    <a:pt x="705" y="441"/>
                  </a:lnTo>
                  <a:lnTo>
                    <a:pt x="711" y="427"/>
                  </a:lnTo>
                  <a:lnTo>
                    <a:pt x="719" y="414"/>
                  </a:lnTo>
                  <a:lnTo>
                    <a:pt x="713" y="411"/>
                  </a:lnTo>
                  <a:lnTo>
                    <a:pt x="601" y="406"/>
                  </a:lnTo>
                  <a:lnTo>
                    <a:pt x="583" y="339"/>
                  </a:lnTo>
                  <a:lnTo>
                    <a:pt x="596" y="339"/>
                  </a:lnTo>
                  <a:lnTo>
                    <a:pt x="601" y="326"/>
                  </a:lnTo>
                  <a:lnTo>
                    <a:pt x="601" y="315"/>
                  </a:lnTo>
                  <a:lnTo>
                    <a:pt x="593" y="302"/>
                  </a:lnTo>
                  <a:lnTo>
                    <a:pt x="599" y="288"/>
                  </a:lnTo>
                  <a:lnTo>
                    <a:pt x="599" y="275"/>
                  </a:lnTo>
                  <a:lnTo>
                    <a:pt x="588" y="264"/>
                  </a:lnTo>
                  <a:lnTo>
                    <a:pt x="577" y="256"/>
                  </a:lnTo>
                  <a:lnTo>
                    <a:pt x="564" y="254"/>
                  </a:lnTo>
                  <a:lnTo>
                    <a:pt x="550" y="248"/>
                  </a:lnTo>
                  <a:lnTo>
                    <a:pt x="540" y="243"/>
                  </a:lnTo>
                  <a:lnTo>
                    <a:pt x="526" y="243"/>
                  </a:lnTo>
                  <a:lnTo>
                    <a:pt x="513" y="246"/>
                  </a:lnTo>
                  <a:lnTo>
                    <a:pt x="500" y="246"/>
                  </a:lnTo>
                  <a:lnTo>
                    <a:pt x="489" y="235"/>
                  </a:lnTo>
                  <a:lnTo>
                    <a:pt x="476" y="224"/>
                  </a:lnTo>
                  <a:lnTo>
                    <a:pt x="462" y="224"/>
                  </a:lnTo>
                  <a:lnTo>
                    <a:pt x="449" y="219"/>
                  </a:lnTo>
                  <a:lnTo>
                    <a:pt x="438" y="214"/>
                  </a:lnTo>
                  <a:lnTo>
                    <a:pt x="425" y="206"/>
                  </a:lnTo>
                  <a:lnTo>
                    <a:pt x="417" y="192"/>
                  </a:lnTo>
                  <a:lnTo>
                    <a:pt x="403" y="192"/>
                  </a:lnTo>
                  <a:lnTo>
                    <a:pt x="390" y="184"/>
                  </a:lnTo>
                  <a:lnTo>
                    <a:pt x="377" y="182"/>
                  </a:lnTo>
                  <a:lnTo>
                    <a:pt x="366" y="182"/>
                  </a:lnTo>
                  <a:lnTo>
                    <a:pt x="353" y="182"/>
                  </a:lnTo>
                  <a:lnTo>
                    <a:pt x="339" y="176"/>
                  </a:lnTo>
                  <a:lnTo>
                    <a:pt x="331" y="163"/>
                  </a:lnTo>
                  <a:lnTo>
                    <a:pt x="318" y="155"/>
                  </a:lnTo>
                  <a:lnTo>
                    <a:pt x="305" y="147"/>
                  </a:lnTo>
                  <a:lnTo>
                    <a:pt x="294" y="136"/>
                  </a:lnTo>
                  <a:lnTo>
                    <a:pt x="280" y="126"/>
                  </a:lnTo>
                  <a:lnTo>
                    <a:pt x="278" y="112"/>
                  </a:lnTo>
                  <a:lnTo>
                    <a:pt x="280" y="101"/>
                  </a:lnTo>
                  <a:lnTo>
                    <a:pt x="280" y="88"/>
                  </a:lnTo>
                  <a:lnTo>
                    <a:pt x="278" y="75"/>
                  </a:lnTo>
                  <a:lnTo>
                    <a:pt x="270" y="61"/>
                  </a:lnTo>
                  <a:lnTo>
                    <a:pt x="264" y="51"/>
                  </a:lnTo>
                  <a:lnTo>
                    <a:pt x="270" y="37"/>
                  </a:lnTo>
                  <a:lnTo>
                    <a:pt x="278" y="24"/>
                  </a:lnTo>
                  <a:lnTo>
                    <a:pt x="278" y="13"/>
                  </a:lnTo>
                  <a:lnTo>
                    <a:pt x="270" y="0"/>
                  </a:lnTo>
                  <a:lnTo>
                    <a:pt x="259" y="3"/>
                  </a:lnTo>
                  <a:lnTo>
                    <a:pt x="246" y="3"/>
                  </a:lnTo>
                  <a:lnTo>
                    <a:pt x="232" y="5"/>
                  </a:lnTo>
                  <a:lnTo>
                    <a:pt x="222" y="5"/>
                  </a:lnTo>
                  <a:lnTo>
                    <a:pt x="208" y="8"/>
                  </a:lnTo>
                  <a:lnTo>
                    <a:pt x="195" y="19"/>
                  </a:lnTo>
                  <a:lnTo>
                    <a:pt x="187" y="32"/>
                  </a:lnTo>
                  <a:lnTo>
                    <a:pt x="174" y="40"/>
                  </a:lnTo>
                  <a:lnTo>
                    <a:pt x="160" y="43"/>
                  </a:lnTo>
                  <a:lnTo>
                    <a:pt x="147" y="51"/>
                  </a:lnTo>
                  <a:lnTo>
                    <a:pt x="139" y="61"/>
                  </a:lnTo>
                  <a:lnTo>
                    <a:pt x="125" y="69"/>
                  </a:lnTo>
                  <a:lnTo>
                    <a:pt x="112" y="72"/>
                  </a:lnTo>
                  <a:lnTo>
                    <a:pt x="104" y="85"/>
                  </a:lnTo>
                  <a:lnTo>
                    <a:pt x="93" y="96"/>
                  </a:lnTo>
                  <a:lnTo>
                    <a:pt x="83" y="96"/>
                  </a:lnTo>
                  <a:lnTo>
                    <a:pt x="69" y="91"/>
                  </a:lnTo>
                  <a:lnTo>
                    <a:pt x="56" y="88"/>
                  </a:lnTo>
                  <a:lnTo>
                    <a:pt x="45" y="91"/>
                  </a:lnTo>
                  <a:lnTo>
                    <a:pt x="32" y="93"/>
                  </a:lnTo>
                  <a:lnTo>
                    <a:pt x="21" y="96"/>
                  </a:lnTo>
                  <a:lnTo>
                    <a:pt x="77" y="184"/>
                  </a:lnTo>
                  <a:lnTo>
                    <a:pt x="61" y="238"/>
                  </a:lnTo>
                  <a:lnTo>
                    <a:pt x="61" y="262"/>
                  </a:lnTo>
                  <a:lnTo>
                    <a:pt x="69" y="299"/>
                  </a:lnTo>
                  <a:lnTo>
                    <a:pt x="53" y="315"/>
                  </a:lnTo>
                  <a:lnTo>
                    <a:pt x="48" y="353"/>
                  </a:lnTo>
                  <a:lnTo>
                    <a:pt x="51" y="363"/>
                  </a:lnTo>
                  <a:lnTo>
                    <a:pt x="43" y="374"/>
                  </a:lnTo>
                  <a:lnTo>
                    <a:pt x="37" y="387"/>
                  </a:lnTo>
                  <a:lnTo>
                    <a:pt x="32" y="377"/>
                  </a:lnTo>
                  <a:lnTo>
                    <a:pt x="19" y="371"/>
                  </a:lnTo>
                  <a:lnTo>
                    <a:pt x="16" y="387"/>
                  </a:lnTo>
                  <a:lnTo>
                    <a:pt x="24" y="398"/>
                  </a:lnTo>
                  <a:lnTo>
                    <a:pt x="13" y="403"/>
                  </a:lnTo>
                  <a:lnTo>
                    <a:pt x="0" y="406"/>
                  </a:lnTo>
                  <a:lnTo>
                    <a:pt x="13" y="411"/>
                  </a:lnTo>
                  <a:lnTo>
                    <a:pt x="24" y="417"/>
                  </a:lnTo>
                  <a:lnTo>
                    <a:pt x="37" y="422"/>
                  </a:lnTo>
                  <a:lnTo>
                    <a:pt x="51" y="430"/>
                  </a:lnTo>
                  <a:lnTo>
                    <a:pt x="61" y="427"/>
                  </a:lnTo>
                  <a:lnTo>
                    <a:pt x="67" y="441"/>
                  </a:lnTo>
                  <a:lnTo>
                    <a:pt x="69" y="451"/>
                  </a:lnTo>
                  <a:lnTo>
                    <a:pt x="56" y="459"/>
                  </a:lnTo>
                  <a:lnTo>
                    <a:pt x="43" y="465"/>
                  </a:lnTo>
                  <a:lnTo>
                    <a:pt x="32" y="470"/>
                  </a:lnTo>
                  <a:lnTo>
                    <a:pt x="24" y="484"/>
                  </a:lnTo>
                  <a:lnTo>
                    <a:pt x="27" y="497"/>
                  </a:lnTo>
                  <a:lnTo>
                    <a:pt x="37" y="510"/>
                  </a:lnTo>
                  <a:lnTo>
                    <a:pt x="40" y="521"/>
                  </a:lnTo>
                  <a:lnTo>
                    <a:pt x="48" y="534"/>
                  </a:ln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A0B4F0D7-C236-4175-D4D5-817961CB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63" y="4540250"/>
              <a:ext cx="454025" cy="495300"/>
            </a:xfrm>
            <a:custGeom>
              <a:avLst/>
              <a:gdLst>
                <a:gd name="T0" fmla="*/ 40 w 286"/>
                <a:gd name="T1" fmla="*/ 26 h 312"/>
                <a:gd name="T2" fmla="*/ 35 w 286"/>
                <a:gd name="T3" fmla="*/ 50 h 312"/>
                <a:gd name="T4" fmla="*/ 27 w 286"/>
                <a:gd name="T5" fmla="*/ 77 h 312"/>
                <a:gd name="T6" fmla="*/ 21 w 286"/>
                <a:gd name="T7" fmla="*/ 101 h 312"/>
                <a:gd name="T8" fmla="*/ 16 w 286"/>
                <a:gd name="T9" fmla="*/ 128 h 312"/>
                <a:gd name="T10" fmla="*/ 10 w 286"/>
                <a:gd name="T11" fmla="*/ 152 h 312"/>
                <a:gd name="T12" fmla="*/ 10 w 286"/>
                <a:gd name="T13" fmla="*/ 176 h 312"/>
                <a:gd name="T14" fmla="*/ 0 w 286"/>
                <a:gd name="T15" fmla="*/ 203 h 312"/>
                <a:gd name="T16" fmla="*/ 2 w 286"/>
                <a:gd name="T17" fmla="*/ 232 h 312"/>
                <a:gd name="T18" fmla="*/ 8 w 286"/>
                <a:gd name="T19" fmla="*/ 256 h 312"/>
                <a:gd name="T20" fmla="*/ 35 w 286"/>
                <a:gd name="T21" fmla="*/ 275 h 312"/>
                <a:gd name="T22" fmla="*/ 59 w 286"/>
                <a:gd name="T23" fmla="*/ 272 h 312"/>
                <a:gd name="T24" fmla="*/ 80 w 286"/>
                <a:gd name="T25" fmla="*/ 288 h 312"/>
                <a:gd name="T26" fmla="*/ 99 w 286"/>
                <a:gd name="T27" fmla="*/ 307 h 312"/>
                <a:gd name="T28" fmla="*/ 125 w 286"/>
                <a:gd name="T29" fmla="*/ 307 h 312"/>
                <a:gd name="T30" fmla="*/ 149 w 286"/>
                <a:gd name="T31" fmla="*/ 304 h 312"/>
                <a:gd name="T32" fmla="*/ 176 w 286"/>
                <a:gd name="T33" fmla="*/ 310 h 312"/>
                <a:gd name="T34" fmla="*/ 200 w 286"/>
                <a:gd name="T35" fmla="*/ 312 h 312"/>
                <a:gd name="T36" fmla="*/ 224 w 286"/>
                <a:gd name="T37" fmla="*/ 294 h 312"/>
                <a:gd name="T38" fmla="*/ 248 w 286"/>
                <a:gd name="T39" fmla="*/ 280 h 312"/>
                <a:gd name="T40" fmla="*/ 262 w 286"/>
                <a:gd name="T41" fmla="*/ 256 h 312"/>
                <a:gd name="T42" fmla="*/ 272 w 286"/>
                <a:gd name="T43" fmla="*/ 235 h 312"/>
                <a:gd name="T44" fmla="*/ 262 w 286"/>
                <a:gd name="T45" fmla="*/ 208 h 312"/>
                <a:gd name="T46" fmla="*/ 272 w 286"/>
                <a:gd name="T47" fmla="*/ 184 h 312"/>
                <a:gd name="T48" fmla="*/ 286 w 286"/>
                <a:gd name="T49" fmla="*/ 171 h 312"/>
                <a:gd name="T50" fmla="*/ 264 w 286"/>
                <a:gd name="T51" fmla="*/ 147 h 312"/>
                <a:gd name="T52" fmla="*/ 246 w 286"/>
                <a:gd name="T53" fmla="*/ 120 h 312"/>
                <a:gd name="T54" fmla="*/ 219 w 286"/>
                <a:gd name="T55" fmla="*/ 101 h 312"/>
                <a:gd name="T56" fmla="*/ 195 w 286"/>
                <a:gd name="T57" fmla="*/ 85 h 312"/>
                <a:gd name="T58" fmla="*/ 176 w 286"/>
                <a:gd name="T59" fmla="*/ 64 h 312"/>
                <a:gd name="T60" fmla="*/ 155 w 286"/>
                <a:gd name="T61" fmla="*/ 56 h 312"/>
                <a:gd name="T62" fmla="*/ 131 w 286"/>
                <a:gd name="T63" fmla="*/ 34 h 312"/>
                <a:gd name="T64" fmla="*/ 107 w 286"/>
                <a:gd name="T65" fmla="*/ 13 h 312"/>
                <a:gd name="T66" fmla="*/ 88 w 286"/>
                <a:gd name="T67" fmla="*/ 0 h 312"/>
                <a:gd name="T68" fmla="*/ 61 w 286"/>
                <a:gd name="T69" fmla="*/ 1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6" h="312">
                  <a:moveTo>
                    <a:pt x="45" y="13"/>
                  </a:moveTo>
                  <a:lnTo>
                    <a:pt x="40" y="26"/>
                  </a:lnTo>
                  <a:lnTo>
                    <a:pt x="37" y="40"/>
                  </a:lnTo>
                  <a:lnTo>
                    <a:pt x="35" y="50"/>
                  </a:lnTo>
                  <a:lnTo>
                    <a:pt x="32" y="64"/>
                  </a:lnTo>
                  <a:lnTo>
                    <a:pt x="27" y="77"/>
                  </a:lnTo>
                  <a:lnTo>
                    <a:pt x="27" y="88"/>
                  </a:lnTo>
                  <a:lnTo>
                    <a:pt x="21" y="101"/>
                  </a:lnTo>
                  <a:lnTo>
                    <a:pt x="19" y="115"/>
                  </a:lnTo>
                  <a:lnTo>
                    <a:pt x="16" y="128"/>
                  </a:lnTo>
                  <a:lnTo>
                    <a:pt x="16" y="139"/>
                  </a:lnTo>
                  <a:lnTo>
                    <a:pt x="10" y="152"/>
                  </a:lnTo>
                  <a:lnTo>
                    <a:pt x="10" y="165"/>
                  </a:lnTo>
                  <a:lnTo>
                    <a:pt x="10" y="176"/>
                  </a:lnTo>
                  <a:lnTo>
                    <a:pt x="8" y="189"/>
                  </a:lnTo>
                  <a:lnTo>
                    <a:pt x="0" y="203"/>
                  </a:lnTo>
                  <a:lnTo>
                    <a:pt x="2" y="219"/>
                  </a:lnTo>
                  <a:lnTo>
                    <a:pt x="2" y="232"/>
                  </a:lnTo>
                  <a:lnTo>
                    <a:pt x="5" y="243"/>
                  </a:lnTo>
                  <a:lnTo>
                    <a:pt x="8" y="256"/>
                  </a:lnTo>
                  <a:lnTo>
                    <a:pt x="21" y="267"/>
                  </a:lnTo>
                  <a:lnTo>
                    <a:pt x="35" y="275"/>
                  </a:lnTo>
                  <a:lnTo>
                    <a:pt x="45" y="275"/>
                  </a:lnTo>
                  <a:lnTo>
                    <a:pt x="59" y="272"/>
                  </a:lnTo>
                  <a:lnTo>
                    <a:pt x="72" y="275"/>
                  </a:lnTo>
                  <a:lnTo>
                    <a:pt x="80" y="288"/>
                  </a:lnTo>
                  <a:lnTo>
                    <a:pt x="88" y="302"/>
                  </a:lnTo>
                  <a:lnTo>
                    <a:pt x="99" y="307"/>
                  </a:lnTo>
                  <a:lnTo>
                    <a:pt x="112" y="307"/>
                  </a:lnTo>
                  <a:lnTo>
                    <a:pt x="125" y="307"/>
                  </a:lnTo>
                  <a:lnTo>
                    <a:pt x="139" y="302"/>
                  </a:lnTo>
                  <a:lnTo>
                    <a:pt x="149" y="304"/>
                  </a:lnTo>
                  <a:lnTo>
                    <a:pt x="163" y="307"/>
                  </a:lnTo>
                  <a:lnTo>
                    <a:pt x="176" y="310"/>
                  </a:lnTo>
                  <a:lnTo>
                    <a:pt x="187" y="312"/>
                  </a:lnTo>
                  <a:lnTo>
                    <a:pt x="200" y="312"/>
                  </a:lnTo>
                  <a:lnTo>
                    <a:pt x="214" y="307"/>
                  </a:lnTo>
                  <a:lnTo>
                    <a:pt x="224" y="294"/>
                  </a:lnTo>
                  <a:lnTo>
                    <a:pt x="235" y="291"/>
                  </a:lnTo>
                  <a:lnTo>
                    <a:pt x="248" y="280"/>
                  </a:lnTo>
                  <a:lnTo>
                    <a:pt x="251" y="270"/>
                  </a:lnTo>
                  <a:lnTo>
                    <a:pt x="262" y="256"/>
                  </a:lnTo>
                  <a:lnTo>
                    <a:pt x="272" y="245"/>
                  </a:lnTo>
                  <a:lnTo>
                    <a:pt x="272" y="235"/>
                  </a:lnTo>
                  <a:lnTo>
                    <a:pt x="267" y="221"/>
                  </a:lnTo>
                  <a:lnTo>
                    <a:pt x="262" y="208"/>
                  </a:lnTo>
                  <a:lnTo>
                    <a:pt x="267" y="197"/>
                  </a:lnTo>
                  <a:lnTo>
                    <a:pt x="272" y="184"/>
                  </a:lnTo>
                  <a:lnTo>
                    <a:pt x="286" y="184"/>
                  </a:lnTo>
                  <a:lnTo>
                    <a:pt x="286" y="171"/>
                  </a:lnTo>
                  <a:lnTo>
                    <a:pt x="272" y="157"/>
                  </a:lnTo>
                  <a:lnTo>
                    <a:pt x="264" y="147"/>
                  </a:lnTo>
                  <a:lnTo>
                    <a:pt x="254" y="133"/>
                  </a:lnTo>
                  <a:lnTo>
                    <a:pt x="246" y="120"/>
                  </a:lnTo>
                  <a:lnTo>
                    <a:pt x="232" y="112"/>
                  </a:lnTo>
                  <a:lnTo>
                    <a:pt x="219" y="101"/>
                  </a:lnTo>
                  <a:lnTo>
                    <a:pt x="208" y="96"/>
                  </a:lnTo>
                  <a:lnTo>
                    <a:pt x="195" y="85"/>
                  </a:lnTo>
                  <a:lnTo>
                    <a:pt x="182" y="77"/>
                  </a:lnTo>
                  <a:lnTo>
                    <a:pt x="176" y="64"/>
                  </a:lnTo>
                  <a:lnTo>
                    <a:pt x="166" y="50"/>
                  </a:lnTo>
                  <a:lnTo>
                    <a:pt x="155" y="56"/>
                  </a:lnTo>
                  <a:lnTo>
                    <a:pt x="141" y="48"/>
                  </a:lnTo>
                  <a:lnTo>
                    <a:pt x="131" y="34"/>
                  </a:lnTo>
                  <a:lnTo>
                    <a:pt x="120" y="24"/>
                  </a:lnTo>
                  <a:lnTo>
                    <a:pt x="107" y="13"/>
                  </a:lnTo>
                  <a:lnTo>
                    <a:pt x="99" y="0"/>
                  </a:lnTo>
                  <a:lnTo>
                    <a:pt x="88" y="0"/>
                  </a:lnTo>
                  <a:lnTo>
                    <a:pt x="75" y="8"/>
                  </a:lnTo>
                  <a:lnTo>
                    <a:pt x="61" y="10"/>
                  </a:lnTo>
                  <a:lnTo>
                    <a:pt x="45" y="13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4B25D7D-D46E-4EF2-7EF7-57A3BA9B3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575" y="1554163"/>
              <a:ext cx="1293813" cy="1824038"/>
            </a:xfrm>
            <a:custGeom>
              <a:avLst/>
              <a:gdLst>
                <a:gd name="T0" fmla="*/ 676 w 815"/>
                <a:gd name="T1" fmla="*/ 200 h 1149"/>
                <a:gd name="T2" fmla="*/ 679 w 815"/>
                <a:gd name="T3" fmla="*/ 117 h 1149"/>
                <a:gd name="T4" fmla="*/ 620 w 815"/>
                <a:gd name="T5" fmla="*/ 131 h 1149"/>
                <a:gd name="T6" fmla="*/ 559 w 815"/>
                <a:gd name="T7" fmla="*/ 131 h 1149"/>
                <a:gd name="T8" fmla="*/ 497 w 815"/>
                <a:gd name="T9" fmla="*/ 128 h 1149"/>
                <a:gd name="T10" fmla="*/ 476 w 815"/>
                <a:gd name="T11" fmla="*/ 75 h 1149"/>
                <a:gd name="T12" fmla="*/ 422 w 815"/>
                <a:gd name="T13" fmla="*/ 37 h 1149"/>
                <a:gd name="T14" fmla="*/ 366 w 815"/>
                <a:gd name="T15" fmla="*/ 0 h 1149"/>
                <a:gd name="T16" fmla="*/ 356 w 815"/>
                <a:gd name="T17" fmla="*/ 51 h 1149"/>
                <a:gd name="T18" fmla="*/ 340 w 815"/>
                <a:gd name="T19" fmla="*/ 112 h 1149"/>
                <a:gd name="T20" fmla="*/ 281 w 815"/>
                <a:gd name="T21" fmla="*/ 171 h 1149"/>
                <a:gd name="T22" fmla="*/ 209 w 815"/>
                <a:gd name="T23" fmla="*/ 200 h 1149"/>
                <a:gd name="T24" fmla="*/ 177 w 815"/>
                <a:gd name="T25" fmla="*/ 243 h 1149"/>
                <a:gd name="T26" fmla="*/ 152 w 815"/>
                <a:gd name="T27" fmla="*/ 307 h 1149"/>
                <a:gd name="T28" fmla="*/ 102 w 815"/>
                <a:gd name="T29" fmla="*/ 315 h 1149"/>
                <a:gd name="T30" fmla="*/ 38 w 815"/>
                <a:gd name="T31" fmla="*/ 326 h 1149"/>
                <a:gd name="T32" fmla="*/ 0 w 815"/>
                <a:gd name="T33" fmla="*/ 358 h 1149"/>
                <a:gd name="T34" fmla="*/ 3 w 815"/>
                <a:gd name="T35" fmla="*/ 406 h 1149"/>
                <a:gd name="T36" fmla="*/ 64 w 815"/>
                <a:gd name="T37" fmla="*/ 438 h 1149"/>
                <a:gd name="T38" fmla="*/ 110 w 815"/>
                <a:gd name="T39" fmla="*/ 494 h 1149"/>
                <a:gd name="T40" fmla="*/ 166 w 815"/>
                <a:gd name="T41" fmla="*/ 553 h 1149"/>
                <a:gd name="T42" fmla="*/ 193 w 815"/>
                <a:gd name="T43" fmla="*/ 617 h 1149"/>
                <a:gd name="T44" fmla="*/ 227 w 815"/>
                <a:gd name="T45" fmla="*/ 684 h 1149"/>
                <a:gd name="T46" fmla="*/ 270 w 815"/>
                <a:gd name="T47" fmla="*/ 743 h 1149"/>
                <a:gd name="T48" fmla="*/ 313 w 815"/>
                <a:gd name="T49" fmla="*/ 807 h 1149"/>
                <a:gd name="T50" fmla="*/ 353 w 815"/>
                <a:gd name="T51" fmla="*/ 860 h 1149"/>
                <a:gd name="T52" fmla="*/ 353 w 815"/>
                <a:gd name="T53" fmla="*/ 922 h 1149"/>
                <a:gd name="T54" fmla="*/ 417 w 815"/>
                <a:gd name="T55" fmla="*/ 964 h 1149"/>
                <a:gd name="T56" fmla="*/ 473 w 815"/>
                <a:gd name="T57" fmla="*/ 1002 h 1149"/>
                <a:gd name="T58" fmla="*/ 535 w 815"/>
                <a:gd name="T59" fmla="*/ 1031 h 1149"/>
                <a:gd name="T60" fmla="*/ 599 w 815"/>
                <a:gd name="T61" fmla="*/ 1050 h 1149"/>
                <a:gd name="T62" fmla="*/ 663 w 815"/>
                <a:gd name="T63" fmla="*/ 1093 h 1149"/>
                <a:gd name="T64" fmla="*/ 716 w 815"/>
                <a:gd name="T65" fmla="*/ 1143 h 1149"/>
                <a:gd name="T66" fmla="*/ 773 w 815"/>
                <a:gd name="T67" fmla="*/ 1125 h 1149"/>
                <a:gd name="T68" fmla="*/ 762 w 815"/>
                <a:gd name="T69" fmla="*/ 1061 h 1149"/>
                <a:gd name="T70" fmla="*/ 805 w 815"/>
                <a:gd name="T71" fmla="*/ 1018 h 1149"/>
                <a:gd name="T72" fmla="*/ 751 w 815"/>
                <a:gd name="T73" fmla="*/ 988 h 1149"/>
                <a:gd name="T74" fmla="*/ 757 w 815"/>
                <a:gd name="T75" fmla="*/ 948 h 1149"/>
                <a:gd name="T76" fmla="*/ 786 w 815"/>
                <a:gd name="T77" fmla="*/ 930 h 1149"/>
                <a:gd name="T78" fmla="*/ 815 w 815"/>
                <a:gd name="T79" fmla="*/ 761 h 1149"/>
                <a:gd name="T80" fmla="*/ 706 w 815"/>
                <a:gd name="T81" fmla="*/ 684 h 1149"/>
                <a:gd name="T82" fmla="*/ 687 w 815"/>
                <a:gd name="T83" fmla="*/ 596 h 1149"/>
                <a:gd name="T84" fmla="*/ 636 w 815"/>
                <a:gd name="T85" fmla="*/ 604 h 1149"/>
                <a:gd name="T86" fmla="*/ 580 w 815"/>
                <a:gd name="T87" fmla="*/ 612 h 1149"/>
                <a:gd name="T88" fmla="*/ 516 w 815"/>
                <a:gd name="T89" fmla="*/ 588 h 1149"/>
                <a:gd name="T90" fmla="*/ 489 w 815"/>
                <a:gd name="T91" fmla="*/ 524 h 1149"/>
                <a:gd name="T92" fmla="*/ 471 w 815"/>
                <a:gd name="T93" fmla="*/ 462 h 1149"/>
                <a:gd name="T94" fmla="*/ 503 w 815"/>
                <a:gd name="T95" fmla="*/ 406 h 1149"/>
                <a:gd name="T96" fmla="*/ 513 w 815"/>
                <a:gd name="T97" fmla="*/ 345 h 1149"/>
                <a:gd name="T98" fmla="*/ 553 w 815"/>
                <a:gd name="T99" fmla="*/ 280 h 1149"/>
                <a:gd name="T100" fmla="*/ 620 w 815"/>
                <a:gd name="T101" fmla="*/ 264 h 1149"/>
                <a:gd name="T102" fmla="*/ 687 w 815"/>
                <a:gd name="T103" fmla="*/ 246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5" h="1149">
                  <a:moveTo>
                    <a:pt x="714" y="232"/>
                  </a:moveTo>
                  <a:lnTo>
                    <a:pt x="695" y="214"/>
                  </a:lnTo>
                  <a:lnTo>
                    <a:pt x="695" y="200"/>
                  </a:lnTo>
                  <a:lnTo>
                    <a:pt x="690" y="195"/>
                  </a:lnTo>
                  <a:lnTo>
                    <a:pt x="676" y="200"/>
                  </a:lnTo>
                  <a:lnTo>
                    <a:pt x="652" y="214"/>
                  </a:lnTo>
                  <a:lnTo>
                    <a:pt x="711" y="139"/>
                  </a:lnTo>
                  <a:lnTo>
                    <a:pt x="695" y="136"/>
                  </a:lnTo>
                  <a:lnTo>
                    <a:pt x="692" y="123"/>
                  </a:lnTo>
                  <a:lnTo>
                    <a:pt x="679" y="117"/>
                  </a:lnTo>
                  <a:lnTo>
                    <a:pt x="668" y="117"/>
                  </a:lnTo>
                  <a:lnTo>
                    <a:pt x="655" y="112"/>
                  </a:lnTo>
                  <a:lnTo>
                    <a:pt x="642" y="112"/>
                  </a:lnTo>
                  <a:lnTo>
                    <a:pt x="634" y="125"/>
                  </a:lnTo>
                  <a:lnTo>
                    <a:pt x="620" y="131"/>
                  </a:lnTo>
                  <a:lnTo>
                    <a:pt x="607" y="120"/>
                  </a:lnTo>
                  <a:lnTo>
                    <a:pt x="596" y="117"/>
                  </a:lnTo>
                  <a:lnTo>
                    <a:pt x="583" y="120"/>
                  </a:lnTo>
                  <a:lnTo>
                    <a:pt x="569" y="125"/>
                  </a:lnTo>
                  <a:lnTo>
                    <a:pt x="559" y="131"/>
                  </a:lnTo>
                  <a:lnTo>
                    <a:pt x="545" y="139"/>
                  </a:lnTo>
                  <a:lnTo>
                    <a:pt x="532" y="136"/>
                  </a:lnTo>
                  <a:lnTo>
                    <a:pt x="516" y="144"/>
                  </a:lnTo>
                  <a:lnTo>
                    <a:pt x="511" y="131"/>
                  </a:lnTo>
                  <a:lnTo>
                    <a:pt x="497" y="128"/>
                  </a:lnTo>
                  <a:lnTo>
                    <a:pt x="503" y="117"/>
                  </a:lnTo>
                  <a:lnTo>
                    <a:pt x="497" y="104"/>
                  </a:lnTo>
                  <a:lnTo>
                    <a:pt x="500" y="91"/>
                  </a:lnTo>
                  <a:lnTo>
                    <a:pt x="489" y="85"/>
                  </a:lnTo>
                  <a:lnTo>
                    <a:pt x="476" y="75"/>
                  </a:lnTo>
                  <a:lnTo>
                    <a:pt x="468" y="61"/>
                  </a:lnTo>
                  <a:lnTo>
                    <a:pt x="457" y="59"/>
                  </a:lnTo>
                  <a:lnTo>
                    <a:pt x="444" y="53"/>
                  </a:lnTo>
                  <a:lnTo>
                    <a:pt x="430" y="51"/>
                  </a:lnTo>
                  <a:lnTo>
                    <a:pt x="422" y="37"/>
                  </a:lnTo>
                  <a:lnTo>
                    <a:pt x="414" y="27"/>
                  </a:lnTo>
                  <a:lnTo>
                    <a:pt x="404" y="19"/>
                  </a:lnTo>
                  <a:lnTo>
                    <a:pt x="390" y="11"/>
                  </a:lnTo>
                  <a:lnTo>
                    <a:pt x="377" y="3"/>
                  </a:lnTo>
                  <a:lnTo>
                    <a:pt x="366" y="0"/>
                  </a:lnTo>
                  <a:lnTo>
                    <a:pt x="358" y="13"/>
                  </a:lnTo>
                  <a:lnTo>
                    <a:pt x="348" y="19"/>
                  </a:lnTo>
                  <a:lnTo>
                    <a:pt x="358" y="29"/>
                  </a:lnTo>
                  <a:lnTo>
                    <a:pt x="369" y="48"/>
                  </a:lnTo>
                  <a:lnTo>
                    <a:pt x="356" y="51"/>
                  </a:lnTo>
                  <a:lnTo>
                    <a:pt x="356" y="61"/>
                  </a:lnTo>
                  <a:lnTo>
                    <a:pt x="353" y="75"/>
                  </a:lnTo>
                  <a:lnTo>
                    <a:pt x="350" y="88"/>
                  </a:lnTo>
                  <a:lnTo>
                    <a:pt x="342" y="101"/>
                  </a:lnTo>
                  <a:lnTo>
                    <a:pt x="340" y="112"/>
                  </a:lnTo>
                  <a:lnTo>
                    <a:pt x="332" y="125"/>
                  </a:lnTo>
                  <a:lnTo>
                    <a:pt x="321" y="139"/>
                  </a:lnTo>
                  <a:lnTo>
                    <a:pt x="307" y="150"/>
                  </a:lnTo>
                  <a:lnTo>
                    <a:pt x="297" y="160"/>
                  </a:lnTo>
                  <a:lnTo>
                    <a:pt x="281" y="171"/>
                  </a:lnTo>
                  <a:lnTo>
                    <a:pt x="265" y="176"/>
                  </a:lnTo>
                  <a:lnTo>
                    <a:pt x="251" y="182"/>
                  </a:lnTo>
                  <a:lnTo>
                    <a:pt x="235" y="190"/>
                  </a:lnTo>
                  <a:lnTo>
                    <a:pt x="219" y="195"/>
                  </a:lnTo>
                  <a:lnTo>
                    <a:pt x="209" y="200"/>
                  </a:lnTo>
                  <a:lnTo>
                    <a:pt x="198" y="214"/>
                  </a:lnTo>
                  <a:lnTo>
                    <a:pt x="198" y="227"/>
                  </a:lnTo>
                  <a:lnTo>
                    <a:pt x="193" y="238"/>
                  </a:lnTo>
                  <a:lnTo>
                    <a:pt x="179" y="230"/>
                  </a:lnTo>
                  <a:lnTo>
                    <a:pt x="177" y="243"/>
                  </a:lnTo>
                  <a:lnTo>
                    <a:pt x="171" y="254"/>
                  </a:lnTo>
                  <a:lnTo>
                    <a:pt x="166" y="267"/>
                  </a:lnTo>
                  <a:lnTo>
                    <a:pt x="163" y="283"/>
                  </a:lnTo>
                  <a:lnTo>
                    <a:pt x="158" y="296"/>
                  </a:lnTo>
                  <a:lnTo>
                    <a:pt x="152" y="307"/>
                  </a:lnTo>
                  <a:lnTo>
                    <a:pt x="142" y="320"/>
                  </a:lnTo>
                  <a:lnTo>
                    <a:pt x="136" y="334"/>
                  </a:lnTo>
                  <a:lnTo>
                    <a:pt x="123" y="331"/>
                  </a:lnTo>
                  <a:lnTo>
                    <a:pt x="110" y="326"/>
                  </a:lnTo>
                  <a:lnTo>
                    <a:pt x="102" y="315"/>
                  </a:lnTo>
                  <a:lnTo>
                    <a:pt x="88" y="315"/>
                  </a:lnTo>
                  <a:lnTo>
                    <a:pt x="75" y="304"/>
                  </a:lnTo>
                  <a:lnTo>
                    <a:pt x="62" y="307"/>
                  </a:lnTo>
                  <a:lnTo>
                    <a:pt x="51" y="315"/>
                  </a:lnTo>
                  <a:lnTo>
                    <a:pt x="38" y="326"/>
                  </a:lnTo>
                  <a:lnTo>
                    <a:pt x="32" y="339"/>
                  </a:lnTo>
                  <a:lnTo>
                    <a:pt x="19" y="342"/>
                  </a:lnTo>
                  <a:lnTo>
                    <a:pt x="3" y="342"/>
                  </a:lnTo>
                  <a:lnTo>
                    <a:pt x="0" y="347"/>
                  </a:lnTo>
                  <a:lnTo>
                    <a:pt x="0" y="358"/>
                  </a:lnTo>
                  <a:lnTo>
                    <a:pt x="5" y="371"/>
                  </a:lnTo>
                  <a:lnTo>
                    <a:pt x="19" y="371"/>
                  </a:lnTo>
                  <a:lnTo>
                    <a:pt x="27" y="385"/>
                  </a:lnTo>
                  <a:lnTo>
                    <a:pt x="16" y="401"/>
                  </a:lnTo>
                  <a:lnTo>
                    <a:pt x="3" y="406"/>
                  </a:lnTo>
                  <a:lnTo>
                    <a:pt x="5" y="419"/>
                  </a:lnTo>
                  <a:lnTo>
                    <a:pt x="19" y="425"/>
                  </a:lnTo>
                  <a:lnTo>
                    <a:pt x="32" y="427"/>
                  </a:lnTo>
                  <a:lnTo>
                    <a:pt x="51" y="433"/>
                  </a:lnTo>
                  <a:lnTo>
                    <a:pt x="64" y="438"/>
                  </a:lnTo>
                  <a:lnTo>
                    <a:pt x="75" y="443"/>
                  </a:lnTo>
                  <a:lnTo>
                    <a:pt x="88" y="457"/>
                  </a:lnTo>
                  <a:lnTo>
                    <a:pt x="99" y="470"/>
                  </a:lnTo>
                  <a:lnTo>
                    <a:pt x="104" y="481"/>
                  </a:lnTo>
                  <a:lnTo>
                    <a:pt x="110" y="494"/>
                  </a:lnTo>
                  <a:lnTo>
                    <a:pt x="115" y="508"/>
                  </a:lnTo>
                  <a:lnTo>
                    <a:pt x="126" y="516"/>
                  </a:lnTo>
                  <a:lnTo>
                    <a:pt x="139" y="526"/>
                  </a:lnTo>
                  <a:lnTo>
                    <a:pt x="160" y="542"/>
                  </a:lnTo>
                  <a:lnTo>
                    <a:pt x="166" y="553"/>
                  </a:lnTo>
                  <a:lnTo>
                    <a:pt x="169" y="566"/>
                  </a:lnTo>
                  <a:lnTo>
                    <a:pt x="171" y="580"/>
                  </a:lnTo>
                  <a:lnTo>
                    <a:pt x="177" y="593"/>
                  </a:lnTo>
                  <a:lnTo>
                    <a:pt x="185" y="604"/>
                  </a:lnTo>
                  <a:lnTo>
                    <a:pt x="193" y="617"/>
                  </a:lnTo>
                  <a:lnTo>
                    <a:pt x="198" y="630"/>
                  </a:lnTo>
                  <a:lnTo>
                    <a:pt x="209" y="641"/>
                  </a:lnTo>
                  <a:lnTo>
                    <a:pt x="214" y="657"/>
                  </a:lnTo>
                  <a:lnTo>
                    <a:pt x="217" y="670"/>
                  </a:lnTo>
                  <a:lnTo>
                    <a:pt x="227" y="684"/>
                  </a:lnTo>
                  <a:lnTo>
                    <a:pt x="233" y="697"/>
                  </a:lnTo>
                  <a:lnTo>
                    <a:pt x="235" y="708"/>
                  </a:lnTo>
                  <a:lnTo>
                    <a:pt x="246" y="721"/>
                  </a:lnTo>
                  <a:lnTo>
                    <a:pt x="259" y="729"/>
                  </a:lnTo>
                  <a:lnTo>
                    <a:pt x="270" y="743"/>
                  </a:lnTo>
                  <a:lnTo>
                    <a:pt x="278" y="756"/>
                  </a:lnTo>
                  <a:lnTo>
                    <a:pt x="281" y="769"/>
                  </a:lnTo>
                  <a:lnTo>
                    <a:pt x="289" y="780"/>
                  </a:lnTo>
                  <a:lnTo>
                    <a:pt x="299" y="793"/>
                  </a:lnTo>
                  <a:lnTo>
                    <a:pt x="313" y="807"/>
                  </a:lnTo>
                  <a:lnTo>
                    <a:pt x="318" y="817"/>
                  </a:lnTo>
                  <a:lnTo>
                    <a:pt x="324" y="833"/>
                  </a:lnTo>
                  <a:lnTo>
                    <a:pt x="334" y="847"/>
                  </a:lnTo>
                  <a:lnTo>
                    <a:pt x="348" y="847"/>
                  </a:lnTo>
                  <a:lnTo>
                    <a:pt x="353" y="860"/>
                  </a:lnTo>
                  <a:lnTo>
                    <a:pt x="348" y="871"/>
                  </a:lnTo>
                  <a:lnTo>
                    <a:pt x="340" y="884"/>
                  </a:lnTo>
                  <a:lnTo>
                    <a:pt x="340" y="898"/>
                  </a:lnTo>
                  <a:lnTo>
                    <a:pt x="350" y="911"/>
                  </a:lnTo>
                  <a:lnTo>
                    <a:pt x="353" y="922"/>
                  </a:lnTo>
                  <a:lnTo>
                    <a:pt x="366" y="932"/>
                  </a:lnTo>
                  <a:lnTo>
                    <a:pt x="377" y="938"/>
                  </a:lnTo>
                  <a:lnTo>
                    <a:pt x="390" y="946"/>
                  </a:lnTo>
                  <a:lnTo>
                    <a:pt x="404" y="956"/>
                  </a:lnTo>
                  <a:lnTo>
                    <a:pt x="417" y="964"/>
                  </a:lnTo>
                  <a:lnTo>
                    <a:pt x="425" y="975"/>
                  </a:lnTo>
                  <a:lnTo>
                    <a:pt x="436" y="988"/>
                  </a:lnTo>
                  <a:lnTo>
                    <a:pt x="446" y="994"/>
                  </a:lnTo>
                  <a:lnTo>
                    <a:pt x="460" y="999"/>
                  </a:lnTo>
                  <a:lnTo>
                    <a:pt x="473" y="1002"/>
                  </a:lnTo>
                  <a:lnTo>
                    <a:pt x="484" y="1007"/>
                  </a:lnTo>
                  <a:lnTo>
                    <a:pt x="497" y="1012"/>
                  </a:lnTo>
                  <a:lnTo>
                    <a:pt x="511" y="1020"/>
                  </a:lnTo>
                  <a:lnTo>
                    <a:pt x="524" y="1026"/>
                  </a:lnTo>
                  <a:lnTo>
                    <a:pt x="535" y="1031"/>
                  </a:lnTo>
                  <a:lnTo>
                    <a:pt x="548" y="1031"/>
                  </a:lnTo>
                  <a:lnTo>
                    <a:pt x="561" y="1042"/>
                  </a:lnTo>
                  <a:lnTo>
                    <a:pt x="575" y="1047"/>
                  </a:lnTo>
                  <a:lnTo>
                    <a:pt x="585" y="1050"/>
                  </a:lnTo>
                  <a:lnTo>
                    <a:pt x="599" y="1050"/>
                  </a:lnTo>
                  <a:lnTo>
                    <a:pt x="612" y="1058"/>
                  </a:lnTo>
                  <a:lnTo>
                    <a:pt x="623" y="1063"/>
                  </a:lnTo>
                  <a:lnTo>
                    <a:pt x="636" y="1071"/>
                  </a:lnTo>
                  <a:lnTo>
                    <a:pt x="650" y="1079"/>
                  </a:lnTo>
                  <a:lnTo>
                    <a:pt x="663" y="1093"/>
                  </a:lnTo>
                  <a:lnTo>
                    <a:pt x="668" y="1106"/>
                  </a:lnTo>
                  <a:lnTo>
                    <a:pt x="682" y="1114"/>
                  </a:lnTo>
                  <a:lnTo>
                    <a:pt x="692" y="1119"/>
                  </a:lnTo>
                  <a:lnTo>
                    <a:pt x="703" y="1133"/>
                  </a:lnTo>
                  <a:lnTo>
                    <a:pt x="716" y="1143"/>
                  </a:lnTo>
                  <a:lnTo>
                    <a:pt x="727" y="1149"/>
                  </a:lnTo>
                  <a:lnTo>
                    <a:pt x="741" y="1146"/>
                  </a:lnTo>
                  <a:lnTo>
                    <a:pt x="754" y="1143"/>
                  </a:lnTo>
                  <a:lnTo>
                    <a:pt x="765" y="1135"/>
                  </a:lnTo>
                  <a:lnTo>
                    <a:pt x="773" y="1125"/>
                  </a:lnTo>
                  <a:lnTo>
                    <a:pt x="770" y="1111"/>
                  </a:lnTo>
                  <a:lnTo>
                    <a:pt x="778" y="1098"/>
                  </a:lnTo>
                  <a:lnTo>
                    <a:pt x="775" y="1087"/>
                  </a:lnTo>
                  <a:lnTo>
                    <a:pt x="765" y="1074"/>
                  </a:lnTo>
                  <a:lnTo>
                    <a:pt x="762" y="1061"/>
                  </a:lnTo>
                  <a:lnTo>
                    <a:pt x="770" y="1047"/>
                  </a:lnTo>
                  <a:lnTo>
                    <a:pt x="781" y="1042"/>
                  </a:lnTo>
                  <a:lnTo>
                    <a:pt x="794" y="1036"/>
                  </a:lnTo>
                  <a:lnTo>
                    <a:pt x="807" y="1028"/>
                  </a:lnTo>
                  <a:lnTo>
                    <a:pt x="805" y="1018"/>
                  </a:lnTo>
                  <a:lnTo>
                    <a:pt x="799" y="1004"/>
                  </a:lnTo>
                  <a:lnTo>
                    <a:pt x="789" y="1007"/>
                  </a:lnTo>
                  <a:lnTo>
                    <a:pt x="775" y="999"/>
                  </a:lnTo>
                  <a:lnTo>
                    <a:pt x="762" y="994"/>
                  </a:lnTo>
                  <a:lnTo>
                    <a:pt x="751" y="988"/>
                  </a:lnTo>
                  <a:lnTo>
                    <a:pt x="738" y="983"/>
                  </a:lnTo>
                  <a:lnTo>
                    <a:pt x="751" y="980"/>
                  </a:lnTo>
                  <a:lnTo>
                    <a:pt x="762" y="975"/>
                  </a:lnTo>
                  <a:lnTo>
                    <a:pt x="754" y="964"/>
                  </a:lnTo>
                  <a:lnTo>
                    <a:pt x="757" y="948"/>
                  </a:lnTo>
                  <a:lnTo>
                    <a:pt x="770" y="954"/>
                  </a:lnTo>
                  <a:lnTo>
                    <a:pt x="775" y="964"/>
                  </a:lnTo>
                  <a:lnTo>
                    <a:pt x="781" y="951"/>
                  </a:lnTo>
                  <a:lnTo>
                    <a:pt x="789" y="940"/>
                  </a:lnTo>
                  <a:lnTo>
                    <a:pt x="786" y="930"/>
                  </a:lnTo>
                  <a:lnTo>
                    <a:pt x="791" y="892"/>
                  </a:lnTo>
                  <a:lnTo>
                    <a:pt x="807" y="876"/>
                  </a:lnTo>
                  <a:lnTo>
                    <a:pt x="799" y="839"/>
                  </a:lnTo>
                  <a:lnTo>
                    <a:pt x="799" y="815"/>
                  </a:lnTo>
                  <a:lnTo>
                    <a:pt x="815" y="761"/>
                  </a:lnTo>
                  <a:lnTo>
                    <a:pt x="759" y="673"/>
                  </a:lnTo>
                  <a:lnTo>
                    <a:pt x="743" y="670"/>
                  </a:lnTo>
                  <a:lnTo>
                    <a:pt x="730" y="676"/>
                  </a:lnTo>
                  <a:lnTo>
                    <a:pt x="719" y="684"/>
                  </a:lnTo>
                  <a:lnTo>
                    <a:pt x="706" y="684"/>
                  </a:lnTo>
                  <a:lnTo>
                    <a:pt x="692" y="681"/>
                  </a:lnTo>
                  <a:lnTo>
                    <a:pt x="687" y="668"/>
                  </a:lnTo>
                  <a:lnTo>
                    <a:pt x="690" y="654"/>
                  </a:lnTo>
                  <a:lnTo>
                    <a:pt x="690" y="609"/>
                  </a:lnTo>
                  <a:lnTo>
                    <a:pt x="687" y="596"/>
                  </a:lnTo>
                  <a:lnTo>
                    <a:pt x="687" y="582"/>
                  </a:lnTo>
                  <a:lnTo>
                    <a:pt x="674" y="580"/>
                  </a:lnTo>
                  <a:lnTo>
                    <a:pt x="663" y="588"/>
                  </a:lnTo>
                  <a:lnTo>
                    <a:pt x="650" y="596"/>
                  </a:lnTo>
                  <a:lnTo>
                    <a:pt x="636" y="604"/>
                  </a:lnTo>
                  <a:lnTo>
                    <a:pt x="628" y="617"/>
                  </a:lnTo>
                  <a:lnTo>
                    <a:pt x="615" y="620"/>
                  </a:lnTo>
                  <a:lnTo>
                    <a:pt x="602" y="622"/>
                  </a:lnTo>
                  <a:lnTo>
                    <a:pt x="588" y="622"/>
                  </a:lnTo>
                  <a:lnTo>
                    <a:pt x="580" y="612"/>
                  </a:lnTo>
                  <a:lnTo>
                    <a:pt x="567" y="598"/>
                  </a:lnTo>
                  <a:lnTo>
                    <a:pt x="553" y="588"/>
                  </a:lnTo>
                  <a:lnTo>
                    <a:pt x="543" y="585"/>
                  </a:lnTo>
                  <a:lnTo>
                    <a:pt x="529" y="588"/>
                  </a:lnTo>
                  <a:lnTo>
                    <a:pt x="516" y="588"/>
                  </a:lnTo>
                  <a:lnTo>
                    <a:pt x="519" y="577"/>
                  </a:lnTo>
                  <a:lnTo>
                    <a:pt x="516" y="561"/>
                  </a:lnTo>
                  <a:lnTo>
                    <a:pt x="511" y="548"/>
                  </a:lnTo>
                  <a:lnTo>
                    <a:pt x="497" y="534"/>
                  </a:lnTo>
                  <a:lnTo>
                    <a:pt x="489" y="524"/>
                  </a:lnTo>
                  <a:lnTo>
                    <a:pt x="484" y="510"/>
                  </a:lnTo>
                  <a:lnTo>
                    <a:pt x="481" y="497"/>
                  </a:lnTo>
                  <a:lnTo>
                    <a:pt x="471" y="489"/>
                  </a:lnTo>
                  <a:lnTo>
                    <a:pt x="463" y="475"/>
                  </a:lnTo>
                  <a:lnTo>
                    <a:pt x="471" y="462"/>
                  </a:lnTo>
                  <a:lnTo>
                    <a:pt x="473" y="451"/>
                  </a:lnTo>
                  <a:lnTo>
                    <a:pt x="476" y="438"/>
                  </a:lnTo>
                  <a:lnTo>
                    <a:pt x="479" y="425"/>
                  </a:lnTo>
                  <a:lnTo>
                    <a:pt x="484" y="414"/>
                  </a:lnTo>
                  <a:lnTo>
                    <a:pt x="503" y="406"/>
                  </a:lnTo>
                  <a:lnTo>
                    <a:pt x="513" y="393"/>
                  </a:lnTo>
                  <a:lnTo>
                    <a:pt x="511" y="382"/>
                  </a:lnTo>
                  <a:lnTo>
                    <a:pt x="508" y="369"/>
                  </a:lnTo>
                  <a:lnTo>
                    <a:pt x="508" y="355"/>
                  </a:lnTo>
                  <a:lnTo>
                    <a:pt x="513" y="345"/>
                  </a:lnTo>
                  <a:lnTo>
                    <a:pt x="524" y="331"/>
                  </a:lnTo>
                  <a:lnTo>
                    <a:pt x="529" y="318"/>
                  </a:lnTo>
                  <a:lnTo>
                    <a:pt x="535" y="304"/>
                  </a:lnTo>
                  <a:lnTo>
                    <a:pt x="545" y="294"/>
                  </a:lnTo>
                  <a:lnTo>
                    <a:pt x="553" y="280"/>
                  </a:lnTo>
                  <a:lnTo>
                    <a:pt x="567" y="275"/>
                  </a:lnTo>
                  <a:lnTo>
                    <a:pt x="580" y="267"/>
                  </a:lnTo>
                  <a:lnTo>
                    <a:pt x="593" y="264"/>
                  </a:lnTo>
                  <a:lnTo>
                    <a:pt x="610" y="264"/>
                  </a:lnTo>
                  <a:lnTo>
                    <a:pt x="620" y="264"/>
                  </a:lnTo>
                  <a:lnTo>
                    <a:pt x="634" y="251"/>
                  </a:lnTo>
                  <a:lnTo>
                    <a:pt x="647" y="246"/>
                  </a:lnTo>
                  <a:lnTo>
                    <a:pt x="663" y="240"/>
                  </a:lnTo>
                  <a:lnTo>
                    <a:pt x="674" y="240"/>
                  </a:lnTo>
                  <a:lnTo>
                    <a:pt x="687" y="246"/>
                  </a:lnTo>
                  <a:lnTo>
                    <a:pt x="700" y="240"/>
                  </a:lnTo>
                  <a:lnTo>
                    <a:pt x="711" y="240"/>
                  </a:lnTo>
                  <a:lnTo>
                    <a:pt x="714" y="232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3E701213-189E-04C2-838D-C9E1C198B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9" y="3297239"/>
              <a:ext cx="509589" cy="3656013"/>
            </a:xfrm>
            <a:custGeom>
              <a:avLst/>
              <a:gdLst>
                <a:gd name="T0" fmla="*/ 158 w 321"/>
                <a:gd name="T1" fmla="*/ 88 h 2303"/>
                <a:gd name="T2" fmla="*/ 171 w 321"/>
                <a:gd name="T3" fmla="*/ 174 h 2303"/>
                <a:gd name="T4" fmla="*/ 203 w 321"/>
                <a:gd name="T5" fmla="*/ 262 h 2303"/>
                <a:gd name="T6" fmla="*/ 230 w 321"/>
                <a:gd name="T7" fmla="*/ 339 h 2303"/>
                <a:gd name="T8" fmla="*/ 206 w 321"/>
                <a:gd name="T9" fmla="*/ 441 h 2303"/>
                <a:gd name="T10" fmla="*/ 200 w 321"/>
                <a:gd name="T11" fmla="*/ 537 h 2303"/>
                <a:gd name="T12" fmla="*/ 195 w 321"/>
                <a:gd name="T13" fmla="*/ 622 h 2303"/>
                <a:gd name="T14" fmla="*/ 150 w 321"/>
                <a:gd name="T15" fmla="*/ 711 h 2303"/>
                <a:gd name="T16" fmla="*/ 142 w 321"/>
                <a:gd name="T17" fmla="*/ 801 h 2303"/>
                <a:gd name="T18" fmla="*/ 115 w 321"/>
                <a:gd name="T19" fmla="*/ 879 h 2303"/>
                <a:gd name="T20" fmla="*/ 150 w 321"/>
                <a:gd name="T21" fmla="*/ 967 h 2303"/>
                <a:gd name="T22" fmla="*/ 174 w 321"/>
                <a:gd name="T23" fmla="*/ 1050 h 2303"/>
                <a:gd name="T24" fmla="*/ 152 w 321"/>
                <a:gd name="T25" fmla="*/ 1125 h 2303"/>
                <a:gd name="T26" fmla="*/ 142 w 321"/>
                <a:gd name="T27" fmla="*/ 1207 h 2303"/>
                <a:gd name="T28" fmla="*/ 123 w 321"/>
                <a:gd name="T29" fmla="*/ 1296 h 2303"/>
                <a:gd name="T30" fmla="*/ 123 w 321"/>
                <a:gd name="T31" fmla="*/ 1378 h 2303"/>
                <a:gd name="T32" fmla="*/ 115 w 321"/>
                <a:gd name="T33" fmla="*/ 1467 h 2303"/>
                <a:gd name="T34" fmla="*/ 131 w 321"/>
                <a:gd name="T35" fmla="*/ 1555 h 2303"/>
                <a:gd name="T36" fmla="*/ 139 w 321"/>
                <a:gd name="T37" fmla="*/ 1638 h 2303"/>
                <a:gd name="T38" fmla="*/ 166 w 321"/>
                <a:gd name="T39" fmla="*/ 1720 h 2303"/>
                <a:gd name="T40" fmla="*/ 142 w 321"/>
                <a:gd name="T41" fmla="*/ 1747 h 2303"/>
                <a:gd name="T42" fmla="*/ 168 w 321"/>
                <a:gd name="T43" fmla="*/ 1819 h 2303"/>
                <a:gd name="T44" fmla="*/ 168 w 321"/>
                <a:gd name="T45" fmla="*/ 1902 h 2303"/>
                <a:gd name="T46" fmla="*/ 168 w 321"/>
                <a:gd name="T47" fmla="*/ 1990 h 2303"/>
                <a:gd name="T48" fmla="*/ 139 w 321"/>
                <a:gd name="T49" fmla="*/ 2078 h 2303"/>
                <a:gd name="T50" fmla="*/ 200 w 321"/>
                <a:gd name="T51" fmla="*/ 2116 h 2303"/>
                <a:gd name="T52" fmla="*/ 225 w 321"/>
                <a:gd name="T53" fmla="*/ 2199 h 2303"/>
                <a:gd name="T54" fmla="*/ 315 w 321"/>
                <a:gd name="T55" fmla="*/ 2191 h 2303"/>
                <a:gd name="T56" fmla="*/ 273 w 321"/>
                <a:gd name="T57" fmla="*/ 2255 h 2303"/>
                <a:gd name="T58" fmla="*/ 230 w 321"/>
                <a:gd name="T59" fmla="*/ 2292 h 2303"/>
                <a:gd name="T60" fmla="*/ 246 w 321"/>
                <a:gd name="T61" fmla="*/ 2231 h 2303"/>
                <a:gd name="T62" fmla="*/ 195 w 321"/>
                <a:gd name="T63" fmla="*/ 2265 h 2303"/>
                <a:gd name="T64" fmla="*/ 187 w 321"/>
                <a:gd name="T65" fmla="*/ 2260 h 2303"/>
                <a:gd name="T66" fmla="*/ 171 w 321"/>
                <a:gd name="T67" fmla="*/ 2201 h 2303"/>
                <a:gd name="T68" fmla="*/ 123 w 321"/>
                <a:gd name="T69" fmla="*/ 2116 h 2303"/>
                <a:gd name="T70" fmla="*/ 102 w 321"/>
                <a:gd name="T71" fmla="*/ 2030 h 2303"/>
                <a:gd name="T72" fmla="*/ 72 w 321"/>
                <a:gd name="T73" fmla="*/ 1939 h 2303"/>
                <a:gd name="T74" fmla="*/ 56 w 321"/>
                <a:gd name="T75" fmla="*/ 1891 h 2303"/>
                <a:gd name="T76" fmla="*/ 11 w 321"/>
                <a:gd name="T77" fmla="*/ 1878 h 2303"/>
                <a:gd name="T78" fmla="*/ 64 w 321"/>
                <a:gd name="T79" fmla="*/ 1833 h 2303"/>
                <a:gd name="T80" fmla="*/ 83 w 321"/>
                <a:gd name="T81" fmla="*/ 1825 h 2303"/>
                <a:gd name="T82" fmla="*/ 118 w 321"/>
                <a:gd name="T83" fmla="*/ 1744 h 2303"/>
                <a:gd name="T84" fmla="*/ 83 w 321"/>
                <a:gd name="T85" fmla="*/ 1664 h 2303"/>
                <a:gd name="T86" fmla="*/ 96 w 321"/>
                <a:gd name="T87" fmla="*/ 1595 h 2303"/>
                <a:gd name="T88" fmla="*/ 64 w 321"/>
                <a:gd name="T89" fmla="*/ 1563 h 2303"/>
                <a:gd name="T90" fmla="*/ 19 w 321"/>
                <a:gd name="T91" fmla="*/ 1504 h 2303"/>
                <a:gd name="T92" fmla="*/ 27 w 321"/>
                <a:gd name="T93" fmla="*/ 1413 h 2303"/>
                <a:gd name="T94" fmla="*/ 11 w 321"/>
                <a:gd name="T95" fmla="*/ 1325 h 2303"/>
                <a:gd name="T96" fmla="*/ 29 w 321"/>
                <a:gd name="T97" fmla="*/ 1231 h 2303"/>
                <a:gd name="T98" fmla="*/ 45 w 321"/>
                <a:gd name="T99" fmla="*/ 1143 h 2303"/>
                <a:gd name="T100" fmla="*/ 61 w 321"/>
                <a:gd name="T101" fmla="*/ 1053 h 2303"/>
                <a:gd name="T102" fmla="*/ 70 w 321"/>
                <a:gd name="T103" fmla="*/ 964 h 2303"/>
                <a:gd name="T104" fmla="*/ 48 w 321"/>
                <a:gd name="T105" fmla="*/ 863 h 2303"/>
                <a:gd name="T106" fmla="*/ 53 w 321"/>
                <a:gd name="T107" fmla="*/ 772 h 2303"/>
                <a:gd name="T108" fmla="*/ 53 w 321"/>
                <a:gd name="T109" fmla="*/ 684 h 2303"/>
                <a:gd name="T110" fmla="*/ 72 w 321"/>
                <a:gd name="T111" fmla="*/ 588 h 2303"/>
                <a:gd name="T112" fmla="*/ 78 w 321"/>
                <a:gd name="T113" fmla="*/ 494 h 2303"/>
                <a:gd name="T114" fmla="*/ 80 w 321"/>
                <a:gd name="T115" fmla="*/ 403 h 2303"/>
                <a:gd name="T116" fmla="*/ 83 w 321"/>
                <a:gd name="T117" fmla="*/ 315 h 2303"/>
                <a:gd name="T118" fmla="*/ 72 w 321"/>
                <a:gd name="T119" fmla="*/ 224 h 2303"/>
                <a:gd name="T120" fmla="*/ 72 w 321"/>
                <a:gd name="T121" fmla="*/ 123 h 2303"/>
                <a:gd name="T122" fmla="*/ 70 w 321"/>
                <a:gd name="T123" fmla="*/ 48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1" h="2303">
                  <a:moveTo>
                    <a:pt x="107" y="0"/>
                  </a:moveTo>
                  <a:lnTo>
                    <a:pt x="115" y="13"/>
                  </a:lnTo>
                  <a:lnTo>
                    <a:pt x="134" y="37"/>
                  </a:lnTo>
                  <a:lnTo>
                    <a:pt x="136" y="51"/>
                  </a:lnTo>
                  <a:lnTo>
                    <a:pt x="139" y="64"/>
                  </a:lnTo>
                  <a:lnTo>
                    <a:pt x="144" y="77"/>
                  </a:lnTo>
                  <a:lnTo>
                    <a:pt x="158" y="88"/>
                  </a:lnTo>
                  <a:lnTo>
                    <a:pt x="171" y="99"/>
                  </a:lnTo>
                  <a:lnTo>
                    <a:pt x="184" y="107"/>
                  </a:lnTo>
                  <a:lnTo>
                    <a:pt x="176" y="120"/>
                  </a:lnTo>
                  <a:lnTo>
                    <a:pt x="171" y="136"/>
                  </a:lnTo>
                  <a:lnTo>
                    <a:pt x="174" y="150"/>
                  </a:lnTo>
                  <a:lnTo>
                    <a:pt x="168" y="163"/>
                  </a:lnTo>
                  <a:lnTo>
                    <a:pt x="171" y="174"/>
                  </a:lnTo>
                  <a:lnTo>
                    <a:pt x="174" y="187"/>
                  </a:lnTo>
                  <a:lnTo>
                    <a:pt x="176" y="200"/>
                  </a:lnTo>
                  <a:lnTo>
                    <a:pt x="187" y="211"/>
                  </a:lnTo>
                  <a:lnTo>
                    <a:pt x="195" y="224"/>
                  </a:lnTo>
                  <a:lnTo>
                    <a:pt x="200" y="238"/>
                  </a:lnTo>
                  <a:lnTo>
                    <a:pt x="200" y="251"/>
                  </a:lnTo>
                  <a:lnTo>
                    <a:pt x="203" y="262"/>
                  </a:lnTo>
                  <a:lnTo>
                    <a:pt x="208" y="275"/>
                  </a:lnTo>
                  <a:lnTo>
                    <a:pt x="214" y="288"/>
                  </a:lnTo>
                  <a:lnTo>
                    <a:pt x="219" y="299"/>
                  </a:lnTo>
                  <a:lnTo>
                    <a:pt x="222" y="312"/>
                  </a:lnTo>
                  <a:lnTo>
                    <a:pt x="208" y="323"/>
                  </a:lnTo>
                  <a:lnTo>
                    <a:pt x="219" y="334"/>
                  </a:lnTo>
                  <a:lnTo>
                    <a:pt x="230" y="339"/>
                  </a:lnTo>
                  <a:lnTo>
                    <a:pt x="243" y="345"/>
                  </a:lnTo>
                  <a:lnTo>
                    <a:pt x="257" y="342"/>
                  </a:lnTo>
                  <a:lnTo>
                    <a:pt x="265" y="326"/>
                  </a:lnTo>
                  <a:lnTo>
                    <a:pt x="270" y="331"/>
                  </a:lnTo>
                  <a:lnTo>
                    <a:pt x="270" y="345"/>
                  </a:lnTo>
                  <a:lnTo>
                    <a:pt x="265" y="403"/>
                  </a:lnTo>
                  <a:lnTo>
                    <a:pt x="206" y="441"/>
                  </a:lnTo>
                  <a:lnTo>
                    <a:pt x="195" y="459"/>
                  </a:lnTo>
                  <a:lnTo>
                    <a:pt x="200" y="473"/>
                  </a:lnTo>
                  <a:lnTo>
                    <a:pt x="200" y="486"/>
                  </a:lnTo>
                  <a:lnTo>
                    <a:pt x="190" y="499"/>
                  </a:lnTo>
                  <a:lnTo>
                    <a:pt x="190" y="510"/>
                  </a:lnTo>
                  <a:lnTo>
                    <a:pt x="192" y="524"/>
                  </a:lnTo>
                  <a:lnTo>
                    <a:pt x="200" y="537"/>
                  </a:lnTo>
                  <a:lnTo>
                    <a:pt x="203" y="548"/>
                  </a:lnTo>
                  <a:lnTo>
                    <a:pt x="195" y="561"/>
                  </a:lnTo>
                  <a:lnTo>
                    <a:pt x="195" y="574"/>
                  </a:lnTo>
                  <a:lnTo>
                    <a:pt x="206" y="588"/>
                  </a:lnTo>
                  <a:lnTo>
                    <a:pt x="208" y="598"/>
                  </a:lnTo>
                  <a:lnTo>
                    <a:pt x="195" y="609"/>
                  </a:lnTo>
                  <a:lnTo>
                    <a:pt x="195" y="622"/>
                  </a:lnTo>
                  <a:lnTo>
                    <a:pt x="184" y="633"/>
                  </a:lnTo>
                  <a:lnTo>
                    <a:pt x="174" y="646"/>
                  </a:lnTo>
                  <a:lnTo>
                    <a:pt x="168" y="660"/>
                  </a:lnTo>
                  <a:lnTo>
                    <a:pt x="166" y="670"/>
                  </a:lnTo>
                  <a:lnTo>
                    <a:pt x="158" y="684"/>
                  </a:lnTo>
                  <a:lnTo>
                    <a:pt x="152" y="697"/>
                  </a:lnTo>
                  <a:lnTo>
                    <a:pt x="150" y="711"/>
                  </a:lnTo>
                  <a:lnTo>
                    <a:pt x="144" y="724"/>
                  </a:lnTo>
                  <a:lnTo>
                    <a:pt x="142" y="737"/>
                  </a:lnTo>
                  <a:lnTo>
                    <a:pt x="136" y="751"/>
                  </a:lnTo>
                  <a:lnTo>
                    <a:pt x="131" y="761"/>
                  </a:lnTo>
                  <a:lnTo>
                    <a:pt x="134" y="775"/>
                  </a:lnTo>
                  <a:lnTo>
                    <a:pt x="136" y="788"/>
                  </a:lnTo>
                  <a:lnTo>
                    <a:pt x="142" y="801"/>
                  </a:lnTo>
                  <a:lnTo>
                    <a:pt x="144" y="812"/>
                  </a:lnTo>
                  <a:lnTo>
                    <a:pt x="139" y="825"/>
                  </a:lnTo>
                  <a:lnTo>
                    <a:pt x="134" y="839"/>
                  </a:lnTo>
                  <a:lnTo>
                    <a:pt x="134" y="852"/>
                  </a:lnTo>
                  <a:lnTo>
                    <a:pt x="136" y="863"/>
                  </a:lnTo>
                  <a:lnTo>
                    <a:pt x="126" y="876"/>
                  </a:lnTo>
                  <a:lnTo>
                    <a:pt x="115" y="879"/>
                  </a:lnTo>
                  <a:lnTo>
                    <a:pt x="112" y="892"/>
                  </a:lnTo>
                  <a:lnTo>
                    <a:pt x="120" y="906"/>
                  </a:lnTo>
                  <a:lnTo>
                    <a:pt x="134" y="916"/>
                  </a:lnTo>
                  <a:lnTo>
                    <a:pt x="144" y="930"/>
                  </a:lnTo>
                  <a:lnTo>
                    <a:pt x="136" y="943"/>
                  </a:lnTo>
                  <a:lnTo>
                    <a:pt x="142" y="954"/>
                  </a:lnTo>
                  <a:lnTo>
                    <a:pt x="150" y="967"/>
                  </a:lnTo>
                  <a:lnTo>
                    <a:pt x="155" y="980"/>
                  </a:lnTo>
                  <a:lnTo>
                    <a:pt x="152" y="994"/>
                  </a:lnTo>
                  <a:lnTo>
                    <a:pt x="155" y="999"/>
                  </a:lnTo>
                  <a:lnTo>
                    <a:pt x="160" y="1012"/>
                  </a:lnTo>
                  <a:lnTo>
                    <a:pt x="171" y="1023"/>
                  </a:lnTo>
                  <a:lnTo>
                    <a:pt x="174" y="1036"/>
                  </a:lnTo>
                  <a:lnTo>
                    <a:pt x="174" y="1050"/>
                  </a:lnTo>
                  <a:lnTo>
                    <a:pt x="176" y="1061"/>
                  </a:lnTo>
                  <a:lnTo>
                    <a:pt x="176" y="1074"/>
                  </a:lnTo>
                  <a:lnTo>
                    <a:pt x="174" y="1082"/>
                  </a:lnTo>
                  <a:lnTo>
                    <a:pt x="160" y="1087"/>
                  </a:lnTo>
                  <a:lnTo>
                    <a:pt x="160" y="1101"/>
                  </a:lnTo>
                  <a:lnTo>
                    <a:pt x="155" y="1111"/>
                  </a:lnTo>
                  <a:lnTo>
                    <a:pt x="152" y="1125"/>
                  </a:lnTo>
                  <a:lnTo>
                    <a:pt x="139" y="1130"/>
                  </a:lnTo>
                  <a:lnTo>
                    <a:pt x="136" y="1143"/>
                  </a:lnTo>
                  <a:lnTo>
                    <a:pt x="139" y="1157"/>
                  </a:lnTo>
                  <a:lnTo>
                    <a:pt x="144" y="1170"/>
                  </a:lnTo>
                  <a:lnTo>
                    <a:pt x="152" y="1181"/>
                  </a:lnTo>
                  <a:lnTo>
                    <a:pt x="144" y="1194"/>
                  </a:lnTo>
                  <a:lnTo>
                    <a:pt x="142" y="1207"/>
                  </a:lnTo>
                  <a:lnTo>
                    <a:pt x="134" y="1218"/>
                  </a:lnTo>
                  <a:lnTo>
                    <a:pt x="123" y="1231"/>
                  </a:lnTo>
                  <a:lnTo>
                    <a:pt x="123" y="1245"/>
                  </a:lnTo>
                  <a:lnTo>
                    <a:pt x="126" y="1256"/>
                  </a:lnTo>
                  <a:lnTo>
                    <a:pt x="131" y="1269"/>
                  </a:lnTo>
                  <a:lnTo>
                    <a:pt x="123" y="1282"/>
                  </a:lnTo>
                  <a:lnTo>
                    <a:pt x="123" y="1296"/>
                  </a:lnTo>
                  <a:lnTo>
                    <a:pt x="131" y="1306"/>
                  </a:lnTo>
                  <a:lnTo>
                    <a:pt x="136" y="1320"/>
                  </a:lnTo>
                  <a:lnTo>
                    <a:pt x="142" y="1333"/>
                  </a:lnTo>
                  <a:lnTo>
                    <a:pt x="144" y="1344"/>
                  </a:lnTo>
                  <a:lnTo>
                    <a:pt x="150" y="1357"/>
                  </a:lnTo>
                  <a:lnTo>
                    <a:pt x="136" y="1370"/>
                  </a:lnTo>
                  <a:lnTo>
                    <a:pt x="123" y="1378"/>
                  </a:lnTo>
                  <a:lnTo>
                    <a:pt x="123" y="1392"/>
                  </a:lnTo>
                  <a:lnTo>
                    <a:pt x="123" y="1405"/>
                  </a:lnTo>
                  <a:lnTo>
                    <a:pt x="120" y="1419"/>
                  </a:lnTo>
                  <a:lnTo>
                    <a:pt x="118" y="1429"/>
                  </a:lnTo>
                  <a:lnTo>
                    <a:pt x="115" y="1443"/>
                  </a:lnTo>
                  <a:lnTo>
                    <a:pt x="115" y="1456"/>
                  </a:lnTo>
                  <a:lnTo>
                    <a:pt x="115" y="1467"/>
                  </a:lnTo>
                  <a:lnTo>
                    <a:pt x="115" y="1480"/>
                  </a:lnTo>
                  <a:lnTo>
                    <a:pt x="115" y="1493"/>
                  </a:lnTo>
                  <a:lnTo>
                    <a:pt x="115" y="1504"/>
                  </a:lnTo>
                  <a:lnTo>
                    <a:pt x="115" y="1517"/>
                  </a:lnTo>
                  <a:lnTo>
                    <a:pt x="118" y="1531"/>
                  </a:lnTo>
                  <a:lnTo>
                    <a:pt x="123" y="1544"/>
                  </a:lnTo>
                  <a:lnTo>
                    <a:pt x="131" y="1555"/>
                  </a:lnTo>
                  <a:lnTo>
                    <a:pt x="136" y="1568"/>
                  </a:lnTo>
                  <a:lnTo>
                    <a:pt x="136" y="1581"/>
                  </a:lnTo>
                  <a:lnTo>
                    <a:pt x="134" y="1592"/>
                  </a:lnTo>
                  <a:lnTo>
                    <a:pt x="123" y="1603"/>
                  </a:lnTo>
                  <a:lnTo>
                    <a:pt x="123" y="1616"/>
                  </a:lnTo>
                  <a:lnTo>
                    <a:pt x="126" y="1627"/>
                  </a:lnTo>
                  <a:lnTo>
                    <a:pt x="139" y="1638"/>
                  </a:lnTo>
                  <a:lnTo>
                    <a:pt x="144" y="1651"/>
                  </a:lnTo>
                  <a:lnTo>
                    <a:pt x="144" y="1662"/>
                  </a:lnTo>
                  <a:lnTo>
                    <a:pt x="144" y="1675"/>
                  </a:lnTo>
                  <a:lnTo>
                    <a:pt x="150" y="1688"/>
                  </a:lnTo>
                  <a:lnTo>
                    <a:pt x="152" y="1702"/>
                  </a:lnTo>
                  <a:lnTo>
                    <a:pt x="152" y="1712"/>
                  </a:lnTo>
                  <a:lnTo>
                    <a:pt x="166" y="1720"/>
                  </a:lnTo>
                  <a:lnTo>
                    <a:pt x="176" y="1712"/>
                  </a:lnTo>
                  <a:lnTo>
                    <a:pt x="190" y="1720"/>
                  </a:lnTo>
                  <a:lnTo>
                    <a:pt x="195" y="1731"/>
                  </a:lnTo>
                  <a:lnTo>
                    <a:pt x="184" y="1742"/>
                  </a:lnTo>
                  <a:lnTo>
                    <a:pt x="168" y="1744"/>
                  </a:lnTo>
                  <a:lnTo>
                    <a:pt x="155" y="1744"/>
                  </a:lnTo>
                  <a:lnTo>
                    <a:pt x="142" y="1747"/>
                  </a:lnTo>
                  <a:lnTo>
                    <a:pt x="155" y="1758"/>
                  </a:lnTo>
                  <a:lnTo>
                    <a:pt x="168" y="1763"/>
                  </a:lnTo>
                  <a:lnTo>
                    <a:pt x="179" y="1771"/>
                  </a:lnTo>
                  <a:lnTo>
                    <a:pt x="184" y="1782"/>
                  </a:lnTo>
                  <a:lnTo>
                    <a:pt x="171" y="1795"/>
                  </a:lnTo>
                  <a:lnTo>
                    <a:pt x="168" y="1809"/>
                  </a:lnTo>
                  <a:lnTo>
                    <a:pt x="168" y="1819"/>
                  </a:lnTo>
                  <a:lnTo>
                    <a:pt x="166" y="1835"/>
                  </a:lnTo>
                  <a:lnTo>
                    <a:pt x="171" y="1838"/>
                  </a:lnTo>
                  <a:lnTo>
                    <a:pt x="171" y="1851"/>
                  </a:lnTo>
                  <a:lnTo>
                    <a:pt x="179" y="1865"/>
                  </a:lnTo>
                  <a:lnTo>
                    <a:pt x="176" y="1875"/>
                  </a:lnTo>
                  <a:lnTo>
                    <a:pt x="171" y="1889"/>
                  </a:lnTo>
                  <a:lnTo>
                    <a:pt x="168" y="1902"/>
                  </a:lnTo>
                  <a:lnTo>
                    <a:pt x="168" y="1915"/>
                  </a:lnTo>
                  <a:lnTo>
                    <a:pt x="160" y="1926"/>
                  </a:lnTo>
                  <a:lnTo>
                    <a:pt x="158" y="1939"/>
                  </a:lnTo>
                  <a:lnTo>
                    <a:pt x="158" y="1953"/>
                  </a:lnTo>
                  <a:lnTo>
                    <a:pt x="158" y="1964"/>
                  </a:lnTo>
                  <a:lnTo>
                    <a:pt x="168" y="1977"/>
                  </a:lnTo>
                  <a:lnTo>
                    <a:pt x="168" y="1990"/>
                  </a:lnTo>
                  <a:lnTo>
                    <a:pt x="160" y="2004"/>
                  </a:lnTo>
                  <a:lnTo>
                    <a:pt x="152" y="2014"/>
                  </a:lnTo>
                  <a:lnTo>
                    <a:pt x="144" y="2028"/>
                  </a:lnTo>
                  <a:lnTo>
                    <a:pt x="142" y="2041"/>
                  </a:lnTo>
                  <a:lnTo>
                    <a:pt x="139" y="2052"/>
                  </a:lnTo>
                  <a:lnTo>
                    <a:pt x="139" y="2065"/>
                  </a:lnTo>
                  <a:lnTo>
                    <a:pt x="139" y="2078"/>
                  </a:lnTo>
                  <a:lnTo>
                    <a:pt x="136" y="2089"/>
                  </a:lnTo>
                  <a:lnTo>
                    <a:pt x="144" y="2102"/>
                  </a:lnTo>
                  <a:lnTo>
                    <a:pt x="155" y="2116"/>
                  </a:lnTo>
                  <a:lnTo>
                    <a:pt x="168" y="2118"/>
                  </a:lnTo>
                  <a:lnTo>
                    <a:pt x="179" y="2113"/>
                  </a:lnTo>
                  <a:lnTo>
                    <a:pt x="192" y="2102"/>
                  </a:lnTo>
                  <a:lnTo>
                    <a:pt x="200" y="2116"/>
                  </a:lnTo>
                  <a:lnTo>
                    <a:pt x="200" y="2129"/>
                  </a:lnTo>
                  <a:lnTo>
                    <a:pt x="195" y="2140"/>
                  </a:lnTo>
                  <a:lnTo>
                    <a:pt x="200" y="2153"/>
                  </a:lnTo>
                  <a:lnTo>
                    <a:pt x="206" y="2167"/>
                  </a:lnTo>
                  <a:lnTo>
                    <a:pt x="208" y="2177"/>
                  </a:lnTo>
                  <a:lnTo>
                    <a:pt x="211" y="2191"/>
                  </a:lnTo>
                  <a:lnTo>
                    <a:pt x="225" y="2199"/>
                  </a:lnTo>
                  <a:lnTo>
                    <a:pt x="238" y="2199"/>
                  </a:lnTo>
                  <a:lnTo>
                    <a:pt x="249" y="2193"/>
                  </a:lnTo>
                  <a:lnTo>
                    <a:pt x="262" y="2191"/>
                  </a:lnTo>
                  <a:lnTo>
                    <a:pt x="275" y="2191"/>
                  </a:lnTo>
                  <a:lnTo>
                    <a:pt x="289" y="2191"/>
                  </a:lnTo>
                  <a:lnTo>
                    <a:pt x="299" y="2191"/>
                  </a:lnTo>
                  <a:lnTo>
                    <a:pt x="315" y="2191"/>
                  </a:lnTo>
                  <a:lnTo>
                    <a:pt x="321" y="2204"/>
                  </a:lnTo>
                  <a:lnTo>
                    <a:pt x="313" y="2217"/>
                  </a:lnTo>
                  <a:lnTo>
                    <a:pt x="299" y="2217"/>
                  </a:lnTo>
                  <a:lnTo>
                    <a:pt x="289" y="2220"/>
                  </a:lnTo>
                  <a:lnTo>
                    <a:pt x="275" y="2228"/>
                  </a:lnTo>
                  <a:lnTo>
                    <a:pt x="270" y="2241"/>
                  </a:lnTo>
                  <a:lnTo>
                    <a:pt x="273" y="2255"/>
                  </a:lnTo>
                  <a:lnTo>
                    <a:pt x="273" y="2265"/>
                  </a:lnTo>
                  <a:lnTo>
                    <a:pt x="273" y="2279"/>
                  </a:lnTo>
                  <a:lnTo>
                    <a:pt x="273" y="2292"/>
                  </a:lnTo>
                  <a:lnTo>
                    <a:pt x="270" y="2303"/>
                  </a:lnTo>
                  <a:lnTo>
                    <a:pt x="257" y="2303"/>
                  </a:lnTo>
                  <a:lnTo>
                    <a:pt x="243" y="2297"/>
                  </a:lnTo>
                  <a:lnTo>
                    <a:pt x="230" y="2292"/>
                  </a:lnTo>
                  <a:lnTo>
                    <a:pt x="222" y="2279"/>
                  </a:lnTo>
                  <a:lnTo>
                    <a:pt x="233" y="2268"/>
                  </a:lnTo>
                  <a:lnTo>
                    <a:pt x="246" y="2273"/>
                  </a:lnTo>
                  <a:lnTo>
                    <a:pt x="259" y="2255"/>
                  </a:lnTo>
                  <a:lnTo>
                    <a:pt x="262" y="2241"/>
                  </a:lnTo>
                  <a:lnTo>
                    <a:pt x="259" y="2228"/>
                  </a:lnTo>
                  <a:lnTo>
                    <a:pt x="246" y="2231"/>
                  </a:lnTo>
                  <a:lnTo>
                    <a:pt x="243" y="2244"/>
                  </a:lnTo>
                  <a:lnTo>
                    <a:pt x="238" y="2257"/>
                  </a:lnTo>
                  <a:lnTo>
                    <a:pt x="222" y="2257"/>
                  </a:lnTo>
                  <a:lnTo>
                    <a:pt x="211" y="2268"/>
                  </a:lnTo>
                  <a:lnTo>
                    <a:pt x="211" y="2287"/>
                  </a:lnTo>
                  <a:lnTo>
                    <a:pt x="200" y="2279"/>
                  </a:lnTo>
                  <a:lnTo>
                    <a:pt x="195" y="2265"/>
                  </a:lnTo>
                  <a:lnTo>
                    <a:pt x="203" y="2255"/>
                  </a:lnTo>
                  <a:lnTo>
                    <a:pt x="203" y="2241"/>
                  </a:lnTo>
                  <a:lnTo>
                    <a:pt x="208" y="2228"/>
                  </a:lnTo>
                  <a:lnTo>
                    <a:pt x="195" y="2223"/>
                  </a:lnTo>
                  <a:lnTo>
                    <a:pt x="192" y="2236"/>
                  </a:lnTo>
                  <a:lnTo>
                    <a:pt x="195" y="2247"/>
                  </a:lnTo>
                  <a:lnTo>
                    <a:pt x="187" y="2260"/>
                  </a:lnTo>
                  <a:lnTo>
                    <a:pt x="174" y="2260"/>
                  </a:lnTo>
                  <a:lnTo>
                    <a:pt x="176" y="2247"/>
                  </a:lnTo>
                  <a:lnTo>
                    <a:pt x="176" y="2236"/>
                  </a:lnTo>
                  <a:lnTo>
                    <a:pt x="166" y="2236"/>
                  </a:lnTo>
                  <a:lnTo>
                    <a:pt x="160" y="2223"/>
                  </a:lnTo>
                  <a:lnTo>
                    <a:pt x="174" y="2212"/>
                  </a:lnTo>
                  <a:lnTo>
                    <a:pt x="171" y="2201"/>
                  </a:lnTo>
                  <a:lnTo>
                    <a:pt x="155" y="2193"/>
                  </a:lnTo>
                  <a:lnTo>
                    <a:pt x="150" y="2183"/>
                  </a:lnTo>
                  <a:lnTo>
                    <a:pt x="150" y="2169"/>
                  </a:lnTo>
                  <a:lnTo>
                    <a:pt x="139" y="2156"/>
                  </a:lnTo>
                  <a:lnTo>
                    <a:pt x="134" y="2140"/>
                  </a:lnTo>
                  <a:lnTo>
                    <a:pt x="136" y="2129"/>
                  </a:lnTo>
                  <a:lnTo>
                    <a:pt x="123" y="2116"/>
                  </a:lnTo>
                  <a:lnTo>
                    <a:pt x="120" y="2102"/>
                  </a:lnTo>
                  <a:lnTo>
                    <a:pt x="107" y="2094"/>
                  </a:lnTo>
                  <a:lnTo>
                    <a:pt x="104" y="2081"/>
                  </a:lnTo>
                  <a:lnTo>
                    <a:pt x="107" y="2068"/>
                  </a:lnTo>
                  <a:lnTo>
                    <a:pt x="107" y="2054"/>
                  </a:lnTo>
                  <a:lnTo>
                    <a:pt x="104" y="2044"/>
                  </a:lnTo>
                  <a:lnTo>
                    <a:pt x="102" y="2030"/>
                  </a:lnTo>
                  <a:lnTo>
                    <a:pt x="99" y="2017"/>
                  </a:lnTo>
                  <a:lnTo>
                    <a:pt x="91" y="2004"/>
                  </a:lnTo>
                  <a:lnTo>
                    <a:pt x="91" y="1990"/>
                  </a:lnTo>
                  <a:lnTo>
                    <a:pt x="80" y="1980"/>
                  </a:lnTo>
                  <a:lnTo>
                    <a:pt x="83" y="1966"/>
                  </a:lnTo>
                  <a:lnTo>
                    <a:pt x="86" y="1955"/>
                  </a:lnTo>
                  <a:lnTo>
                    <a:pt x="72" y="1939"/>
                  </a:lnTo>
                  <a:lnTo>
                    <a:pt x="72" y="1926"/>
                  </a:lnTo>
                  <a:lnTo>
                    <a:pt x="70" y="1915"/>
                  </a:lnTo>
                  <a:lnTo>
                    <a:pt x="83" y="1907"/>
                  </a:lnTo>
                  <a:lnTo>
                    <a:pt x="83" y="1894"/>
                  </a:lnTo>
                  <a:lnTo>
                    <a:pt x="78" y="1883"/>
                  </a:lnTo>
                  <a:lnTo>
                    <a:pt x="64" y="1878"/>
                  </a:lnTo>
                  <a:lnTo>
                    <a:pt x="56" y="1891"/>
                  </a:lnTo>
                  <a:lnTo>
                    <a:pt x="45" y="1889"/>
                  </a:lnTo>
                  <a:lnTo>
                    <a:pt x="32" y="1875"/>
                  </a:lnTo>
                  <a:lnTo>
                    <a:pt x="27" y="1889"/>
                  </a:lnTo>
                  <a:lnTo>
                    <a:pt x="29" y="1902"/>
                  </a:lnTo>
                  <a:lnTo>
                    <a:pt x="16" y="1905"/>
                  </a:lnTo>
                  <a:lnTo>
                    <a:pt x="11" y="1891"/>
                  </a:lnTo>
                  <a:lnTo>
                    <a:pt x="11" y="1878"/>
                  </a:lnTo>
                  <a:lnTo>
                    <a:pt x="19" y="1867"/>
                  </a:lnTo>
                  <a:lnTo>
                    <a:pt x="27" y="1854"/>
                  </a:lnTo>
                  <a:lnTo>
                    <a:pt x="27" y="1841"/>
                  </a:lnTo>
                  <a:lnTo>
                    <a:pt x="27" y="1830"/>
                  </a:lnTo>
                  <a:lnTo>
                    <a:pt x="37" y="1825"/>
                  </a:lnTo>
                  <a:lnTo>
                    <a:pt x="51" y="1825"/>
                  </a:lnTo>
                  <a:lnTo>
                    <a:pt x="64" y="1833"/>
                  </a:lnTo>
                  <a:lnTo>
                    <a:pt x="64" y="1846"/>
                  </a:lnTo>
                  <a:lnTo>
                    <a:pt x="61" y="1857"/>
                  </a:lnTo>
                  <a:lnTo>
                    <a:pt x="72" y="1857"/>
                  </a:lnTo>
                  <a:lnTo>
                    <a:pt x="86" y="1865"/>
                  </a:lnTo>
                  <a:lnTo>
                    <a:pt x="88" y="1851"/>
                  </a:lnTo>
                  <a:lnTo>
                    <a:pt x="88" y="1838"/>
                  </a:lnTo>
                  <a:lnTo>
                    <a:pt x="83" y="1825"/>
                  </a:lnTo>
                  <a:lnTo>
                    <a:pt x="91" y="1814"/>
                  </a:lnTo>
                  <a:lnTo>
                    <a:pt x="86" y="1801"/>
                  </a:lnTo>
                  <a:lnTo>
                    <a:pt x="88" y="1787"/>
                  </a:lnTo>
                  <a:lnTo>
                    <a:pt x="91" y="1776"/>
                  </a:lnTo>
                  <a:lnTo>
                    <a:pt x="102" y="1763"/>
                  </a:lnTo>
                  <a:lnTo>
                    <a:pt x="115" y="1758"/>
                  </a:lnTo>
                  <a:lnTo>
                    <a:pt x="118" y="1744"/>
                  </a:lnTo>
                  <a:lnTo>
                    <a:pt x="118" y="1731"/>
                  </a:lnTo>
                  <a:lnTo>
                    <a:pt x="104" y="1723"/>
                  </a:lnTo>
                  <a:lnTo>
                    <a:pt x="91" y="1720"/>
                  </a:lnTo>
                  <a:lnTo>
                    <a:pt x="88" y="1707"/>
                  </a:lnTo>
                  <a:lnTo>
                    <a:pt x="88" y="1694"/>
                  </a:lnTo>
                  <a:lnTo>
                    <a:pt x="88" y="1678"/>
                  </a:lnTo>
                  <a:lnTo>
                    <a:pt x="83" y="1664"/>
                  </a:lnTo>
                  <a:lnTo>
                    <a:pt x="86" y="1654"/>
                  </a:lnTo>
                  <a:lnTo>
                    <a:pt x="91" y="1640"/>
                  </a:lnTo>
                  <a:lnTo>
                    <a:pt x="88" y="1627"/>
                  </a:lnTo>
                  <a:lnTo>
                    <a:pt x="96" y="1616"/>
                  </a:lnTo>
                  <a:lnTo>
                    <a:pt x="91" y="1603"/>
                  </a:lnTo>
                  <a:lnTo>
                    <a:pt x="83" y="1589"/>
                  </a:lnTo>
                  <a:lnTo>
                    <a:pt x="96" y="1595"/>
                  </a:lnTo>
                  <a:lnTo>
                    <a:pt x="102" y="1584"/>
                  </a:lnTo>
                  <a:lnTo>
                    <a:pt x="88" y="1576"/>
                  </a:lnTo>
                  <a:lnTo>
                    <a:pt x="88" y="1565"/>
                  </a:lnTo>
                  <a:lnTo>
                    <a:pt x="91" y="1552"/>
                  </a:lnTo>
                  <a:lnTo>
                    <a:pt x="80" y="1541"/>
                  </a:lnTo>
                  <a:lnTo>
                    <a:pt x="67" y="1549"/>
                  </a:lnTo>
                  <a:lnTo>
                    <a:pt x="64" y="1563"/>
                  </a:lnTo>
                  <a:lnTo>
                    <a:pt x="51" y="1565"/>
                  </a:lnTo>
                  <a:lnTo>
                    <a:pt x="35" y="1565"/>
                  </a:lnTo>
                  <a:lnTo>
                    <a:pt x="29" y="1552"/>
                  </a:lnTo>
                  <a:lnTo>
                    <a:pt x="16" y="1541"/>
                  </a:lnTo>
                  <a:lnTo>
                    <a:pt x="16" y="1531"/>
                  </a:lnTo>
                  <a:lnTo>
                    <a:pt x="16" y="1517"/>
                  </a:lnTo>
                  <a:lnTo>
                    <a:pt x="19" y="1504"/>
                  </a:lnTo>
                  <a:lnTo>
                    <a:pt x="19" y="1493"/>
                  </a:lnTo>
                  <a:lnTo>
                    <a:pt x="16" y="1480"/>
                  </a:lnTo>
                  <a:lnTo>
                    <a:pt x="16" y="1467"/>
                  </a:lnTo>
                  <a:lnTo>
                    <a:pt x="16" y="1451"/>
                  </a:lnTo>
                  <a:lnTo>
                    <a:pt x="19" y="1437"/>
                  </a:lnTo>
                  <a:lnTo>
                    <a:pt x="27" y="1427"/>
                  </a:lnTo>
                  <a:lnTo>
                    <a:pt x="27" y="1413"/>
                  </a:lnTo>
                  <a:lnTo>
                    <a:pt x="29" y="1400"/>
                  </a:lnTo>
                  <a:lnTo>
                    <a:pt x="27" y="1389"/>
                  </a:lnTo>
                  <a:lnTo>
                    <a:pt x="19" y="1376"/>
                  </a:lnTo>
                  <a:lnTo>
                    <a:pt x="13" y="1362"/>
                  </a:lnTo>
                  <a:lnTo>
                    <a:pt x="11" y="1352"/>
                  </a:lnTo>
                  <a:lnTo>
                    <a:pt x="11" y="1338"/>
                  </a:lnTo>
                  <a:lnTo>
                    <a:pt x="11" y="1325"/>
                  </a:lnTo>
                  <a:lnTo>
                    <a:pt x="11" y="1312"/>
                  </a:lnTo>
                  <a:lnTo>
                    <a:pt x="8" y="1301"/>
                  </a:lnTo>
                  <a:lnTo>
                    <a:pt x="0" y="1288"/>
                  </a:lnTo>
                  <a:lnTo>
                    <a:pt x="3" y="1269"/>
                  </a:lnTo>
                  <a:lnTo>
                    <a:pt x="16" y="1256"/>
                  </a:lnTo>
                  <a:lnTo>
                    <a:pt x="24" y="1242"/>
                  </a:lnTo>
                  <a:lnTo>
                    <a:pt x="29" y="1231"/>
                  </a:lnTo>
                  <a:lnTo>
                    <a:pt x="32" y="1218"/>
                  </a:lnTo>
                  <a:lnTo>
                    <a:pt x="32" y="1205"/>
                  </a:lnTo>
                  <a:lnTo>
                    <a:pt x="29" y="1194"/>
                  </a:lnTo>
                  <a:lnTo>
                    <a:pt x="29" y="1181"/>
                  </a:lnTo>
                  <a:lnTo>
                    <a:pt x="37" y="1167"/>
                  </a:lnTo>
                  <a:lnTo>
                    <a:pt x="43" y="1154"/>
                  </a:lnTo>
                  <a:lnTo>
                    <a:pt x="45" y="1143"/>
                  </a:lnTo>
                  <a:lnTo>
                    <a:pt x="51" y="1127"/>
                  </a:lnTo>
                  <a:lnTo>
                    <a:pt x="56" y="1114"/>
                  </a:lnTo>
                  <a:lnTo>
                    <a:pt x="56" y="1101"/>
                  </a:lnTo>
                  <a:lnTo>
                    <a:pt x="56" y="1090"/>
                  </a:lnTo>
                  <a:lnTo>
                    <a:pt x="61" y="1077"/>
                  </a:lnTo>
                  <a:lnTo>
                    <a:pt x="61" y="1063"/>
                  </a:lnTo>
                  <a:lnTo>
                    <a:pt x="61" y="1053"/>
                  </a:lnTo>
                  <a:lnTo>
                    <a:pt x="67" y="1039"/>
                  </a:lnTo>
                  <a:lnTo>
                    <a:pt x="72" y="1026"/>
                  </a:lnTo>
                  <a:lnTo>
                    <a:pt x="67" y="1015"/>
                  </a:lnTo>
                  <a:lnTo>
                    <a:pt x="64" y="1002"/>
                  </a:lnTo>
                  <a:lnTo>
                    <a:pt x="67" y="988"/>
                  </a:lnTo>
                  <a:lnTo>
                    <a:pt x="78" y="975"/>
                  </a:lnTo>
                  <a:lnTo>
                    <a:pt x="70" y="964"/>
                  </a:lnTo>
                  <a:lnTo>
                    <a:pt x="67" y="951"/>
                  </a:lnTo>
                  <a:lnTo>
                    <a:pt x="70" y="938"/>
                  </a:lnTo>
                  <a:lnTo>
                    <a:pt x="70" y="927"/>
                  </a:lnTo>
                  <a:lnTo>
                    <a:pt x="67" y="914"/>
                  </a:lnTo>
                  <a:lnTo>
                    <a:pt x="53" y="900"/>
                  </a:lnTo>
                  <a:lnTo>
                    <a:pt x="51" y="876"/>
                  </a:lnTo>
                  <a:lnTo>
                    <a:pt x="48" y="863"/>
                  </a:lnTo>
                  <a:lnTo>
                    <a:pt x="45" y="849"/>
                  </a:lnTo>
                  <a:lnTo>
                    <a:pt x="45" y="833"/>
                  </a:lnTo>
                  <a:lnTo>
                    <a:pt x="48" y="823"/>
                  </a:lnTo>
                  <a:lnTo>
                    <a:pt x="53" y="809"/>
                  </a:lnTo>
                  <a:lnTo>
                    <a:pt x="56" y="796"/>
                  </a:lnTo>
                  <a:lnTo>
                    <a:pt x="48" y="783"/>
                  </a:lnTo>
                  <a:lnTo>
                    <a:pt x="53" y="772"/>
                  </a:lnTo>
                  <a:lnTo>
                    <a:pt x="53" y="759"/>
                  </a:lnTo>
                  <a:lnTo>
                    <a:pt x="51" y="745"/>
                  </a:lnTo>
                  <a:lnTo>
                    <a:pt x="48" y="735"/>
                  </a:lnTo>
                  <a:lnTo>
                    <a:pt x="48" y="721"/>
                  </a:lnTo>
                  <a:lnTo>
                    <a:pt x="51" y="708"/>
                  </a:lnTo>
                  <a:lnTo>
                    <a:pt x="53" y="697"/>
                  </a:lnTo>
                  <a:lnTo>
                    <a:pt x="53" y="684"/>
                  </a:lnTo>
                  <a:lnTo>
                    <a:pt x="56" y="670"/>
                  </a:lnTo>
                  <a:lnTo>
                    <a:pt x="56" y="657"/>
                  </a:lnTo>
                  <a:lnTo>
                    <a:pt x="56" y="646"/>
                  </a:lnTo>
                  <a:lnTo>
                    <a:pt x="64" y="633"/>
                  </a:lnTo>
                  <a:lnTo>
                    <a:pt x="67" y="620"/>
                  </a:lnTo>
                  <a:lnTo>
                    <a:pt x="67" y="604"/>
                  </a:lnTo>
                  <a:lnTo>
                    <a:pt x="72" y="588"/>
                  </a:lnTo>
                  <a:lnTo>
                    <a:pt x="80" y="577"/>
                  </a:lnTo>
                  <a:lnTo>
                    <a:pt x="80" y="564"/>
                  </a:lnTo>
                  <a:lnTo>
                    <a:pt x="70" y="550"/>
                  </a:lnTo>
                  <a:lnTo>
                    <a:pt x="64" y="534"/>
                  </a:lnTo>
                  <a:lnTo>
                    <a:pt x="67" y="521"/>
                  </a:lnTo>
                  <a:lnTo>
                    <a:pt x="72" y="508"/>
                  </a:lnTo>
                  <a:lnTo>
                    <a:pt x="78" y="494"/>
                  </a:lnTo>
                  <a:lnTo>
                    <a:pt x="72" y="481"/>
                  </a:lnTo>
                  <a:lnTo>
                    <a:pt x="72" y="470"/>
                  </a:lnTo>
                  <a:lnTo>
                    <a:pt x="72" y="457"/>
                  </a:lnTo>
                  <a:lnTo>
                    <a:pt x="78" y="443"/>
                  </a:lnTo>
                  <a:lnTo>
                    <a:pt x="78" y="433"/>
                  </a:lnTo>
                  <a:lnTo>
                    <a:pt x="78" y="417"/>
                  </a:lnTo>
                  <a:lnTo>
                    <a:pt x="80" y="403"/>
                  </a:lnTo>
                  <a:lnTo>
                    <a:pt x="80" y="390"/>
                  </a:lnTo>
                  <a:lnTo>
                    <a:pt x="78" y="379"/>
                  </a:lnTo>
                  <a:lnTo>
                    <a:pt x="67" y="366"/>
                  </a:lnTo>
                  <a:lnTo>
                    <a:pt x="67" y="353"/>
                  </a:lnTo>
                  <a:lnTo>
                    <a:pt x="80" y="339"/>
                  </a:lnTo>
                  <a:lnTo>
                    <a:pt x="80" y="329"/>
                  </a:lnTo>
                  <a:lnTo>
                    <a:pt x="83" y="315"/>
                  </a:lnTo>
                  <a:lnTo>
                    <a:pt x="86" y="302"/>
                  </a:lnTo>
                  <a:lnTo>
                    <a:pt x="86" y="291"/>
                  </a:lnTo>
                  <a:lnTo>
                    <a:pt x="86" y="278"/>
                  </a:lnTo>
                  <a:lnTo>
                    <a:pt x="88" y="264"/>
                  </a:lnTo>
                  <a:lnTo>
                    <a:pt x="86" y="248"/>
                  </a:lnTo>
                  <a:lnTo>
                    <a:pt x="83" y="235"/>
                  </a:lnTo>
                  <a:lnTo>
                    <a:pt x="72" y="224"/>
                  </a:lnTo>
                  <a:lnTo>
                    <a:pt x="72" y="211"/>
                  </a:lnTo>
                  <a:lnTo>
                    <a:pt x="72" y="195"/>
                  </a:lnTo>
                  <a:lnTo>
                    <a:pt x="72" y="179"/>
                  </a:lnTo>
                  <a:lnTo>
                    <a:pt x="72" y="168"/>
                  </a:lnTo>
                  <a:lnTo>
                    <a:pt x="72" y="155"/>
                  </a:lnTo>
                  <a:lnTo>
                    <a:pt x="78" y="139"/>
                  </a:lnTo>
                  <a:lnTo>
                    <a:pt x="72" y="123"/>
                  </a:lnTo>
                  <a:lnTo>
                    <a:pt x="70" y="109"/>
                  </a:lnTo>
                  <a:lnTo>
                    <a:pt x="61" y="99"/>
                  </a:lnTo>
                  <a:lnTo>
                    <a:pt x="56" y="85"/>
                  </a:lnTo>
                  <a:lnTo>
                    <a:pt x="53" y="69"/>
                  </a:lnTo>
                  <a:lnTo>
                    <a:pt x="56" y="56"/>
                  </a:lnTo>
                  <a:lnTo>
                    <a:pt x="56" y="51"/>
                  </a:lnTo>
                  <a:lnTo>
                    <a:pt x="70" y="48"/>
                  </a:lnTo>
                  <a:lnTo>
                    <a:pt x="83" y="45"/>
                  </a:lnTo>
                  <a:lnTo>
                    <a:pt x="94" y="37"/>
                  </a:lnTo>
                  <a:lnTo>
                    <a:pt x="102" y="27"/>
                  </a:lnTo>
                  <a:lnTo>
                    <a:pt x="99" y="13"/>
                  </a:lnTo>
                  <a:lnTo>
                    <a:pt x="107" y="0"/>
                  </a:lnTo>
                </a:path>
              </a:pathLst>
            </a:custGeom>
            <a:pattFill prst="wdUpDiag">
              <a:fgClr>
                <a:schemeClr val="accent1">
                  <a:lumMod val="40000"/>
                  <a:lumOff val="60000"/>
                </a:schemeClr>
              </a:fgClr>
              <a:bgClr>
                <a:schemeClr val="accent6">
                  <a:lumMod val="40000"/>
                  <a:lumOff val="60000"/>
                </a:schemeClr>
              </a:bgClr>
            </a:patt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E5581996-1291-D7B1-D02C-559A49C85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88" y="942975"/>
              <a:ext cx="3881438" cy="3957638"/>
            </a:xfrm>
            <a:custGeom>
              <a:avLst/>
              <a:gdLst>
                <a:gd name="T0" fmla="*/ 1478 w 2445"/>
                <a:gd name="T1" fmla="*/ 211 h 2493"/>
                <a:gd name="T2" fmla="*/ 1448 w 2445"/>
                <a:gd name="T3" fmla="*/ 345 h 2493"/>
                <a:gd name="T4" fmla="*/ 1464 w 2445"/>
                <a:gd name="T5" fmla="*/ 385 h 2493"/>
                <a:gd name="T6" fmla="*/ 1579 w 2445"/>
                <a:gd name="T7" fmla="*/ 350 h 2493"/>
                <a:gd name="T8" fmla="*/ 1552 w 2445"/>
                <a:gd name="T9" fmla="*/ 446 h 2493"/>
                <a:gd name="T10" fmla="*/ 1454 w 2445"/>
                <a:gd name="T11" fmla="*/ 457 h 2493"/>
                <a:gd name="T12" fmla="*/ 1598 w 2445"/>
                <a:gd name="T13" fmla="*/ 446 h 2493"/>
                <a:gd name="T14" fmla="*/ 1740 w 2445"/>
                <a:gd name="T15" fmla="*/ 414 h 2493"/>
                <a:gd name="T16" fmla="*/ 1868 w 2445"/>
                <a:gd name="T17" fmla="*/ 502 h 2493"/>
                <a:gd name="T18" fmla="*/ 1937 w 2445"/>
                <a:gd name="T19" fmla="*/ 502 h 2493"/>
                <a:gd name="T20" fmla="*/ 2100 w 2445"/>
                <a:gd name="T21" fmla="*/ 559 h 2493"/>
                <a:gd name="T22" fmla="*/ 2258 w 2445"/>
                <a:gd name="T23" fmla="*/ 633 h 2493"/>
                <a:gd name="T24" fmla="*/ 2408 w 2445"/>
                <a:gd name="T25" fmla="*/ 743 h 2493"/>
                <a:gd name="T26" fmla="*/ 2437 w 2445"/>
                <a:gd name="T27" fmla="*/ 898 h 2493"/>
                <a:gd name="T28" fmla="*/ 2378 w 2445"/>
                <a:gd name="T29" fmla="*/ 1039 h 2493"/>
                <a:gd name="T30" fmla="*/ 2247 w 2445"/>
                <a:gd name="T31" fmla="*/ 1186 h 2493"/>
                <a:gd name="T32" fmla="*/ 2183 w 2445"/>
                <a:gd name="T33" fmla="*/ 1291 h 2493"/>
                <a:gd name="T34" fmla="*/ 2154 w 2445"/>
                <a:gd name="T35" fmla="*/ 1451 h 2493"/>
                <a:gd name="T36" fmla="*/ 2100 w 2445"/>
                <a:gd name="T37" fmla="*/ 1616 h 2493"/>
                <a:gd name="T38" fmla="*/ 1993 w 2445"/>
                <a:gd name="T39" fmla="*/ 1761 h 2493"/>
                <a:gd name="T40" fmla="*/ 1881 w 2445"/>
                <a:gd name="T41" fmla="*/ 1846 h 2493"/>
                <a:gd name="T42" fmla="*/ 1724 w 2445"/>
                <a:gd name="T43" fmla="*/ 1892 h 2493"/>
                <a:gd name="T44" fmla="*/ 1566 w 2445"/>
                <a:gd name="T45" fmla="*/ 1988 h 2493"/>
                <a:gd name="T46" fmla="*/ 1528 w 2445"/>
                <a:gd name="T47" fmla="*/ 2132 h 2493"/>
                <a:gd name="T48" fmla="*/ 1435 w 2445"/>
                <a:gd name="T49" fmla="*/ 2284 h 2493"/>
                <a:gd name="T50" fmla="*/ 1360 w 2445"/>
                <a:gd name="T51" fmla="*/ 2367 h 2493"/>
                <a:gd name="T52" fmla="*/ 1365 w 2445"/>
                <a:gd name="T53" fmla="*/ 2324 h 2493"/>
                <a:gd name="T54" fmla="*/ 1293 w 2445"/>
                <a:gd name="T55" fmla="*/ 2485 h 2493"/>
                <a:gd name="T56" fmla="*/ 1266 w 2445"/>
                <a:gd name="T57" fmla="*/ 2434 h 2493"/>
                <a:gd name="T58" fmla="*/ 1133 w 2445"/>
                <a:gd name="T59" fmla="*/ 2322 h 2493"/>
                <a:gd name="T60" fmla="*/ 1063 w 2445"/>
                <a:gd name="T61" fmla="*/ 2228 h 2493"/>
                <a:gd name="T62" fmla="*/ 1205 w 2445"/>
                <a:gd name="T63" fmla="*/ 2097 h 2493"/>
                <a:gd name="T64" fmla="*/ 1213 w 2445"/>
                <a:gd name="T65" fmla="*/ 1982 h 2493"/>
                <a:gd name="T66" fmla="*/ 1173 w 2445"/>
                <a:gd name="T67" fmla="*/ 1868 h 2493"/>
                <a:gd name="T68" fmla="*/ 1082 w 2445"/>
                <a:gd name="T69" fmla="*/ 1755 h 2493"/>
                <a:gd name="T70" fmla="*/ 1015 w 2445"/>
                <a:gd name="T71" fmla="*/ 1651 h 2493"/>
                <a:gd name="T72" fmla="*/ 1034 w 2445"/>
                <a:gd name="T73" fmla="*/ 1480 h 2493"/>
                <a:gd name="T74" fmla="*/ 871 w 2445"/>
                <a:gd name="T75" fmla="*/ 1301 h 2493"/>
                <a:gd name="T76" fmla="*/ 775 w 2445"/>
                <a:gd name="T77" fmla="*/ 1208 h 2493"/>
                <a:gd name="T78" fmla="*/ 614 w 2445"/>
                <a:gd name="T79" fmla="*/ 1138 h 2493"/>
                <a:gd name="T80" fmla="*/ 553 w 2445"/>
                <a:gd name="T81" fmla="*/ 986 h 2493"/>
                <a:gd name="T82" fmla="*/ 414 w 2445"/>
                <a:gd name="T83" fmla="*/ 1023 h 2493"/>
                <a:gd name="T84" fmla="*/ 256 w 2445"/>
                <a:gd name="T85" fmla="*/ 1069 h 2493"/>
                <a:gd name="T86" fmla="*/ 152 w 2445"/>
                <a:gd name="T87" fmla="*/ 1005 h 2493"/>
                <a:gd name="T88" fmla="*/ 26 w 2445"/>
                <a:gd name="T89" fmla="*/ 909 h 2493"/>
                <a:gd name="T90" fmla="*/ 45 w 2445"/>
                <a:gd name="T91" fmla="*/ 754 h 2493"/>
                <a:gd name="T92" fmla="*/ 171 w 2445"/>
                <a:gd name="T93" fmla="*/ 636 h 2493"/>
                <a:gd name="T94" fmla="*/ 267 w 2445"/>
                <a:gd name="T95" fmla="*/ 406 h 2493"/>
                <a:gd name="T96" fmla="*/ 288 w 2445"/>
                <a:gd name="T97" fmla="*/ 297 h 2493"/>
                <a:gd name="T98" fmla="*/ 352 w 2445"/>
                <a:gd name="T99" fmla="*/ 222 h 2493"/>
                <a:gd name="T100" fmla="*/ 489 w 2445"/>
                <a:gd name="T101" fmla="*/ 299 h 2493"/>
                <a:gd name="T102" fmla="*/ 630 w 2445"/>
                <a:gd name="T103" fmla="*/ 211 h 2493"/>
                <a:gd name="T104" fmla="*/ 585 w 2445"/>
                <a:gd name="T105" fmla="*/ 102 h 2493"/>
                <a:gd name="T106" fmla="*/ 686 w 2445"/>
                <a:gd name="T107" fmla="*/ 94 h 2493"/>
                <a:gd name="T108" fmla="*/ 833 w 2445"/>
                <a:gd name="T109" fmla="*/ 14 h 2493"/>
                <a:gd name="T110" fmla="*/ 882 w 2445"/>
                <a:gd name="T111" fmla="*/ 128 h 2493"/>
                <a:gd name="T112" fmla="*/ 967 w 2445"/>
                <a:gd name="T113" fmla="*/ 249 h 2493"/>
                <a:gd name="T114" fmla="*/ 1138 w 2445"/>
                <a:gd name="T115" fmla="*/ 219 h 2493"/>
                <a:gd name="T116" fmla="*/ 1242 w 2445"/>
                <a:gd name="T117" fmla="*/ 198 h 2493"/>
                <a:gd name="T118" fmla="*/ 1411 w 2445"/>
                <a:gd name="T119" fmla="*/ 94 h 2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45" h="2493">
                  <a:moveTo>
                    <a:pt x="1427" y="70"/>
                  </a:moveTo>
                  <a:lnTo>
                    <a:pt x="1440" y="80"/>
                  </a:lnTo>
                  <a:lnTo>
                    <a:pt x="1446" y="94"/>
                  </a:lnTo>
                  <a:lnTo>
                    <a:pt x="1459" y="99"/>
                  </a:lnTo>
                  <a:lnTo>
                    <a:pt x="1456" y="112"/>
                  </a:lnTo>
                  <a:lnTo>
                    <a:pt x="1459" y="123"/>
                  </a:lnTo>
                  <a:lnTo>
                    <a:pt x="1459" y="136"/>
                  </a:lnTo>
                  <a:lnTo>
                    <a:pt x="1464" y="150"/>
                  </a:lnTo>
                  <a:lnTo>
                    <a:pt x="1472" y="163"/>
                  </a:lnTo>
                  <a:lnTo>
                    <a:pt x="1470" y="174"/>
                  </a:lnTo>
                  <a:lnTo>
                    <a:pt x="1475" y="187"/>
                  </a:lnTo>
                  <a:lnTo>
                    <a:pt x="1472" y="201"/>
                  </a:lnTo>
                  <a:lnTo>
                    <a:pt x="1478" y="211"/>
                  </a:lnTo>
                  <a:lnTo>
                    <a:pt x="1488" y="225"/>
                  </a:lnTo>
                  <a:lnTo>
                    <a:pt x="1499" y="225"/>
                  </a:lnTo>
                  <a:lnTo>
                    <a:pt x="1512" y="230"/>
                  </a:lnTo>
                  <a:lnTo>
                    <a:pt x="1526" y="241"/>
                  </a:lnTo>
                  <a:lnTo>
                    <a:pt x="1531" y="254"/>
                  </a:lnTo>
                  <a:lnTo>
                    <a:pt x="1534" y="265"/>
                  </a:lnTo>
                  <a:lnTo>
                    <a:pt x="1523" y="275"/>
                  </a:lnTo>
                  <a:lnTo>
                    <a:pt x="1512" y="289"/>
                  </a:lnTo>
                  <a:lnTo>
                    <a:pt x="1499" y="299"/>
                  </a:lnTo>
                  <a:lnTo>
                    <a:pt x="1488" y="313"/>
                  </a:lnTo>
                  <a:lnTo>
                    <a:pt x="1472" y="326"/>
                  </a:lnTo>
                  <a:lnTo>
                    <a:pt x="1459" y="331"/>
                  </a:lnTo>
                  <a:lnTo>
                    <a:pt x="1448" y="345"/>
                  </a:lnTo>
                  <a:lnTo>
                    <a:pt x="1438" y="353"/>
                  </a:lnTo>
                  <a:lnTo>
                    <a:pt x="1427" y="366"/>
                  </a:lnTo>
                  <a:lnTo>
                    <a:pt x="1427" y="380"/>
                  </a:lnTo>
                  <a:lnTo>
                    <a:pt x="1421" y="390"/>
                  </a:lnTo>
                  <a:lnTo>
                    <a:pt x="1411" y="404"/>
                  </a:lnTo>
                  <a:lnTo>
                    <a:pt x="1400" y="417"/>
                  </a:lnTo>
                  <a:lnTo>
                    <a:pt x="1389" y="430"/>
                  </a:lnTo>
                  <a:lnTo>
                    <a:pt x="1403" y="430"/>
                  </a:lnTo>
                  <a:lnTo>
                    <a:pt x="1435" y="420"/>
                  </a:lnTo>
                  <a:lnTo>
                    <a:pt x="1446" y="417"/>
                  </a:lnTo>
                  <a:lnTo>
                    <a:pt x="1454" y="404"/>
                  </a:lnTo>
                  <a:lnTo>
                    <a:pt x="1454" y="390"/>
                  </a:lnTo>
                  <a:lnTo>
                    <a:pt x="1464" y="385"/>
                  </a:lnTo>
                  <a:lnTo>
                    <a:pt x="1475" y="398"/>
                  </a:lnTo>
                  <a:lnTo>
                    <a:pt x="1486" y="412"/>
                  </a:lnTo>
                  <a:lnTo>
                    <a:pt x="1488" y="398"/>
                  </a:lnTo>
                  <a:lnTo>
                    <a:pt x="1478" y="385"/>
                  </a:lnTo>
                  <a:lnTo>
                    <a:pt x="1480" y="372"/>
                  </a:lnTo>
                  <a:lnTo>
                    <a:pt x="1491" y="361"/>
                  </a:lnTo>
                  <a:lnTo>
                    <a:pt x="1504" y="353"/>
                  </a:lnTo>
                  <a:lnTo>
                    <a:pt x="1515" y="353"/>
                  </a:lnTo>
                  <a:lnTo>
                    <a:pt x="1528" y="353"/>
                  </a:lnTo>
                  <a:lnTo>
                    <a:pt x="1542" y="358"/>
                  </a:lnTo>
                  <a:lnTo>
                    <a:pt x="1552" y="358"/>
                  </a:lnTo>
                  <a:lnTo>
                    <a:pt x="1566" y="353"/>
                  </a:lnTo>
                  <a:lnTo>
                    <a:pt x="1579" y="350"/>
                  </a:lnTo>
                  <a:lnTo>
                    <a:pt x="1593" y="345"/>
                  </a:lnTo>
                  <a:lnTo>
                    <a:pt x="1603" y="345"/>
                  </a:lnTo>
                  <a:lnTo>
                    <a:pt x="1617" y="348"/>
                  </a:lnTo>
                  <a:lnTo>
                    <a:pt x="1635" y="361"/>
                  </a:lnTo>
                  <a:lnTo>
                    <a:pt x="1625" y="372"/>
                  </a:lnTo>
                  <a:lnTo>
                    <a:pt x="1622" y="385"/>
                  </a:lnTo>
                  <a:lnTo>
                    <a:pt x="1619" y="398"/>
                  </a:lnTo>
                  <a:lnTo>
                    <a:pt x="1614" y="412"/>
                  </a:lnTo>
                  <a:lnTo>
                    <a:pt x="1603" y="422"/>
                  </a:lnTo>
                  <a:lnTo>
                    <a:pt x="1593" y="436"/>
                  </a:lnTo>
                  <a:lnTo>
                    <a:pt x="1579" y="438"/>
                  </a:lnTo>
                  <a:lnTo>
                    <a:pt x="1566" y="436"/>
                  </a:lnTo>
                  <a:lnTo>
                    <a:pt x="1552" y="446"/>
                  </a:lnTo>
                  <a:lnTo>
                    <a:pt x="1542" y="452"/>
                  </a:lnTo>
                  <a:lnTo>
                    <a:pt x="1528" y="449"/>
                  </a:lnTo>
                  <a:lnTo>
                    <a:pt x="1515" y="446"/>
                  </a:lnTo>
                  <a:lnTo>
                    <a:pt x="1504" y="449"/>
                  </a:lnTo>
                  <a:lnTo>
                    <a:pt x="1491" y="452"/>
                  </a:lnTo>
                  <a:lnTo>
                    <a:pt x="1478" y="452"/>
                  </a:lnTo>
                  <a:lnTo>
                    <a:pt x="1464" y="452"/>
                  </a:lnTo>
                  <a:lnTo>
                    <a:pt x="1454" y="446"/>
                  </a:lnTo>
                  <a:lnTo>
                    <a:pt x="1438" y="441"/>
                  </a:lnTo>
                  <a:lnTo>
                    <a:pt x="1424" y="449"/>
                  </a:lnTo>
                  <a:lnTo>
                    <a:pt x="1424" y="460"/>
                  </a:lnTo>
                  <a:lnTo>
                    <a:pt x="1440" y="452"/>
                  </a:lnTo>
                  <a:lnTo>
                    <a:pt x="1454" y="457"/>
                  </a:lnTo>
                  <a:lnTo>
                    <a:pt x="1464" y="460"/>
                  </a:lnTo>
                  <a:lnTo>
                    <a:pt x="1478" y="465"/>
                  </a:lnTo>
                  <a:lnTo>
                    <a:pt x="1491" y="465"/>
                  </a:lnTo>
                  <a:lnTo>
                    <a:pt x="1504" y="457"/>
                  </a:lnTo>
                  <a:lnTo>
                    <a:pt x="1515" y="460"/>
                  </a:lnTo>
                  <a:lnTo>
                    <a:pt x="1528" y="460"/>
                  </a:lnTo>
                  <a:lnTo>
                    <a:pt x="1542" y="465"/>
                  </a:lnTo>
                  <a:lnTo>
                    <a:pt x="1552" y="465"/>
                  </a:lnTo>
                  <a:lnTo>
                    <a:pt x="1566" y="457"/>
                  </a:lnTo>
                  <a:lnTo>
                    <a:pt x="1569" y="470"/>
                  </a:lnTo>
                  <a:lnTo>
                    <a:pt x="1582" y="460"/>
                  </a:lnTo>
                  <a:lnTo>
                    <a:pt x="1585" y="449"/>
                  </a:lnTo>
                  <a:lnTo>
                    <a:pt x="1598" y="446"/>
                  </a:lnTo>
                  <a:lnTo>
                    <a:pt x="1611" y="436"/>
                  </a:lnTo>
                  <a:lnTo>
                    <a:pt x="1622" y="436"/>
                  </a:lnTo>
                  <a:lnTo>
                    <a:pt x="1625" y="422"/>
                  </a:lnTo>
                  <a:lnTo>
                    <a:pt x="1635" y="412"/>
                  </a:lnTo>
                  <a:lnTo>
                    <a:pt x="1641" y="398"/>
                  </a:lnTo>
                  <a:lnTo>
                    <a:pt x="1651" y="385"/>
                  </a:lnTo>
                  <a:lnTo>
                    <a:pt x="1665" y="380"/>
                  </a:lnTo>
                  <a:lnTo>
                    <a:pt x="1675" y="385"/>
                  </a:lnTo>
                  <a:lnTo>
                    <a:pt x="1689" y="388"/>
                  </a:lnTo>
                  <a:lnTo>
                    <a:pt x="1702" y="398"/>
                  </a:lnTo>
                  <a:lnTo>
                    <a:pt x="1713" y="401"/>
                  </a:lnTo>
                  <a:lnTo>
                    <a:pt x="1726" y="404"/>
                  </a:lnTo>
                  <a:lnTo>
                    <a:pt x="1740" y="414"/>
                  </a:lnTo>
                  <a:lnTo>
                    <a:pt x="1753" y="420"/>
                  </a:lnTo>
                  <a:lnTo>
                    <a:pt x="1769" y="425"/>
                  </a:lnTo>
                  <a:lnTo>
                    <a:pt x="1782" y="433"/>
                  </a:lnTo>
                  <a:lnTo>
                    <a:pt x="1796" y="430"/>
                  </a:lnTo>
                  <a:lnTo>
                    <a:pt x="1809" y="436"/>
                  </a:lnTo>
                  <a:lnTo>
                    <a:pt x="1822" y="446"/>
                  </a:lnTo>
                  <a:lnTo>
                    <a:pt x="1825" y="457"/>
                  </a:lnTo>
                  <a:lnTo>
                    <a:pt x="1836" y="452"/>
                  </a:lnTo>
                  <a:lnTo>
                    <a:pt x="1849" y="454"/>
                  </a:lnTo>
                  <a:lnTo>
                    <a:pt x="1863" y="465"/>
                  </a:lnTo>
                  <a:lnTo>
                    <a:pt x="1871" y="476"/>
                  </a:lnTo>
                  <a:lnTo>
                    <a:pt x="1871" y="489"/>
                  </a:lnTo>
                  <a:lnTo>
                    <a:pt x="1868" y="502"/>
                  </a:lnTo>
                  <a:lnTo>
                    <a:pt x="1871" y="516"/>
                  </a:lnTo>
                  <a:lnTo>
                    <a:pt x="1868" y="529"/>
                  </a:lnTo>
                  <a:lnTo>
                    <a:pt x="1868" y="543"/>
                  </a:lnTo>
                  <a:lnTo>
                    <a:pt x="1860" y="556"/>
                  </a:lnTo>
                  <a:lnTo>
                    <a:pt x="1871" y="559"/>
                  </a:lnTo>
                  <a:lnTo>
                    <a:pt x="1881" y="545"/>
                  </a:lnTo>
                  <a:lnTo>
                    <a:pt x="1884" y="535"/>
                  </a:lnTo>
                  <a:lnTo>
                    <a:pt x="1887" y="521"/>
                  </a:lnTo>
                  <a:lnTo>
                    <a:pt x="1900" y="516"/>
                  </a:lnTo>
                  <a:lnTo>
                    <a:pt x="1911" y="529"/>
                  </a:lnTo>
                  <a:lnTo>
                    <a:pt x="1927" y="527"/>
                  </a:lnTo>
                  <a:lnTo>
                    <a:pt x="1932" y="516"/>
                  </a:lnTo>
                  <a:lnTo>
                    <a:pt x="1937" y="502"/>
                  </a:lnTo>
                  <a:lnTo>
                    <a:pt x="1951" y="508"/>
                  </a:lnTo>
                  <a:lnTo>
                    <a:pt x="1964" y="516"/>
                  </a:lnTo>
                  <a:lnTo>
                    <a:pt x="1975" y="524"/>
                  </a:lnTo>
                  <a:lnTo>
                    <a:pt x="1988" y="529"/>
                  </a:lnTo>
                  <a:lnTo>
                    <a:pt x="2002" y="535"/>
                  </a:lnTo>
                  <a:lnTo>
                    <a:pt x="2012" y="545"/>
                  </a:lnTo>
                  <a:lnTo>
                    <a:pt x="2026" y="548"/>
                  </a:lnTo>
                  <a:lnTo>
                    <a:pt x="2039" y="540"/>
                  </a:lnTo>
                  <a:lnTo>
                    <a:pt x="2052" y="545"/>
                  </a:lnTo>
                  <a:lnTo>
                    <a:pt x="2063" y="553"/>
                  </a:lnTo>
                  <a:lnTo>
                    <a:pt x="2076" y="561"/>
                  </a:lnTo>
                  <a:lnTo>
                    <a:pt x="2090" y="556"/>
                  </a:lnTo>
                  <a:lnTo>
                    <a:pt x="2100" y="559"/>
                  </a:lnTo>
                  <a:lnTo>
                    <a:pt x="2111" y="572"/>
                  </a:lnTo>
                  <a:lnTo>
                    <a:pt x="2124" y="564"/>
                  </a:lnTo>
                  <a:lnTo>
                    <a:pt x="2135" y="559"/>
                  </a:lnTo>
                  <a:lnTo>
                    <a:pt x="2149" y="559"/>
                  </a:lnTo>
                  <a:lnTo>
                    <a:pt x="2165" y="567"/>
                  </a:lnTo>
                  <a:lnTo>
                    <a:pt x="2178" y="577"/>
                  </a:lnTo>
                  <a:lnTo>
                    <a:pt x="2189" y="577"/>
                  </a:lnTo>
                  <a:lnTo>
                    <a:pt x="2202" y="585"/>
                  </a:lnTo>
                  <a:lnTo>
                    <a:pt x="2215" y="596"/>
                  </a:lnTo>
                  <a:lnTo>
                    <a:pt x="2223" y="609"/>
                  </a:lnTo>
                  <a:lnTo>
                    <a:pt x="2234" y="620"/>
                  </a:lnTo>
                  <a:lnTo>
                    <a:pt x="2247" y="628"/>
                  </a:lnTo>
                  <a:lnTo>
                    <a:pt x="2258" y="633"/>
                  </a:lnTo>
                  <a:lnTo>
                    <a:pt x="2266" y="647"/>
                  </a:lnTo>
                  <a:lnTo>
                    <a:pt x="2274" y="660"/>
                  </a:lnTo>
                  <a:lnTo>
                    <a:pt x="2279" y="671"/>
                  </a:lnTo>
                  <a:lnTo>
                    <a:pt x="2293" y="684"/>
                  </a:lnTo>
                  <a:lnTo>
                    <a:pt x="2306" y="689"/>
                  </a:lnTo>
                  <a:lnTo>
                    <a:pt x="2320" y="697"/>
                  </a:lnTo>
                  <a:lnTo>
                    <a:pt x="2330" y="705"/>
                  </a:lnTo>
                  <a:lnTo>
                    <a:pt x="2344" y="714"/>
                  </a:lnTo>
                  <a:lnTo>
                    <a:pt x="2357" y="724"/>
                  </a:lnTo>
                  <a:lnTo>
                    <a:pt x="2360" y="738"/>
                  </a:lnTo>
                  <a:lnTo>
                    <a:pt x="2378" y="735"/>
                  </a:lnTo>
                  <a:lnTo>
                    <a:pt x="2394" y="740"/>
                  </a:lnTo>
                  <a:lnTo>
                    <a:pt x="2408" y="743"/>
                  </a:lnTo>
                  <a:lnTo>
                    <a:pt x="2418" y="748"/>
                  </a:lnTo>
                  <a:lnTo>
                    <a:pt x="2426" y="759"/>
                  </a:lnTo>
                  <a:lnTo>
                    <a:pt x="2432" y="772"/>
                  </a:lnTo>
                  <a:lnTo>
                    <a:pt x="2429" y="786"/>
                  </a:lnTo>
                  <a:lnTo>
                    <a:pt x="2429" y="799"/>
                  </a:lnTo>
                  <a:lnTo>
                    <a:pt x="2435" y="810"/>
                  </a:lnTo>
                  <a:lnTo>
                    <a:pt x="2443" y="823"/>
                  </a:lnTo>
                  <a:lnTo>
                    <a:pt x="2443" y="836"/>
                  </a:lnTo>
                  <a:lnTo>
                    <a:pt x="2445" y="847"/>
                  </a:lnTo>
                  <a:lnTo>
                    <a:pt x="2445" y="860"/>
                  </a:lnTo>
                  <a:lnTo>
                    <a:pt x="2445" y="874"/>
                  </a:lnTo>
                  <a:lnTo>
                    <a:pt x="2443" y="884"/>
                  </a:lnTo>
                  <a:lnTo>
                    <a:pt x="2437" y="898"/>
                  </a:lnTo>
                  <a:lnTo>
                    <a:pt x="2443" y="911"/>
                  </a:lnTo>
                  <a:lnTo>
                    <a:pt x="2443" y="925"/>
                  </a:lnTo>
                  <a:lnTo>
                    <a:pt x="2435" y="935"/>
                  </a:lnTo>
                  <a:lnTo>
                    <a:pt x="2429" y="949"/>
                  </a:lnTo>
                  <a:lnTo>
                    <a:pt x="2429" y="962"/>
                  </a:lnTo>
                  <a:lnTo>
                    <a:pt x="2426" y="973"/>
                  </a:lnTo>
                  <a:lnTo>
                    <a:pt x="2424" y="986"/>
                  </a:lnTo>
                  <a:lnTo>
                    <a:pt x="2416" y="999"/>
                  </a:lnTo>
                  <a:lnTo>
                    <a:pt x="2408" y="1010"/>
                  </a:lnTo>
                  <a:lnTo>
                    <a:pt x="2397" y="1023"/>
                  </a:lnTo>
                  <a:lnTo>
                    <a:pt x="2384" y="1026"/>
                  </a:lnTo>
                  <a:lnTo>
                    <a:pt x="2373" y="1026"/>
                  </a:lnTo>
                  <a:lnTo>
                    <a:pt x="2378" y="1039"/>
                  </a:lnTo>
                  <a:lnTo>
                    <a:pt x="2373" y="1053"/>
                  </a:lnTo>
                  <a:lnTo>
                    <a:pt x="2362" y="1066"/>
                  </a:lnTo>
                  <a:lnTo>
                    <a:pt x="2354" y="1077"/>
                  </a:lnTo>
                  <a:lnTo>
                    <a:pt x="2341" y="1088"/>
                  </a:lnTo>
                  <a:lnTo>
                    <a:pt x="2328" y="1096"/>
                  </a:lnTo>
                  <a:lnTo>
                    <a:pt x="2314" y="1096"/>
                  </a:lnTo>
                  <a:lnTo>
                    <a:pt x="2306" y="1109"/>
                  </a:lnTo>
                  <a:lnTo>
                    <a:pt x="2293" y="1117"/>
                  </a:lnTo>
                  <a:lnTo>
                    <a:pt x="2288" y="1130"/>
                  </a:lnTo>
                  <a:lnTo>
                    <a:pt x="2279" y="1144"/>
                  </a:lnTo>
                  <a:lnTo>
                    <a:pt x="2274" y="1157"/>
                  </a:lnTo>
                  <a:lnTo>
                    <a:pt x="2269" y="1168"/>
                  </a:lnTo>
                  <a:lnTo>
                    <a:pt x="2247" y="1186"/>
                  </a:lnTo>
                  <a:lnTo>
                    <a:pt x="2237" y="1200"/>
                  </a:lnTo>
                  <a:lnTo>
                    <a:pt x="2223" y="1208"/>
                  </a:lnTo>
                  <a:lnTo>
                    <a:pt x="2210" y="1202"/>
                  </a:lnTo>
                  <a:lnTo>
                    <a:pt x="2197" y="1197"/>
                  </a:lnTo>
                  <a:lnTo>
                    <a:pt x="2194" y="1210"/>
                  </a:lnTo>
                  <a:lnTo>
                    <a:pt x="2194" y="1221"/>
                  </a:lnTo>
                  <a:lnTo>
                    <a:pt x="2189" y="1234"/>
                  </a:lnTo>
                  <a:lnTo>
                    <a:pt x="2181" y="1248"/>
                  </a:lnTo>
                  <a:lnTo>
                    <a:pt x="2170" y="1261"/>
                  </a:lnTo>
                  <a:lnTo>
                    <a:pt x="2167" y="1272"/>
                  </a:lnTo>
                  <a:lnTo>
                    <a:pt x="2170" y="1285"/>
                  </a:lnTo>
                  <a:lnTo>
                    <a:pt x="2183" y="1280"/>
                  </a:lnTo>
                  <a:lnTo>
                    <a:pt x="2183" y="1291"/>
                  </a:lnTo>
                  <a:lnTo>
                    <a:pt x="2183" y="1304"/>
                  </a:lnTo>
                  <a:lnTo>
                    <a:pt x="2170" y="1315"/>
                  </a:lnTo>
                  <a:lnTo>
                    <a:pt x="2165" y="1325"/>
                  </a:lnTo>
                  <a:lnTo>
                    <a:pt x="2170" y="1339"/>
                  </a:lnTo>
                  <a:lnTo>
                    <a:pt x="2170" y="1352"/>
                  </a:lnTo>
                  <a:lnTo>
                    <a:pt x="2170" y="1365"/>
                  </a:lnTo>
                  <a:lnTo>
                    <a:pt x="2173" y="1376"/>
                  </a:lnTo>
                  <a:lnTo>
                    <a:pt x="2173" y="1389"/>
                  </a:lnTo>
                  <a:lnTo>
                    <a:pt x="2170" y="1403"/>
                  </a:lnTo>
                  <a:lnTo>
                    <a:pt x="2170" y="1413"/>
                  </a:lnTo>
                  <a:lnTo>
                    <a:pt x="2165" y="1427"/>
                  </a:lnTo>
                  <a:lnTo>
                    <a:pt x="2162" y="1440"/>
                  </a:lnTo>
                  <a:lnTo>
                    <a:pt x="2154" y="1451"/>
                  </a:lnTo>
                  <a:lnTo>
                    <a:pt x="2151" y="1464"/>
                  </a:lnTo>
                  <a:lnTo>
                    <a:pt x="2143" y="1478"/>
                  </a:lnTo>
                  <a:lnTo>
                    <a:pt x="2141" y="1491"/>
                  </a:lnTo>
                  <a:lnTo>
                    <a:pt x="2135" y="1502"/>
                  </a:lnTo>
                  <a:lnTo>
                    <a:pt x="2132" y="1515"/>
                  </a:lnTo>
                  <a:lnTo>
                    <a:pt x="2132" y="1528"/>
                  </a:lnTo>
                  <a:lnTo>
                    <a:pt x="2124" y="1539"/>
                  </a:lnTo>
                  <a:lnTo>
                    <a:pt x="2114" y="1552"/>
                  </a:lnTo>
                  <a:lnTo>
                    <a:pt x="2108" y="1566"/>
                  </a:lnTo>
                  <a:lnTo>
                    <a:pt x="2106" y="1579"/>
                  </a:lnTo>
                  <a:lnTo>
                    <a:pt x="2106" y="1590"/>
                  </a:lnTo>
                  <a:lnTo>
                    <a:pt x="2100" y="1603"/>
                  </a:lnTo>
                  <a:lnTo>
                    <a:pt x="2100" y="1616"/>
                  </a:lnTo>
                  <a:lnTo>
                    <a:pt x="2098" y="1627"/>
                  </a:lnTo>
                  <a:lnTo>
                    <a:pt x="2092" y="1641"/>
                  </a:lnTo>
                  <a:lnTo>
                    <a:pt x="2079" y="1649"/>
                  </a:lnTo>
                  <a:lnTo>
                    <a:pt x="2066" y="1670"/>
                  </a:lnTo>
                  <a:lnTo>
                    <a:pt x="2055" y="1678"/>
                  </a:lnTo>
                  <a:lnTo>
                    <a:pt x="2052" y="1691"/>
                  </a:lnTo>
                  <a:lnTo>
                    <a:pt x="2052" y="1705"/>
                  </a:lnTo>
                  <a:lnTo>
                    <a:pt x="2039" y="1707"/>
                  </a:lnTo>
                  <a:lnTo>
                    <a:pt x="2026" y="1718"/>
                  </a:lnTo>
                  <a:lnTo>
                    <a:pt x="2012" y="1723"/>
                  </a:lnTo>
                  <a:lnTo>
                    <a:pt x="2012" y="1734"/>
                  </a:lnTo>
                  <a:lnTo>
                    <a:pt x="2004" y="1747"/>
                  </a:lnTo>
                  <a:lnTo>
                    <a:pt x="1993" y="1761"/>
                  </a:lnTo>
                  <a:lnTo>
                    <a:pt x="1993" y="1774"/>
                  </a:lnTo>
                  <a:lnTo>
                    <a:pt x="1993" y="1785"/>
                  </a:lnTo>
                  <a:lnTo>
                    <a:pt x="1993" y="1798"/>
                  </a:lnTo>
                  <a:lnTo>
                    <a:pt x="1983" y="1812"/>
                  </a:lnTo>
                  <a:lnTo>
                    <a:pt x="1969" y="1817"/>
                  </a:lnTo>
                  <a:lnTo>
                    <a:pt x="1956" y="1820"/>
                  </a:lnTo>
                  <a:lnTo>
                    <a:pt x="1945" y="1830"/>
                  </a:lnTo>
                  <a:lnTo>
                    <a:pt x="1945" y="1844"/>
                  </a:lnTo>
                  <a:lnTo>
                    <a:pt x="1932" y="1849"/>
                  </a:lnTo>
                  <a:lnTo>
                    <a:pt x="1919" y="1846"/>
                  </a:lnTo>
                  <a:lnTo>
                    <a:pt x="1905" y="1846"/>
                  </a:lnTo>
                  <a:lnTo>
                    <a:pt x="1895" y="1846"/>
                  </a:lnTo>
                  <a:lnTo>
                    <a:pt x="1881" y="1846"/>
                  </a:lnTo>
                  <a:lnTo>
                    <a:pt x="1868" y="1844"/>
                  </a:lnTo>
                  <a:lnTo>
                    <a:pt x="1857" y="1846"/>
                  </a:lnTo>
                  <a:lnTo>
                    <a:pt x="1844" y="1849"/>
                  </a:lnTo>
                  <a:lnTo>
                    <a:pt x="1830" y="1838"/>
                  </a:lnTo>
                  <a:lnTo>
                    <a:pt x="1817" y="1844"/>
                  </a:lnTo>
                  <a:lnTo>
                    <a:pt x="1806" y="1849"/>
                  </a:lnTo>
                  <a:lnTo>
                    <a:pt x="1793" y="1849"/>
                  </a:lnTo>
                  <a:lnTo>
                    <a:pt x="1780" y="1857"/>
                  </a:lnTo>
                  <a:lnTo>
                    <a:pt x="1769" y="1868"/>
                  </a:lnTo>
                  <a:lnTo>
                    <a:pt x="1756" y="1870"/>
                  </a:lnTo>
                  <a:lnTo>
                    <a:pt x="1742" y="1881"/>
                  </a:lnTo>
                  <a:lnTo>
                    <a:pt x="1737" y="1892"/>
                  </a:lnTo>
                  <a:lnTo>
                    <a:pt x="1724" y="1892"/>
                  </a:lnTo>
                  <a:lnTo>
                    <a:pt x="1705" y="1892"/>
                  </a:lnTo>
                  <a:lnTo>
                    <a:pt x="1691" y="1900"/>
                  </a:lnTo>
                  <a:lnTo>
                    <a:pt x="1681" y="1905"/>
                  </a:lnTo>
                  <a:lnTo>
                    <a:pt x="1667" y="1905"/>
                  </a:lnTo>
                  <a:lnTo>
                    <a:pt x="1654" y="1908"/>
                  </a:lnTo>
                  <a:lnTo>
                    <a:pt x="1641" y="1916"/>
                  </a:lnTo>
                  <a:lnTo>
                    <a:pt x="1630" y="1924"/>
                  </a:lnTo>
                  <a:lnTo>
                    <a:pt x="1619" y="1937"/>
                  </a:lnTo>
                  <a:lnTo>
                    <a:pt x="1606" y="1945"/>
                  </a:lnTo>
                  <a:lnTo>
                    <a:pt x="1595" y="1956"/>
                  </a:lnTo>
                  <a:lnTo>
                    <a:pt x="1585" y="1969"/>
                  </a:lnTo>
                  <a:lnTo>
                    <a:pt x="1579" y="1980"/>
                  </a:lnTo>
                  <a:lnTo>
                    <a:pt x="1566" y="1988"/>
                  </a:lnTo>
                  <a:lnTo>
                    <a:pt x="1552" y="1982"/>
                  </a:lnTo>
                  <a:lnTo>
                    <a:pt x="1544" y="1996"/>
                  </a:lnTo>
                  <a:lnTo>
                    <a:pt x="1544" y="2009"/>
                  </a:lnTo>
                  <a:lnTo>
                    <a:pt x="1542" y="2023"/>
                  </a:lnTo>
                  <a:lnTo>
                    <a:pt x="1539" y="2033"/>
                  </a:lnTo>
                  <a:lnTo>
                    <a:pt x="1539" y="2047"/>
                  </a:lnTo>
                  <a:lnTo>
                    <a:pt x="1542" y="2060"/>
                  </a:lnTo>
                  <a:lnTo>
                    <a:pt x="1544" y="2071"/>
                  </a:lnTo>
                  <a:lnTo>
                    <a:pt x="1542" y="2095"/>
                  </a:lnTo>
                  <a:lnTo>
                    <a:pt x="1542" y="2105"/>
                  </a:lnTo>
                  <a:lnTo>
                    <a:pt x="1528" y="2105"/>
                  </a:lnTo>
                  <a:lnTo>
                    <a:pt x="1528" y="2119"/>
                  </a:lnTo>
                  <a:lnTo>
                    <a:pt x="1528" y="2132"/>
                  </a:lnTo>
                  <a:lnTo>
                    <a:pt x="1534" y="2145"/>
                  </a:lnTo>
                  <a:lnTo>
                    <a:pt x="1542" y="2167"/>
                  </a:lnTo>
                  <a:lnTo>
                    <a:pt x="1534" y="2180"/>
                  </a:lnTo>
                  <a:lnTo>
                    <a:pt x="1526" y="2191"/>
                  </a:lnTo>
                  <a:lnTo>
                    <a:pt x="1512" y="2194"/>
                  </a:lnTo>
                  <a:lnTo>
                    <a:pt x="1488" y="2199"/>
                  </a:lnTo>
                  <a:lnTo>
                    <a:pt x="1478" y="2210"/>
                  </a:lnTo>
                  <a:lnTo>
                    <a:pt x="1470" y="2223"/>
                  </a:lnTo>
                  <a:lnTo>
                    <a:pt x="1456" y="2234"/>
                  </a:lnTo>
                  <a:lnTo>
                    <a:pt x="1454" y="2244"/>
                  </a:lnTo>
                  <a:lnTo>
                    <a:pt x="1446" y="2258"/>
                  </a:lnTo>
                  <a:lnTo>
                    <a:pt x="1440" y="2271"/>
                  </a:lnTo>
                  <a:lnTo>
                    <a:pt x="1435" y="2284"/>
                  </a:lnTo>
                  <a:lnTo>
                    <a:pt x="1430" y="2295"/>
                  </a:lnTo>
                  <a:lnTo>
                    <a:pt x="1424" y="2308"/>
                  </a:lnTo>
                  <a:lnTo>
                    <a:pt x="1421" y="2322"/>
                  </a:lnTo>
                  <a:lnTo>
                    <a:pt x="1416" y="2332"/>
                  </a:lnTo>
                  <a:lnTo>
                    <a:pt x="1403" y="2346"/>
                  </a:lnTo>
                  <a:lnTo>
                    <a:pt x="1389" y="2354"/>
                  </a:lnTo>
                  <a:lnTo>
                    <a:pt x="1381" y="2367"/>
                  </a:lnTo>
                  <a:lnTo>
                    <a:pt x="1368" y="2378"/>
                  </a:lnTo>
                  <a:lnTo>
                    <a:pt x="1355" y="2386"/>
                  </a:lnTo>
                  <a:lnTo>
                    <a:pt x="1341" y="2394"/>
                  </a:lnTo>
                  <a:lnTo>
                    <a:pt x="1336" y="2381"/>
                  </a:lnTo>
                  <a:lnTo>
                    <a:pt x="1349" y="2378"/>
                  </a:lnTo>
                  <a:lnTo>
                    <a:pt x="1360" y="2367"/>
                  </a:lnTo>
                  <a:lnTo>
                    <a:pt x="1371" y="2354"/>
                  </a:lnTo>
                  <a:lnTo>
                    <a:pt x="1371" y="2343"/>
                  </a:lnTo>
                  <a:lnTo>
                    <a:pt x="1381" y="2330"/>
                  </a:lnTo>
                  <a:lnTo>
                    <a:pt x="1392" y="2324"/>
                  </a:lnTo>
                  <a:lnTo>
                    <a:pt x="1400" y="2311"/>
                  </a:lnTo>
                  <a:lnTo>
                    <a:pt x="1403" y="2295"/>
                  </a:lnTo>
                  <a:lnTo>
                    <a:pt x="1403" y="2284"/>
                  </a:lnTo>
                  <a:lnTo>
                    <a:pt x="1389" y="2284"/>
                  </a:lnTo>
                  <a:lnTo>
                    <a:pt x="1376" y="2276"/>
                  </a:lnTo>
                  <a:lnTo>
                    <a:pt x="1376" y="2290"/>
                  </a:lnTo>
                  <a:lnTo>
                    <a:pt x="1381" y="2300"/>
                  </a:lnTo>
                  <a:lnTo>
                    <a:pt x="1376" y="2314"/>
                  </a:lnTo>
                  <a:lnTo>
                    <a:pt x="1365" y="2324"/>
                  </a:lnTo>
                  <a:lnTo>
                    <a:pt x="1360" y="2335"/>
                  </a:lnTo>
                  <a:lnTo>
                    <a:pt x="1349" y="2346"/>
                  </a:lnTo>
                  <a:lnTo>
                    <a:pt x="1339" y="2359"/>
                  </a:lnTo>
                  <a:lnTo>
                    <a:pt x="1328" y="2370"/>
                  </a:lnTo>
                  <a:lnTo>
                    <a:pt x="1317" y="2383"/>
                  </a:lnTo>
                  <a:lnTo>
                    <a:pt x="1317" y="2397"/>
                  </a:lnTo>
                  <a:lnTo>
                    <a:pt x="1317" y="2407"/>
                  </a:lnTo>
                  <a:lnTo>
                    <a:pt x="1317" y="2421"/>
                  </a:lnTo>
                  <a:lnTo>
                    <a:pt x="1317" y="2434"/>
                  </a:lnTo>
                  <a:lnTo>
                    <a:pt x="1312" y="2447"/>
                  </a:lnTo>
                  <a:lnTo>
                    <a:pt x="1307" y="2458"/>
                  </a:lnTo>
                  <a:lnTo>
                    <a:pt x="1301" y="2471"/>
                  </a:lnTo>
                  <a:lnTo>
                    <a:pt x="1293" y="2485"/>
                  </a:lnTo>
                  <a:lnTo>
                    <a:pt x="1280" y="2490"/>
                  </a:lnTo>
                  <a:lnTo>
                    <a:pt x="1266" y="2493"/>
                  </a:lnTo>
                  <a:lnTo>
                    <a:pt x="1253" y="2490"/>
                  </a:lnTo>
                  <a:lnTo>
                    <a:pt x="1250" y="2477"/>
                  </a:lnTo>
                  <a:lnTo>
                    <a:pt x="1258" y="2466"/>
                  </a:lnTo>
                  <a:lnTo>
                    <a:pt x="1269" y="2453"/>
                  </a:lnTo>
                  <a:lnTo>
                    <a:pt x="1283" y="2442"/>
                  </a:lnTo>
                  <a:lnTo>
                    <a:pt x="1296" y="2431"/>
                  </a:lnTo>
                  <a:lnTo>
                    <a:pt x="1299" y="2418"/>
                  </a:lnTo>
                  <a:lnTo>
                    <a:pt x="1299" y="2405"/>
                  </a:lnTo>
                  <a:lnTo>
                    <a:pt x="1285" y="2407"/>
                  </a:lnTo>
                  <a:lnTo>
                    <a:pt x="1277" y="2421"/>
                  </a:lnTo>
                  <a:lnTo>
                    <a:pt x="1266" y="2434"/>
                  </a:lnTo>
                  <a:lnTo>
                    <a:pt x="1264" y="2437"/>
                  </a:lnTo>
                  <a:lnTo>
                    <a:pt x="1250" y="2423"/>
                  </a:lnTo>
                  <a:lnTo>
                    <a:pt x="1242" y="2413"/>
                  </a:lnTo>
                  <a:lnTo>
                    <a:pt x="1232" y="2399"/>
                  </a:lnTo>
                  <a:lnTo>
                    <a:pt x="1224" y="2386"/>
                  </a:lnTo>
                  <a:lnTo>
                    <a:pt x="1210" y="2378"/>
                  </a:lnTo>
                  <a:lnTo>
                    <a:pt x="1197" y="2367"/>
                  </a:lnTo>
                  <a:lnTo>
                    <a:pt x="1186" y="2362"/>
                  </a:lnTo>
                  <a:lnTo>
                    <a:pt x="1173" y="2351"/>
                  </a:lnTo>
                  <a:lnTo>
                    <a:pt x="1160" y="2343"/>
                  </a:lnTo>
                  <a:lnTo>
                    <a:pt x="1154" y="2330"/>
                  </a:lnTo>
                  <a:lnTo>
                    <a:pt x="1144" y="2316"/>
                  </a:lnTo>
                  <a:lnTo>
                    <a:pt x="1133" y="2322"/>
                  </a:lnTo>
                  <a:lnTo>
                    <a:pt x="1119" y="2314"/>
                  </a:lnTo>
                  <a:lnTo>
                    <a:pt x="1109" y="2300"/>
                  </a:lnTo>
                  <a:lnTo>
                    <a:pt x="1098" y="2290"/>
                  </a:lnTo>
                  <a:lnTo>
                    <a:pt x="1085" y="2279"/>
                  </a:lnTo>
                  <a:lnTo>
                    <a:pt x="1077" y="2266"/>
                  </a:lnTo>
                  <a:lnTo>
                    <a:pt x="1066" y="2266"/>
                  </a:lnTo>
                  <a:lnTo>
                    <a:pt x="1053" y="2274"/>
                  </a:lnTo>
                  <a:lnTo>
                    <a:pt x="1039" y="2276"/>
                  </a:lnTo>
                  <a:lnTo>
                    <a:pt x="1023" y="2279"/>
                  </a:lnTo>
                  <a:lnTo>
                    <a:pt x="1034" y="2266"/>
                  </a:lnTo>
                  <a:lnTo>
                    <a:pt x="1045" y="2255"/>
                  </a:lnTo>
                  <a:lnTo>
                    <a:pt x="1053" y="2242"/>
                  </a:lnTo>
                  <a:lnTo>
                    <a:pt x="1063" y="2228"/>
                  </a:lnTo>
                  <a:lnTo>
                    <a:pt x="1071" y="2218"/>
                  </a:lnTo>
                  <a:lnTo>
                    <a:pt x="1085" y="2204"/>
                  </a:lnTo>
                  <a:lnTo>
                    <a:pt x="1093" y="2191"/>
                  </a:lnTo>
                  <a:lnTo>
                    <a:pt x="1106" y="2180"/>
                  </a:lnTo>
                  <a:lnTo>
                    <a:pt x="1117" y="2167"/>
                  </a:lnTo>
                  <a:lnTo>
                    <a:pt x="1122" y="2153"/>
                  </a:lnTo>
                  <a:lnTo>
                    <a:pt x="1135" y="2140"/>
                  </a:lnTo>
                  <a:lnTo>
                    <a:pt x="1146" y="2135"/>
                  </a:lnTo>
                  <a:lnTo>
                    <a:pt x="1160" y="2132"/>
                  </a:lnTo>
                  <a:lnTo>
                    <a:pt x="1173" y="2127"/>
                  </a:lnTo>
                  <a:lnTo>
                    <a:pt x="1178" y="2113"/>
                  </a:lnTo>
                  <a:lnTo>
                    <a:pt x="1192" y="2105"/>
                  </a:lnTo>
                  <a:lnTo>
                    <a:pt x="1205" y="2097"/>
                  </a:lnTo>
                  <a:lnTo>
                    <a:pt x="1216" y="2092"/>
                  </a:lnTo>
                  <a:lnTo>
                    <a:pt x="1229" y="2092"/>
                  </a:lnTo>
                  <a:lnTo>
                    <a:pt x="1242" y="2081"/>
                  </a:lnTo>
                  <a:lnTo>
                    <a:pt x="1250" y="2068"/>
                  </a:lnTo>
                  <a:lnTo>
                    <a:pt x="1250" y="2057"/>
                  </a:lnTo>
                  <a:lnTo>
                    <a:pt x="1253" y="2044"/>
                  </a:lnTo>
                  <a:lnTo>
                    <a:pt x="1253" y="2031"/>
                  </a:lnTo>
                  <a:lnTo>
                    <a:pt x="1253" y="2017"/>
                  </a:lnTo>
                  <a:lnTo>
                    <a:pt x="1248" y="2007"/>
                  </a:lnTo>
                  <a:lnTo>
                    <a:pt x="1248" y="1993"/>
                  </a:lnTo>
                  <a:lnTo>
                    <a:pt x="1240" y="1980"/>
                  </a:lnTo>
                  <a:lnTo>
                    <a:pt x="1226" y="1977"/>
                  </a:lnTo>
                  <a:lnTo>
                    <a:pt x="1213" y="1982"/>
                  </a:lnTo>
                  <a:lnTo>
                    <a:pt x="1202" y="1991"/>
                  </a:lnTo>
                  <a:lnTo>
                    <a:pt x="1208" y="1977"/>
                  </a:lnTo>
                  <a:lnTo>
                    <a:pt x="1208" y="1966"/>
                  </a:lnTo>
                  <a:lnTo>
                    <a:pt x="1208" y="1953"/>
                  </a:lnTo>
                  <a:lnTo>
                    <a:pt x="1208" y="1940"/>
                  </a:lnTo>
                  <a:lnTo>
                    <a:pt x="1208" y="1929"/>
                  </a:lnTo>
                  <a:lnTo>
                    <a:pt x="1208" y="1913"/>
                  </a:lnTo>
                  <a:lnTo>
                    <a:pt x="1213" y="1900"/>
                  </a:lnTo>
                  <a:lnTo>
                    <a:pt x="1216" y="1886"/>
                  </a:lnTo>
                  <a:lnTo>
                    <a:pt x="1213" y="1873"/>
                  </a:lnTo>
                  <a:lnTo>
                    <a:pt x="1202" y="1870"/>
                  </a:lnTo>
                  <a:lnTo>
                    <a:pt x="1186" y="1870"/>
                  </a:lnTo>
                  <a:lnTo>
                    <a:pt x="1173" y="1868"/>
                  </a:lnTo>
                  <a:lnTo>
                    <a:pt x="1160" y="1860"/>
                  </a:lnTo>
                  <a:lnTo>
                    <a:pt x="1157" y="1846"/>
                  </a:lnTo>
                  <a:lnTo>
                    <a:pt x="1154" y="1833"/>
                  </a:lnTo>
                  <a:lnTo>
                    <a:pt x="1157" y="1822"/>
                  </a:lnTo>
                  <a:lnTo>
                    <a:pt x="1152" y="1809"/>
                  </a:lnTo>
                  <a:lnTo>
                    <a:pt x="1146" y="1795"/>
                  </a:lnTo>
                  <a:lnTo>
                    <a:pt x="1152" y="1782"/>
                  </a:lnTo>
                  <a:lnTo>
                    <a:pt x="1144" y="1771"/>
                  </a:lnTo>
                  <a:lnTo>
                    <a:pt x="1133" y="1763"/>
                  </a:lnTo>
                  <a:lnTo>
                    <a:pt x="1119" y="1758"/>
                  </a:lnTo>
                  <a:lnTo>
                    <a:pt x="1106" y="1753"/>
                  </a:lnTo>
                  <a:lnTo>
                    <a:pt x="1093" y="1753"/>
                  </a:lnTo>
                  <a:lnTo>
                    <a:pt x="1082" y="1755"/>
                  </a:lnTo>
                  <a:lnTo>
                    <a:pt x="1069" y="1755"/>
                  </a:lnTo>
                  <a:lnTo>
                    <a:pt x="1055" y="1755"/>
                  </a:lnTo>
                  <a:lnTo>
                    <a:pt x="1045" y="1761"/>
                  </a:lnTo>
                  <a:lnTo>
                    <a:pt x="1031" y="1758"/>
                  </a:lnTo>
                  <a:lnTo>
                    <a:pt x="1015" y="1753"/>
                  </a:lnTo>
                  <a:lnTo>
                    <a:pt x="1018" y="1739"/>
                  </a:lnTo>
                  <a:lnTo>
                    <a:pt x="1021" y="1726"/>
                  </a:lnTo>
                  <a:lnTo>
                    <a:pt x="1021" y="1715"/>
                  </a:lnTo>
                  <a:lnTo>
                    <a:pt x="1015" y="1702"/>
                  </a:lnTo>
                  <a:lnTo>
                    <a:pt x="1021" y="1689"/>
                  </a:lnTo>
                  <a:lnTo>
                    <a:pt x="1021" y="1675"/>
                  </a:lnTo>
                  <a:lnTo>
                    <a:pt x="1015" y="1665"/>
                  </a:lnTo>
                  <a:lnTo>
                    <a:pt x="1015" y="1651"/>
                  </a:lnTo>
                  <a:lnTo>
                    <a:pt x="1015" y="1638"/>
                  </a:lnTo>
                  <a:lnTo>
                    <a:pt x="1010" y="1630"/>
                  </a:lnTo>
                  <a:lnTo>
                    <a:pt x="1023" y="1611"/>
                  </a:lnTo>
                  <a:lnTo>
                    <a:pt x="1005" y="1595"/>
                  </a:lnTo>
                  <a:lnTo>
                    <a:pt x="1010" y="1582"/>
                  </a:lnTo>
                  <a:lnTo>
                    <a:pt x="1015" y="1568"/>
                  </a:lnTo>
                  <a:lnTo>
                    <a:pt x="1018" y="1558"/>
                  </a:lnTo>
                  <a:lnTo>
                    <a:pt x="1021" y="1544"/>
                  </a:lnTo>
                  <a:lnTo>
                    <a:pt x="1029" y="1531"/>
                  </a:lnTo>
                  <a:lnTo>
                    <a:pt x="1031" y="1520"/>
                  </a:lnTo>
                  <a:lnTo>
                    <a:pt x="1037" y="1507"/>
                  </a:lnTo>
                  <a:lnTo>
                    <a:pt x="1045" y="1494"/>
                  </a:lnTo>
                  <a:lnTo>
                    <a:pt x="1034" y="1480"/>
                  </a:lnTo>
                  <a:lnTo>
                    <a:pt x="1023" y="1470"/>
                  </a:lnTo>
                  <a:lnTo>
                    <a:pt x="1013" y="1459"/>
                  </a:lnTo>
                  <a:lnTo>
                    <a:pt x="999" y="1446"/>
                  </a:lnTo>
                  <a:lnTo>
                    <a:pt x="986" y="1440"/>
                  </a:lnTo>
                  <a:lnTo>
                    <a:pt x="983" y="1427"/>
                  </a:lnTo>
                  <a:lnTo>
                    <a:pt x="978" y="1416"/>
                  </a:lnTo>
                  <a:lnTo>
                    <a:pt x="980" y="1403"/>
                  </a:lnTo>
                  <a:lnTo>
                    <a:pt x="986" y="1389"/>
                  </a:lnTo>
                  <a:lnTo>
                    <a:pt x="994" y="1376"/>
                  </a:lnTo>
                  <a:lnTo>
                    <a:pt x="988" y="1373"/>
                  </a:lnTo>
                  <a:lnTo>
                    <a:pt x="876" y="1368"/>
                  </a:lnTo>
                  <a:lnTo>
                    <a:pt x="858" y="1301"/>
                  </a:lnTo>
                  <a:lnTo>
                    <a:pt x="871" y="1301"/>
                  </a:lnTo>
                  <a:lnTo>
                    <a:pt x="876" y="1288"/>
                  </a:lnTo>
                  <a:lnTo>
                    <a:pt x="876" y="1277"/>
                  </a:lnTo>
                  <a:lnTo>
                    <a:pt x="868" y="1264"/>
                  </a:lnTo>
                  <a:lnTo>
                    <a:pt x="874" y="1250"/>
                  </a:lnTo>
                  <a:lnTo>
                    <a:pt x="874" y="1237"/>
                  </a:lnTo>
                  <a:lnTo>
                    <a:pt x="863" y="1226"/>
                  </a:lnTo>
                  <a:lnTo>
                    <a:pt x="852" y="1218"/>
                  </a:lnTo>
                  <a:lnTo>
                    <a:pt x="839" y="1216"/>
                  </a:lnTo>
                  <a:lnTo>
                    <a:pt x="825" y="1210"/>
                  </a:lnTo>
                  <a:lnTo>
                    <a:pt x="815" y="1205"/>
                  </a:lnTo>
                  <a:lnTo>
                    <a:pt x="801" y="1205"/>
                  </a:lnTo>
                  <a:lnTo>
                    <a:pt x="788" y="1208"/>
                  </a:lnTo>
                  <a:lnTo>
                    <a:pt x="775" y="1208"/>
                  </a:lnTo>
                  <a:lnTo>
                    <a:pt x="764" y="1197"/>
                  </a:lnTo>
                  <a:lnTo>
                    <a:pt x="751" y="1186"/>
                  </a:lnTo>
                  <a:lnTo>
                    <a:pt x="737" y="1186"/>
                  </a:lnTo>
                  <a:lnTo>
                    <a:pt x="724" y="1181"/>
                  </a:lnTo>
                  <a:lnTo>
                    <a:pt x="713" y="1176"/>
                  </a:lnTo>
                  <a:lnTo>
                    <a:pt x="700" y="1168"/>
                  </a:lnTo>
                  <a:lnTo>
                    <a:pt x="692" y="1154"/>
                  </a:lnTo>
                  <a:lnTo>
                    <a:pt x="678" y="1154"/>
                  </a:lnTo>
                  <a:lnTo>
                    <a:pt x="665" y="1146"/>
                  </a:lnTo>
                  <a:lnTo>
                    <a:pt x="652" y="1144"/>
                  </a:lnTo>
                  <a:lnTo>
                    <a:pt x="641" y="1144"/>
                  </a:lnTo>
                  <a:lnTo>
                    <a:pt x="628" y="1144"/>
                  </a:lnTo>
                  <a:lnTo>
                    <a:pt x="614" y="1138"/>
                  </a:lnTo>
                  <a:lnTo>
                    <a:pt x="606" y="1125"/>
                  </a:lnTo>
                  <a:lnTo>
                    <a:pt x="593" y="1117"/>
                  </a:lnTo>
                  <a:lnTo>
                    <a:pt x="580" y="1109"/>
                  </a:lnTo>
                  <a:lnTo>
                    <a:pt x="569" y="1098"/>
                  </a:lnTo>
                  <a:lnTo>
                    <a:pt x="555" y="1088"/>
                  </a:lnTo>
                  <a:lnTo>
                    <a:pt x="553" y="1074"/>
                  </a:lnTo>
                  <a:lnTo>
                    <a:pt x="555" y="1063"/>
                  </a:lnTo>
                  <a:lnTo>
                    <a:pt x="555" y="1050"/>
                  </a:lnTo>
                  <a:lnTo>
                    <a:pt x="553" y="1037"/>
                  </a:lnTo>
                  <a:lnTo>
                    <a:pt x="545" y="1023"/>
                  </a:lnTo>
                  <a:lnTo>
                    <a:pt x="539" y="1013"/>
                  </a:lnTo>
                  <a:lnTo>
                    <a:pt x="545" y="999"/>
                  </a:lnTo>
                  <a:lnTo>
                    <a:pt x="553" y="986"/>
                  </a:lnTo>
                  <a:lnTo>
                    <a:pt x="553" y="975"/>
                  </a:lnTo>
                  <a:lnTo>
                    <a:pt x="545" y="962"/>
                  </a:lnTo>
                  <a:lnTo>
                    <a:pt x="534" y="965"/>
                  </a:lnTo>
                  <a:lnTo>
                    <a:pt x="521" y="965"/>
                  </a:lnTo>
                  <a:lnTo>
                    <a:pt x="507" y="967"/>
                  </a:lnTo>
                  <a:lnTo>
                    <a:pt x="497" y="967"/>
                  </a:lnTo>
                  <a:lnTo>
                    <a:pt x="483" y="970"/>
                  </a:lnTo>
                  <a:lnTo>
                    <a:pt x="470" y="981"/>
                  </a:lnTo>
                  <a:lnTo>
                    <a:pt x="462" y="994"/>
                  </a:lnTo>
                  <a:lnTo>
                    <a:pt x="449" y="1002"/>
                  </a:lnTo>
                  <a:lnTo>
                    <a:pt x="435" y="1005"/>
                  </a:lnTo>
                  <a:lnTo>
                    <a:pt x="422" y="1013"/>
                  </a:lnTo>
                  <a:lnTo>
                    <a:pt x="414" y="1023"/>
                  </a:lnTo>
                  <a:lnTo>
                    <a:pt x="400" y="1031"/>
                  </a:lnTo>
                  <a:lnTo>
                    <a:pt x="387" y="1034"/>
                  </a:lnTo>
                  <a:lnTo>
                    <a:pt x="379" y="1047"/>
                  </a:lnTo>
                  <a:lnTo>
                    <a:pt x="368" y="1058"/>
                  </a:lnTo>
                  <a:lnTo>
                    <a:pt x="358" y="1058"/>
                  </a:lnTo>
                  <a:lnTo>
                    <a:pt x="344" y="1053"/>
                  </a:lnTo>
                  <a:lnTo>
                    <a:pt x="331" y="1050"/>
                  </a:lnTo>
                  <a:lnTo>
                    <a:pt x="320" y="1053"/>
                  </a:lnTo>
                  <a:lnTo>
                    <a:pt x="307" y="1055"/>
                  </a:lnTo>
                  <a:lnTo>
                    <a:pt x="296" y="1058"/>
                  </a:lnTo>
                  <a:lnTo>
                    <a:pt x="280" y="1055"/>
                  </a:lnTo>
                  <a:lnTo>
                    <a:pt x="267" y="1061"/>
                  </a:lnTo>
                  <a:lnTo>
                    <a:pt x="256" y="1069"/>
                  </a:lnTo>
                  <a:lnTo>
                    <a:pt x="243" y="1069"/>
                  </a:lnTo>
                  <a:lnTo>
                    <a:pt x="229" y="1066"/>
                  </a:lnTo>
                  <a:lnTo>
                    <a:pt x="224" y="1053"/>
                  </a:lnTo>
                  <a:lnTo>
                    <a:pt x="227" y="1039"/>
                  </a:lnTo>
                  <a:lnTo>
                    <a:pt x="227" y="994"/>
                  </a:lnTo>
                  <a:lnTo>
                    <a:pt x="224" y="981"/>
                  </a:lnTo>
                  <a:lnTo>
                    <a:pt x="224" y="967"/>
                  </a:lnTo>
                  <a:lnTo>
                    <a:pt x="211" y="965"/>
                  </a:lnTo>
                  <a:lnTo>
                    <a:pt x="200" y="973"/>
                  </a:lnTo>
                  <a:lnTo>
                    <a:pt x="187" y="981"/>
                  </a:lnTo>
                  <a:lnTo>
                    <a:pt x="173" y="989"/>
                  </a:lnTo>
                  <a:lnTo>
                    <a:pt x="165" y="1002"/>
                  </a:lnTo>
                  <a:lnTo>
                    <a:pt x="152" y="1005"/>
                  </a:lnTo>
                  <a:lnTo>
                    <a:pt x="139" y="1007"/>
                  </a:lnTo>
                  <a:lnTo>
                    <a:pt x="125" y="1007"/>
                  </a:lnTo>
                  <a:lnTo>
                    <a:pt x="117" y="997"/>
                  </a:lnTo>
                  <a:lnTo>
                    <a:pt x="104" y="983"/>
                  </a:lnTo>
                  <a:lnTo>
                    <a:pt x="90" y="973"/>
                  </a:lnTo>
                  <a:lnTo>
                    <a:pt x="80" y="970"/>
                  </a:lnTo>
                  <a:lnTo>
                    <a:pt x="66" y="973"/>
                  </a:lnTo>
                  <a:lnTo>
                    <a:pt x="53" y="973"/>
                  </a:lnTo>
                  <a:lnTo>
                    <a:pt x="56" y="962"/>
                  </a:lnTo>
                  <a:lnTo>
                    <a:pt x="53" y="946"/>
                  </a:lnTo>
                  <a:lnTo>
                    <a:pt x="48" y="933"/>
                  </a:lnTo>
                  <a:lnTo>
                    <a:pt x="34" y="919"/>
                  </a:lnTo>
                  <a:lnTo>
                    <a:pt x="26" y="909"/>
                  </a:lnTo>
                  <a:lnTo>
                    <a:pt x="21" y="895"/>
                  </a:lnTo>
                  <a:lnTo>
                    <a:pt x="18" y="882"/>
                  </a:lnTo>
                  <a:lnTo>
                    <a:pt x="8" y="874"/>
                  </a:lnTo>
                  <a:lnTo>
                    <a:pt x="0" y="860"/>
                  </a:lnTo>
                  <a:lnTo>
                    <a:pt x="8" y="847"/>
                  </a:lnTo>
                  <a:lnTo>
                    <a:pt x="10" y="836"/>
                  </a:lnTo>
                  <a:lnTo>
                    <a:pt x="13" y="823"/>
                  </a:lnTo>
                  <a:lnTo>
                    <a:pt x="16" y="810"/>
                  </a:lnTo>
                  <a:lnTo>
                    <a:pt x="21" y="799"/>
                  </a:lnTo>
                  <a:lnTo>
                    <a:pt x="40" y="791"/>
                  </a:lnTo>
                  <a:lnTo>
                    <a:pt x="50" y="778"/>
                  </a:lnTo>
                  <a:lnTo>
                    <a:pt x="48" y="767"/>
                  </a:lnTo>
                  <a:lnTo>
                    <a:pt x="45" y="754"/>
                  </a:lnTo>
                  <a:lnTo>
                    <a:pt x="45" y="740"/>
                  </a:lnTo>
                  <a:lnTo>
                    <a:pt x="50" y="730"/>
                  </a:lnTo>
                  <a:lnTo>
                    <a:pt x="61" y="716"/>
                  </a:lnTo>
                  <a:lnTo>
                    <a:pt x="66" y="703"/>
                  </a:lnTo>
                  <a:lnTo>
                    <a:pt x="72" y="689"/>
                  </a:lnTo>
                  <a:lnTo>
                    <a:pt x="82" y="679"/>
                  </a:lnTo>
                  <a:lnTo>
                    <a:pt x="90" y="665"/>
                  </a:lnTo>
                  <a:lnTo>
                    <a:pt x="104" y="660"/>
                  </a:lnTo>
                  <a:lnTo>
                    <a:pt x="117" y="652"/>
                  </a:lnTo>
                  <a:lnTo>
                    <a:pt x="130" y="649"/>
                  </a:lnTo>
                  <a:lnTo>
                    <a:pt x="147" y="649"/>
                  </a:lnTo>
                  <a:lnTo>
                    <a:pt x="157" y="649"/>
                  </a:lnTo>
                  <a:lnTo>
                    <a:pt x="171" y="636"/>
                  </a:lnTo>
                  <a:lnTo>
                    <a:pt x="184" y="631"/>
                  </a:lnTo>
                  <a:lnTo>
                    <a:pt x="200" y="625"/>
                  </a:lnTo>
                  <a:lnTo>
                    <a:pt x="211" y="625"/>
                  </a:lnTo>
                  <a:lnTo>
                    <a:pt x="224" y="631"/>
                  </a:lnTo>
                  <a:lnTo>
                    <a:pt x="237" y="625"/>
                  </a:lnTo>
                  <a:lnTo>
                    <a:pt x="248" y="625"/>
                  </a:lnTo>
                  <a:lnTo>
                    <a:pt x="253" y="617"/>
                  </a:lnTo>
                  <a:lnTo>
                    <a:pt x="267" y="529"/>
                  </a:lnTo>
                  <a:lnTo>
                    <a:pt x="275" y="452"/>
                  </a:lnTo>
                  <a:lnTo>
                    <a:pt x="275" y="446"/>
                  </a:lnTo>
                  <a:lnTo>
                    <a:pt x="278" y="433"/>
                  </a:lnTo>
                  <a:lnTo>
                    <a:pt x="278" y="420"/>
                  </a:lnTo>
                  <a:lnTo>
                    <a:pt x="267" y="406"/>
                  </a:lnTo>
                  <a:lnTo>
                    <a:pt x="259" y="396"/>
                  </a:lnTo>
                  <a:lnTo>
                    <a:pt x="248" y="382"/>
                  </a:lnTo>
                  <a:lnTo>
                    <a:pt x="237" y="380"/>
                  </a:lnTo>
                  <a:lnTo>
                    <a:pt x="237" y="366"/>
                  </a:lnTo>
                  <a:lnTo>
                    <a:pt x="237" y="353"/>
                  </a:lnTo>
                  <a:lnTo>
                    <a:pt x="237" y="342"/>
                  </a:lnTo>
                  <a:lnTo>
                    <a:pt x="237" y="329"/>
                  </a:lnTo>
                  <a:lnTo>
                    <a:pt x="240" y="315"/>
                  </a:lnTo>
                  <a:lnTo>
                    <a:pt x="253" y="315"/>
                  </a:lnTo>
                  <a:lnTo>
                    <a:pt x="264" y="307"/>
                  </a:lnTo>
                  <a:lnTo>
                    <a:pt x="278" y="315"/>
                  </a:lnTo>
                  <a:lnTo>
                    <a:pt x="291" y="310"/>
                  </a:lnTo>
                  <a:lnTo>
                    <a:pt x="288" y="297"/>
                  </a:lnTo>
                  <a:lnTo>
                    <a:pt x="275" y="283"/>
                  </a:lnTo>
                  <a:lnTo>
                    <a:pt x="261" y="278"/>
                  </a:lnTo>
                  <a:lnTo>
                    <a:pt x="248" y="281"/>
                  </a:lnTo>
                  <a:lnTo>
                    <a:pt x="245" y="241"/>
                  </a:lnTo>
                  <a:lnTo>
                    <a:pt x="259" y="241"/>
                  </a:lnTo>
                  <a:lnTo>
                    <a:pt x="275" y="241"/>
                  </a:lnTo>
                  <a:lnTo>
                    <a:pt x="288" y="241"/>
                  </a:lnTo>
                  <a:lnTo>
                    <a:pt x="299" y="241"/>
                  </a:lnTo>
                  <a:lnTo>
                    <a:pt x="312" y="241"/>
                  </a:lnTo>
                  <a:lnTo>
                    <a:pt x="326" y="241"/>
                  </a:lnTo>
                  <a:lnTo>
                    <a:pt x="342" y="243"/>
                  </a:lnTo>
                  <a:lnTo>
                    <a:pt x="352" y="233"/>
                  </a:lnTo>
                  <a:lnTo>
                    <a:pt x="352" y="222"/>
                  </a:lnTo>
                  <a:lnTo>
                    <a:pt x="368" y="225"/>
                  </a:lnTo>
                  <a:lnTo>
                    <a:pt x="382" y="219"/>
                  </a:lnTo>
                  <a:lnTo>
                    <a:pt x="392" y="217"/>
                  </a:lnTo>
                  <a:lnTo>
                    <a:pt x="406" y="217"/>
                  </a:lnTo>
                  <a:lnTo>
                    <a:pt x="414" y="222"/>
                  </a:lnTo>
                  <a:lnTo>
                    <a:pt x="419" y="233"/>
                  </a:lnTo>
                  <a:lnTo>
                    <a:pt x="425" y="246"/>
                  </a:lnTo>
                  <a:lnTo>
                    <a:pt x="438" y="259"/>
                  </a:lnTo>
                  <a:lnTo>
                    <a:pt x="449" y="273"/>
                  </a:lnTo>
                  <a:lnTo>
                    <a:pt x="459" y="278"/>
                  </a:lnTo>
                  <a:lnTo>
                    <a:pt x="462" y="291"/>
                  </a:lnTo>
                  <a:lnTo>
                    <a:pt x="475" y="294"/>
                  </a:lnTo>
                  <a:lnTo>
                    <a:pt x="489" y="299"/>
                  </a:lnTo>
                  <a:lnTo>
                    <a:pt x="502" y="307"/>
                  </a:lnTo>
                  <a:lnTo>
                    <a:pt x="513" y="307"/>
                  </a:lnTo>
                  <a:lnTo>
                    <a:pt x="526" y="297"/>
                  </a:lnTo>
                  <a:lnTo>
                    <a:pt x="531" y="283"/>
                  </a:lnTo>
                  <a:lnTo>
                    <a:pt x="545" y="294"/>
                  </a:lnTo>
                  <a:lnTo>
                    <a:pt x="555" y="278"/>
                  </a:lnTo>
                  <a:lnTo>
                    <a:pt x="561" y="265"/>
                  </a:lnTo>
                  <a:lnTo>
                    <a:pt x="574" y="257"/>
                  </a:lnTo>
                  <a:lnTo>
                    <a:pt x="585" y="246"/>
                  </a:lnTo>
                  <a:lnTo>
                    <a:pt x="598" y="241"/>
                  </a:lnTo>
                  <a:lnTo>
                    <a:pt x="606" y="227"/>
                  </a:lnTo>
                  <a:lnTo>
                    <a:pt x="617" y="217"/>
                  </a:lnTo>
                  <a:lnTo>
                    <a:pt x="630" y="211"/>
                  </a:lnTo>
                  <a:lnTo>
                    <a:pt x="644" y="209"/>
                  </a:lnTo>
                  <a:lnTo>
                    <a:pt x="654" y="203"/>
                  </a:lnTo>
                  <a:lnTo>
                    <a:pt x="652" y="190"/>
                  </a:lnTo>
                  <a:lnTo>
                    <a:pt x="638" y="187"/>
                  </a:lnTo>
                  <a:lnTo>
                    <a:pt x="628" y="187"/>
                  </a:lnTo>
                  <a:lnTo>
                    <a:pt x="614" y="187"/>
                  </a:lnTo>
                  <a:lnTo>
                    <a:pt x="601" y="182"/>
                  </a:lnTo>
                  <a:lnTo>
                    <a:pt x="601" y="169"/>
                  </a:lnTo>
                  <a:lnTo>
                    <a:pt x="606" y="155"/>
                  </a:lnTo>
                  <a:lnTo>
                    <a:pt x="598" y="142"/>
                  </a:lnTo>
                  <a:lnTo>
                    <a:pt x="598" y="131"/>
                  </a:lnTo>
                  <a:lnTo>
                    <a:pt x="596" y="115"/>
                  </a:lnTo>
                  <a:lnTo>
                    <a:pt x="585" y="102"/>
                  </a:lnTo>
                  <a:lnTo>
                    <a:pt x="574" y="96"/>
                  </a:lnTo>
                  <a:lnTo>
                    <a:pt x="561" y="86"/>
                  </a:lnTo>
                  <a:lnTo>
                    <a:pt x="561" y="75"/>
                  </a:lnTo>
                  <a:lnTo>
                    <a:pt x="574" y="75"/>
                  </a:lnTo>
                  <a:lnTo>
                    <a:pt x="585" y="78"/>
                  </a:lnTo>
                  <a:lnTo>
                    <a:pt x="598" y="75"/>
                  </a:lnTo>
                  <a:lnTo>
                    <a:pt x="612" y="80"/>
                  </a:lnTo>
                  <a:lnTo>
                    <a:pt x="625" y="83"/>
                  </a:lnTo>
                  <a:lnTo>
                    <a:pt x="636" y="88"/>
                  </a:lnTo>
                  <a:lnTo>
                    <a:pt x="649" y="94"/>
                  </a:lnTo>
                  <a:lnTo>
                    <a:pt x="662" y="99"/>
                  </a:lnTo>
                  <a:lnTo>
                    <a:pt x="676" y="102"/>
                  </a:lnTo>
                  <a:lnTo>
                    <a:pt x="686" y="94"/>
                  </a:lnTo>
                  <a:lnTo>
                    <a:pt x="697" y="80"/>
                  </a:lnTo>
                  <a:lnTo>
                    <a:pt x="708" y="80"/>
                  </a:lnTo>
                  <a:lnTo>
                    <a:pt x="721" y="80"/>
                  </a:lnTo>
                  <a:lnTo>
                    <a:pt x="735" y="75"/>
                  </a:lnTo>
                  <a:lnTo>
                    <a:pt x="745" y="75"/>
                  </a:lnTo>
                  <a:lnTo>
                    <a:pt x="759" y="70"/>
                  </a:lnTo>
                  <a:lnTo>
                    <a:pt x="772" y="64"/>
                  </a:lnTo>
                  <a:lnTo>
                    <a:pt x="785" y="54"/>
                  </a:lnTo>
                  <a:lnTo>
                    <a:pt x="796" y="54"/>
                  </a:lnTo>
                  <a:lnTo>
                    <a:pt x="812" y="46"/>
                  </a:lnTo>
                  <a:lnTo>
                    <a:pt x="828" y="38"/>
                  </a:lnTo>
                  <a:lnTo>
                    <a:pt x="839" y="27"/>
                  </a:lnTo>
                  <a:lnTo>
                    <a:pt x="833" y="14"/>
                  </a:lnTo>
                  <a:lnTo>
                    <a:pt x="844" y="8"/>
                  </a:lnTo>
                  <a:lnTo>
                    <a:pt x="858" y="0"/>
                  </a:lnTo>
                  <a:lnTo>
                    <a:pt x="868" y="0"/>
                  </a:lnTo>
                  <a:lnTo>
                    <a:pt x="882" y="8"/>
                  </a:lnTo>
                  <a:lnTo>
                    <a:pt x="882" y="30"/>
                  </a:lnTo>
                  <a:lnTo>
                    <a:pt x="868" y="38"/>
                  </a:lnTo>
                  <a:lnTo>
                    <a:pt x="868" y="51"/>
                  </a:lnTo>
                  <a:lnTo>
                    <a:pt x="879" y="64"/>
                  </a:lnTo>
                  <a:lnTo>
                    <a:pt x="890" y="78"/>
                  </a:lnTo>
                  <a:lnTo>
                    <a:pt x="892" y="88"/>
                  </a:lnTo>
                  <a:lnTo>
                    <a:pt x="890" y="102"/>
                  </a:lnTo>
                  <a:lnTo>
                    <a:pt x="884" y="115"/>
                  </a:lnTo>
                  <a:lnTo>
                    <a:pt x="882" y="128"/>
                  </a:lnTo>
                  <a:lnTo>
                    <a:pt x="882" y="139"/>
                  </a:lnTo>
                  <a:lnTo>
                    <a:pt x="882" y="152"/>
                  </a:lnTo>
                  <a:lnTo>
                    <a:pt x="882" y="166"/>
                  </a:lnTo>
                  <a:lnTo>
                    <a:pt x="882" y="177"/>
                  </a:lnTo>
                  <a:lnTo>
                    <a:pt x="890" y="190"/>
                  </a:lnTo>
                  <a:lnTo>
                    <a:pt x="892" y="203"/>
                  </a:lnTo>
                  <a:lnTo>
                    <a:pt x="895" y="217"/>
                  </a:lnTo>
                  <a:lnTo>
                    <a:pt x="900" y="227"/>
                  </a:lnTo>
                  <a:lnTo>
                    <a:pt x="914" y="233"/>
                  </a:lnTo>
                  <a:lnTo>
                    <a:pt x="927" y="238"/>
                  </a:lnTo>
                  <a:lnTo>
                    <a:pt x="943" y="246"/>
                  </a:lnTo>
                  <a:lnTo>
                    <a:pt x="954" y="249"/>
                  </a:lnTo>
                  <a:lnTo>
                    <a:pt x="967" y="249"/>
                  </a:lnTo>
                  <a:lnTo>
                    <a:pt x="980" y="243"/>
                  </a:lnTo>
                  <a:lnTo>
                    <a:pt x="994" y="238"/>
                  </a:lnTo>
                  <a:lnTo>
                    <a:pt x="1005" y="233"/>
                  </a:lnTo>
                  <a:lnTo>
                    <a:pt x="1026" y="233"/>
                  </a:lnTo>
                  <a:lnTo>
                    <a:pt x="1039" y="233"/>
                  </a:lnTo>
                  <a:lnTo>
                    <a:pt x="1053" y="219"/>
                  </a:lnTo>
                  <a:lnTo>
                    <a:pt x="1066" y="211"/>
                  </a:lnTo>
                  <a:lnTo>
                    <a:pt x="1077" y="211"/>
                  </a:lnTo>
                  <a:lnTo>
                    <a:pt x="1093" y="209"/>
                  </a:lnTo>
                  <a:lnTo>
                    <a:pt x="1095" y="211"/>
                  </a:lnTo>
                  <a:lnTo>
                    <a:pt x="1109" y="211"/>
                  </a:lnTo>
                  <a:lnTo>
                    <a:pt x="1122" y="222"/>
                  </a:lnTo>
                  <a:lnTo>
                    <a:pt x="1138" y="219"/>
                  </a:lnTo>
                  <a:lnTo>
                    <a:pt x="1152" y="209"/>
                  </a:lnTo>
                  <a:lnTo>
                    <a:pt x="1152" y="195"/>
                  </a:lnTo>
                  <a:lnTo>
                    <a:pt x="1138" y="187"/>
                  </a:lnTo>
                  <a:lnTo>
                    <a:pt x="1141" y="174"/>
                  </a:lnTo>
                  <a:lnTo>
                    <a:pt x="1154" y="177"/>
                  </a:lnTo>
                  <a:lnTo>
                    <a:pt x="1165" y="182"/>
                  </a:lnTo>
                  <a:lnTo>
                    <a:pt x="1178" y="177"/>
                  </a:lnTo>
                  <a:lnTo>
                    <a:pt x="1192" y="171"/>
                  </a:lnTo>
                  <a:lnTo>
                    <a:pt x="1202" y="171"/>
                  </a:lnTo>
                  <a:lnTo>
                    <a:pt x="1210" y="185"/>
                  </a:lnTo>
                  <a:lnTo>
                    <a:pt x="1221" y="185"/>
                  </a:lnTo>
                  <a:lnTo>
                    <a:pt x="1229" y="193"/>
                  </a:lnTo>
                  <a:lnTo>
                    <a:pt x="1242" y="198"/>
                  </a:lnTo>
                  <a:lnTo>
                    <a:pt x="1258" y="203"/>
                  </a:lnTo>
                  <a:lnTo>
                    <a:pt x="1269" y="198"/>
                  </a:lnTo>
                  <a:lnTo>
                    <a:pt x="1283" y="187"/>
                  </a:lnTo>
                  <a:lnTo>
                    <a:pt x="1296" y="190"/>
                  </a:lnTo>
                  <a:lnTo>
                    <a:pt x="1307" y="187"/>
                  </a:lnTo>
                  <a:lnTo>
                    <a:pt x="1320" y="193"/>
                  </a:lnTo>
                  <a:lnTo>
                    <a:pt x="1333" y="198"/>
                  </a:lnTo>
                  <a:lnTo>
                    <a:pt x="1347" y="187"/>
                  </a:lnTo>
                  <a:lnTo>
                    <a:pt x="1376" y="147"/>
                  </a:lnTo>
                  <a:lnTo>
                    <a:pt x="1384" y="134"/>
                  </a:lnTo>
                  <a:lnTo>
                    <a:pt x="1392" y="120"/>
                  </a:lnTo>
                  <a:lnTo>
                    <a:pt x="1403" y="104"/>
                  </a:lnTo>
                  <a:lnTo>
                    <a:pt x="1411" y="94"/>
                  </a:lnTo>
                  <a:lnTo>
                    <a:pt x="1421" y="80"/>
                  </a:lnTo>
                  <a:lnTo>
                    <a:pt x="1419" y="67"/>
                  </a:lnTo>
                  <a:lnTo>
                    <a:pt x="1427" y="70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D814FD18-6C6D-9403-391E-BD637814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432175"/>
              <a:ext cx="773113" cy="839788"/>
            </a:xfrm>
            <a:custGeom>
              <a:avLst/>
              <a:gdLst>
                <a:gd name="T0" fmla="*/ 265 w 487"/>
                <a:gd name="T1" fmla="*/ 27 h 529"/>
                <a:gd name="T2" fmla="*/ 147 w 487"/>
                <a:gd name="T3" fmla="*/ 0 h 529"/>
                <a:gd name="T4" fmla="*/ 51 w 487"/>
                <a:gd name="T5" fmla="*/ 19 h 529"/>
                <a:gd name="T6" fmla="*/ 19 w 487"/>
                <a:gd name="T7" fmla="*/ 121 h 529"/>
                <a:gd name="T8" fmla="*/ 0 w 487"/>
                <a:gd name="T9" fmla="*/ 193 h 529"/>
                <a:gd name="T10" fmla="*/ 22 w 487"/>
                <a:gd name="T11" fmla="*/ 209 h 529"/>
                <a:gd name="T12" fmla="*/ 38 w 487"/>
                <a:gd name="T13" fmla="*/ 236 h 529"/>
                <a:gd name="T14" fmla="*/ 62 w 487"/>
                <a:gd name="T15" fmla="*/ 257 h 529"/>
                <a:gd name="T16" fmla="*/ 88 w 487"/>
                <a:gd name="T17" fmla="*/ 276 h 529"/>
                <a:gd name="T18" fmla="*/ 112 w 487"/>
                <a:gd name="T19" fmla="*/ 284 h 529"/>
                <a:gd name="T20" fmla="*/ 139 w 487"/>
                <a:gd name="T21" fmla="*/ 302 h 529"/>
                <a:gd name="T22" fmla="*/ 161 w 487"/>
                <a:gd name="T23" fmla="*/ 316 h 529"/>
                <a:gd name="T24" fmla="*/ 185 w 487"/>
                <a:gd name="T25" fmla="*/ 329 h 529"/>
                <a:gd name="T26" fmla="*/ 211 w 487"/>
                <a:gd name="T27" fmla="*/ 348 h 529"/>
                <a:gd name="T28" fmla="*/ 235 w 487"/>
                <a:gd name="T29" fmla="*/ 361 h 529"/>
                <a:gd name="T30" fmla="*/ 259 w 487"/>
                <a:gd name="T31" fmla="*/ 364 h 529"/>
                <a:gd name="T32" fmla="*/ 286 w 487"/>
                <a:gd name="T33" fmla="*/ 374 h 529"/>
                <a:gd name="T34" fmla="*/ 300 w 487"/>
                <a:gd name="T35" fmla="*/ 398 h 529"/>
                <a:gd name="T36" fmla="*/ 284 w 487"/>
                <a:gd name="T37" fmla="*/ 423 h 529"/>
                <a:gd name="T38" fmla="*/ 268 w 487"/>
                <a:gd name="T39" fmla="*/ 449 h 529"/>
                <a:gd name="T40" fmla="*/ 251 w 487"/>
                <a:gd name="T41" fmla="*/ 476 h 529"/>
                <a:gd name="T42" fmla="*/ 246 w 487"/>
                <a:gd name="T43" fmla="*/ 503 h 529"/>
                <a:gd name="T44" fmla="*/ 257 w 487"/>
                <a:gd name="T45" fmla="*/ 511 h 529"/>
                <a:gd name="T46" fmla="*/ 284 w 487"/>
                <a:gd name="T47" fmla="*/ 513 h 529"/>
                <a:gd name="T48" fmla="*/ 308 w 487"/>
                <a:gd name="T49" fmla="*/ 524 h 529"/>
                <a:gd name="T50" fmla="*/ 334 w 487"/>
                <a:gd name="T51" fmla="*/ 527 h 529"/>
                <a:gd name="T52" fmla="*/ 358 w 487"/>
                <a:gd name="T53" fmla="*/ 527 h 529"/>
                <a:gd name="T54" fmla="*/ 382 w 487"/>
                <a:gd name="T55" fmla="*/ 521 h 529"/>
                <a:gd name="T56" fmla="*/ 409 w 487"/>
                <a:gd name="T57" fmla="*/ 524 h 529"/>
                <a:gd name="T58" fmla="*/ 428 w 487"/>
                <a:gd name="T59" fmla="*/ 503 h 529"/>
                <a:gd name="T60" fmla="*/ 449 w 487"/>
                <a:gd name="T61" fmla="*/ 479 h 529"/>
                <a:gd name="T62" fmla="*/ 473 w 487"/>
                <a:gd name="T63" fmla="*/ 460 h 529"/>
                <a:gd name="T64" fmla="*/ 468 w 487"/>
                <a:gd name="T65" fmla="*/ 436 h 529"/>
                <a:gd name="T66" fmla="*/ 479 w 487"/>
                <a:gd name="T67" fmla="*/ 409 h 529"/>
                <a:gd name="T68" fmla="*/ 479 w 487"/>
                <a:gd name="T69" fmla="*/ 385 h 529"/>
                <a:gd name="T70" fmla="*/ 479 w 487"/>
                <a:gd name="T71" fmla="*/ 361 h 529"/>
                <a:gd name="T72" fmla="*/ 484 w 487"/>
                <a:gd name="T73" fmla="*/ 332 h 529"/>
                <a:gd name="T74" fmla="*/ 484 w 487"/>
                <a:gd name="T75" fmla="*/ 305 h 529"/>
                <a:gd name="T76" fmla="*/ 457 w 487"/>
                <a:gd name="T77" fmla="*/ 302 h 529"/>
                <a:gd name="T78" fmla="*/ 431 w 487"/>
                <a:gd name="T79" fmla="*/ 292 h 529"/>
                <a:gd name="T80" fmla="*/ 425 w 487"/>
                <a:gd name="T81" fmla="*/ 265 h 529"/>
                <a:gd name="T82" fmla="*/ 423 w 487"/>
                <a:gd name="T83" fmla="*/ 241 h 529"/>
                <a:gd name="T84" fmla="*/ 423 w 487"/>
                <a:gd name="T85" fmla="*/ 214 h 529"/>
                <a:gd name="T86" fmla="*/ 404 w 487"/>
                <a:gd name="T87" fmla="*/ 195 h 529"/>
                <a:gd name="T88" fmla="*/ 377 w 487"/>
                <a:gd name="T89" fmla="*/ 185 h 529"/>
                <a:gd name="T90" fmla="*/ 353 w 487"/>
                <a:gd name="T91" fmla="*/ 187 h 529"/>
                <a:gd name="T92" fmla="*/ 326 w 487"/>
                <a:gd name="T93" fmla="*/ 187 h 529"/>
                <a:gd name="T94" fmla="*/ 302 w 487"/>
                <a:gd name="T95" fmla="*/ 190 h 529"/>
                <a:gd name="T96" fmla="*/ 289 w 487"/>
                <a:gd name="T97" fmla="*/ 171 h 529"/>
                <a:gd name="T98" fmla="*/ 292 w 487"/>
                <a:gd name="T99" fmla="*/ 147 h 529"/>
                <a:gd name="T100" fmla="*/ 292 w 487"/>
                <a:gd name="T101" fmla="*/ 121 h 529"/>
                <a:gd name="T102" fmla="*/ 286 w 487"/>
                <a:gd name="T103" fmla="*/ 97 h 529"/>
                <a:gd name="T104" fmla="*/ 286 w 487"/>
                <a:gd name="T105" fmla="*/ 7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7" h="529">
                  <a:moveTo>
                    <a:pt x="281" y="62"/>
                  </a:moveTo>
                  <a:lnTo>
                    <a:pt x="265" y="27"/>
                  </a:lnTo>
                  <a:lnTo>
                    <a:pt x="206" y="0"/>
                  </a:lnTo>
                  <a:lnTo>
                    <a:pt x="147" y="0"/>
                  </a:lnTo>
                  <a:lnTo>
                    <a:pt x="99" y="14"/>
                  </a:lnTo>
                  <a:lnTo>
                    <a:pt x="51" y="19"/>
                  </a:lnTo>
                  <a:lnTo>
                    <a:pt x="19" y="78"/>
                  </a:lnTo>
                  <a:lnTo>
                    <a:pt x="19" y="121"/>
                  </a:lnTo>
                  <a:lnTo>
                    <a:pt x="3" y="187"/>
                  </a:lnTo>
                  <a:lnTo>
                    <a:pt x="0" y="193"/>
                  </a:lnTo>
                  <a:lnTo>
                    <a:pt x="8" y="198"/>
                  </a:lnTo>
                  <a:lnTo>
                    <a:pt x="22" y="209"/>
                  </a:lnTo>
                  <a:lnTo>
                    <a:pt x="32" y="222"/>
                  </a:lnTo>
                  <a:lnTo>
                    <a:pt x="38" y="236"/>
                  </a:lnTo>
                  <a:lnTo>
                    <a:pt x="51" y="244"/>
                  </a:lnTo>
                  <a:lnTo>
                    <a:pt x="62" y="257"/>
                  </a:lnTo>
                  <a:lnTo>
                    <a:pt x="75" y="268"/>
                  </a:lnTo>
                  <a:lnTo>
                    <a:pt x="88" y="276"/>
                  </a:lnTo>
                  <a:lnTo>
                    <a:pt x="99" y="284"/>
                  </a:lnTo>
                  <a:lnTo>
                    <a:pt x="112" y="284"/>
                  </a:lnTo>
                  <a:lnTo>
                    <a:pt x="126" y="292"/>
                  </a:lnTo>
                  <a:lnTo>
                    <a:pt x="139" y="302"/>
                  </a:lnTo>
                  <a:lnTo>
                    <a:pt x="150" y="302"/>
                  </a:lnTo>
                  <a:lnTo>
                    <a:pt x="161" y="316"/>
                  </a:lnTo>
                  <a:lnTo>
                    <a:pt x="171" y="318"/>
                  </a:lnTo>
                  <a:lnTo>
                    <a:pt x="185" y="329"/>
                  </a:lnTo>
                  <a:lnTo>
                    <a:pt x="198" y="340"/>
                  </a:lnTo>
                  <a:lnTo>
                    <a:pt x="211" y="348"/>
                  </a:lnTo>
                  <a:lnTo>
                    <a:pt x="222" y="353"/>
                  </a:lnTo>
                  <a:lnTo>
                    <a:pt x="235" y="361"/>
                  </a:lnTo>
                  <a:lnTo>
                    <a:pt x="249" y="361"/>
                  </a:lnTo>
                  <a:lnTo>
                    <a:pt x="259" y="364"/>
                  </a:lnTo>
                  <a:lnTo>
                    <a:pt x="273" y="366"/>
                  </a:lnTo>
                  <a:lnTo>
                    <a:pt x="286" y="374"/>
                  </a:lnTo>
                  <a:lnTo>
                    <a:pt x="300" y="385"/>
                  </a:lnTo>
                  <a:lnTo>
                    <a:pt x="300" y="398"/>
                  </a:lnTo>
                  <a:lnTo>
                    <a:pt x="289" y="409"/>
                  </a:lnTo>
                  <a:lnTo>
                    <a:pt x="284" y="423"/>
                  </a:lnTo>
                  <a:lnTo>
                    <a:pt x="270" y="436"/>
                  </a:lnTo>
                  <a:lnTo>
                    <a:pt x="268" y="449"/>
                  </a:lnTo>
                  <a:lnTo>
                    <a:pt x="259" y="463"/>
                  </a:lnTo>
                  <a:lnTo>
                    <a:pt x="251" y="476"/>
                  </a:lnTo>
                  <a:lnTo>
                    <a:pt x="249" y="489"/>
                  </a:lnTo>
                  <a:lnTo>
                    <a:pt x="246" y="503"/>
                  </a:lnTo>
                  <a:lnTo>
                    <a:pt x="246" y="513"/>
                  </a:lnTo>
                  <a:lnTo>
                    <a:pt x="257" y="511"/>
                  </a:lnTo>
                  <a:lnTo>
                    <a:pt x="270" y="511"/>
                  </a:lnTo>
                  <a:lnTo>
                    <a:pt x="284" y="513"/>
                  </a:lnTo>
                  <a:lnTo>
                    <a:pt x="294" y="521"/>
                  </a:lnTo>
                  <a:lnTo>
                    <a:pt x="308" y="524"/>
                  </a:lnTo>
                  <a:lnTo>
                    <a:pt x="321" y="524"/>
                  </a:lnTo>
                  <a:lnTo>
                    <a:pt x="334" y="527"/>
                  </a:lnTo>
                  <a:lnTo>
                    <a:pt x="345" y="527"/>
                  </a:lnTo>
                  <a:lnTo>
                    <a:pt x="358" y="527"/>
                  </a:lnTo>
                  <a:lnTo>
                    <a:pt x="372" y="529"/>
                  </a:lnTo>
                  <a:lnTo>
                    <a:pt x="382" y="521"/>
                  </a:lnTo>
                  <a:lnTo>
                    <a:pt x="396" y="524"/>
                  </a:lnTo>
                  <a:lnTo>
                    <a:pt x="409" y="524"/>
                  </a:lnTo>
                  <a:lnTo>
                    <a:pt x="423" y="513"/>
                  </a:lnTo>
                  <a:lnTo>
                    <a:pt x="428" y="503"/>
                  </a:lnTo>
                  <a:lnTo>
                    <a:pt x="436" y="489"/>
                  </a:lnTo>
                  <a:lnTo>
                    <a:pt x="449" y="479"/>
                  </a:lnTo>
                  <a:lnTo>
                    <a:pt x="463" y="473"/>
                  </a:lnTo>
                  <a:lnTo>
                    <a:pt x="473" y="460"/>
                  </a:lnTo>
                  <a:lnTo>
                    <a:pt x="473" y="449"/>
                  </a:lnTo>
                  <a:lnTo>
                    <a:pt x="468" y="436"/>
                  </a:lnTo>
                  <a:lnTo>
                    <a:pt x="473" y="423"/>
                  </a:lnTo>
                  <a:lnTo>
                    <a:pt x="479" y="409"/>
                  </a:lnTo>
                  <a:lnTo>
                    <a:pt x="479" y="398"/>
                  </a:lnTo>
                  <a:lnTo>
                    <a:pt x="479" y="385"/>
                  </a:lnTo>
                  <a:lnTo>
                    <a:pt x="479" y="372"/>
                  </a:lnTo>
                  <a:lnTo>
                    <a:pt x="479" y="361"/>
                  </a:lnTo>
                  <a:lnTo>
                    <a:pt x="479" y="345"/>
                  </a:lnTo>
                  <a:lnTo>
                    <a:pt x="484" y="332"/>
                  </a:lnTo>
                  <a:lnTo>
                    <a:pt x="487" y="318"/>
                  </a:lnTo>
                  <a:lnTo>
                    <a:pt x="484" y="305"/>
                  </a:lnTo>
                  <a:lnTo>
                    <a:pt x="473" y="302"/>
                  </a:lnTo>
                  <a:lnTo>
                    <a:pt x="457" y="302"/>
                  </a:lnTo>
                  <a:lnTo>
                    <a:pt x="444" y="300"/>
                  </a:lnTo>
                  <a:lnTo>
                    <a:pt x="431" y="292"/>
                  </a:lnTo>
                  <a:lnTo>
                    <a:pt x="428" y="278"/>
                  </a:lnTo>
                  <a:lnTo>
                    <a:pt x="425" y="265"/>
                  </a:lnTo>
                  <a:lnTo>
                    <a:pt x="428" y="254"/>
                  </a:lnTo>
                  <a:lnTo>
                    <a:pt x="423" y="241"/>
                  </a:lnTo>
                  <a:lnTo>
                    <a:pt x="417" y="227"/>
                  </a:lnTo>
                  <a:lnTo>
                    <a:pt x="423" y="214"/>
                  </a:lnTo>
                  <a:lnTo>
                    <a:pt x="415" y="203"/>
                  </a:lnTo>
                  <a:lnTo>
                    <a:pt x="404" y="195"/>
                  </a:lnTo>
                  <a:lnTo>
                    <a:pt x="390" y="190"/>
                  </a:lnTo>
                  <a:lnTo>
                    <a:pt x="377" y="185"/>
                  </a:lnTo>
                  <a:lnTo>
                    <a:pt x="364" y="185"/>
                  </a:lnTo>
                  <a:lnTo>
                    <a:pt x="353" y="187"/>
                  </a:lnTo>
                  <a:lnTo>
                    <a:pt x="340" y="187"/>
                  </a:lnTo>
                  <a:lnTo>
                    <a:pt x="326" y="187"/>
                  </a:lnTo>
                  <a:lnTo>
                    <a:pt x="316" y="193"/>
                  </a:lnTo>
                  <a:lnTo>
                    <a:pt x="302" y="190"/>
                  </a:lnTo>
                  <a:lnTo>
                    <a:pt x="286" y="185"/>
                  </a:lnTo>
                  <a:lnTo>
                    <a:pt x="289" y="171"/>
                  </a:lnTo>
                  <a:lnTo>
                    <a:pt x="292" y="158"/>
                  </a:lnTo>
                  <a:lnTo>
                    <a:pt x="292" y="147"/>
                  </a:lnTo>
                  <a:lnTo>
                    <a:pt x="286" y="134"/>
                  </a:lnTo>
                  <a:lnTo>
                    <a:pt x="292" y="121"/>
                  </a:lnTo>
                  <a:lnTo>
                    <a:pt x="292" y="107"/>
                  </a:lnTo>
                  <a:lnTo>
                    <a:pt x="286" y="97"/>
                  </a:lnTo>
                  <a:lnTo>
                    <a:pt x="286" y="83"/>
                  </a:lnTo>
                  <a:lnTo>
                    <a:pt x="286" y="70"/>
                  </a:lnTo>
                  <a:lnTo>
                    <a:pt x="281" y="62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4DBFD356-9229-ECCD-FB39-05F157307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588" y="3725862"/>
              <a:ext cx="1481139" cy="3070225"/>
            </a:xfrm>
            <a:custGeom>
              <a:avLst/>
              <a:gdLst>
                <a:gd name="T0" fmla="*/ 933 w 933"/>
                <a:gd name="T1" fmla="*/ 291 h 1934"/>
                <a:gd name="T2" fmla="*/ 858 w 933"/>
                <a:gd name="T3" fmla="*/ 360 h 1934"/>
                <a:gd name="T4" fmla="*/ 773 w 933"/>
                <a:gd name="T5" fmla="*/ 438 h 1934"/>
                <a:gd name="T6" fmla="*/ 698 w 933"/>
                <a:gd name="T7" fmla="*/ 539 h 1934"/>
                <a:gd name="T8" fmla="*/ 674 w 933"/>
                <a:gd name="T9" fmla="*/ 641 h 1934"/>
                <a:gd name="T10" fmla="*/ 650 w 933"/>
                <a:gd name="T11" fmla="*/ 740 h 1934"/>
                <a:gd name="T12" fmla="*/ 698 w 933"/>
                <a:gd name="T13" fmla="*/ 823 h 1934"/>
                <a:gd name="T14" fmla="*/ 746 w 933"/>
                <a:gd name="T15" fmla="*/ 908 h 1934"/>
                <a:gd name="T16" fmla="*/ 709 w 933"/>
                <a:gd name="T17" fmla="*/ 1010 h 1934"/>
                <a:gd name="T18" fmla="*/ 612 w 933"/>
                <a:gd name="T19" fmla="*/ 1058 h 1934"/>
                <a:gd name="T20" fmla="*/ 508 w 933"/>
                <a:gd name="T21" fmla="*/ 1076 h 1934"/>
                <a:gd name="T22" fmla="*/ 479 w 933"/>
                <a:gd name="T23" fmla="*/ 1124 h 1934"/>
                <a:gd name="T24" fmla="*/ 444 w 933"/>
                <a:gd name="T25" fmla="*/ 1215 h 1934"/>
                <a:gd name="T26" fmla="*/ 342 w 933"/>
                <a:gd name="T27" fmla="*/ 1197 h 1934"/>
                <a:gd name="T28" fmla="*/ 366 w 933"/>
                <a:gd name="T29" fmla="*/ 1285 h 1934"/>
                <a:gd name="T30" fmla="*/ 391 w 933"/>
                <a:gd name="T31" fmla="*/ 1322 h 1934"/>
                <a:gd name="T32" fmla="*/ 374 w 933"/>
                <a:gd name="T33" fmla="*/ 1349 h 1934"/>
                <a:gd name="T34" fmla="*/ 348 w 933"/>
                <a:gd name="T35" fmla="*/ 1429 h 1934"/>
                <a:gd name="T36" fmla="*/ 286 w 933"/>
                <a:gd name="T37" fmla="*/ 1482 h 1934"/>
                <a:gd name="T38" fmla="*/ 254 w 933"/>
                <a:gd name="T39" fmla="*/ 1571 h 1934"/>
                <a:gd name="T40" fmla="*/ 342 w 933"/>
                <a:gd name="T41" fmla="*/ 1619 h 1934"/>
                <a:gd name="T42" fmla="*/ 270 w 933"/>
                <a:gd name="T43" fmla="*/ 1710 h 1934"/>
                <a:gd name="T44" fmla="*/ 241 w 933"/>
                <a:gd name="T45" fmla="*/ 1790 h 1934"/>
                <a:gd name="T46" fmla="*/ 219 w 933"/>
                <a:gd name="T47" fmla="*/ 1867 h 1934"/>
                <a:gd name="T48" fmla="*/ 222 w 933"/>
                <a:gd name="T49" fmla="*/ 1929 h 1934"/>
                <a:gd name="T50" fmla="*/ 126 w 933"/>
                <a:gd name="T51" fmla="*/ 1929 h 1934"/>
                <a:gd name="T52" fmla="*/ 88 w 933"/>
                <a:gd name="T53" fmla="*/ 1846 h 1934"/>
                <a:gd name="T54" fmla="*/ 27 w 933"/>
                <a:gd name="T55" fmla="*/ 1795 h 1934"/>
                <a:gd name="T56" fmla="*/ 46 w 933"/>
                <a:gd name="T57" fmla="*/ 1694 h 1934"/>
                <a:gd name="T58" fmla="*/ 67 w 933"/>
                <a:gd name="T59" fmla="*/ 1595 h 1934"/>
                <a:gd name="T60" fmla="*/ 67 w 933"/>
                <a:gd name="T61" fmla="*/ 1501 h 1934"/>
                <a:gd name="T62" fmla="*/ 78 w 933"/>
                <a:gd name="T63" fmla="*/ 1450 h 1934"/>
                <a:gd name="T64" fmla="*/ 32 w 933"/>
                <a:gd name="T65" fmla="*/ 1381 h 1934"/>
                <a:gd name="T66" fmla="*/ 19 w 933"/>
                <a:gd name="T67" fmla="*/ 1285 h 1934"/>
                <a:gd name="T68" fmla="*/ 3 w 933"/>
                <a:gd name="T69" fmla="*/ 1186 h 1934"/>
                <a:gd name="T70" fmla="*/ 38 w 933"/>
                <a:gd name="T71" fmla="*/ 1087 h 1934"/>
                <a:gd name="T72" fmla="*/ 14 w 933"/>
                <a:gd name="T73" fmla="*/ 986 h 1934"/>
                <a:gd name="T74" fmla="*/ 27 w 933"/>
                <a:gd name="T75" fmla="*/ 887 h 1934"/>
                <a:gd name="T76" fmla="*/ 64 w 933"/>
                <a:gd name="T77" fmla="*/ 804 h 1934"/>
                <a:gd name="T78" fmla="*/ 43 w 933"/>
                <a:gd name="T79" fmla="*/ 710 h 1934"/>
                <a:gd name="T80" fmla="*/ 3 w 933"/>
                <a:gd name="T81" fmla="*/ 609 h 1934"/>
                <a:gd name="T82" fmla="*/ 24 w 933"/>
                <a:gd name="T83" fmla="*/ 518 h 1934"/>
                <a:gd name="T84" fmla="*/ 46 w 933"/>
                <a:gd name="T85" fmla="*/ 414 h 1934"/>
                <a:gd name="T86" fmla="*/ 94 w 933"/>
                <a:gd name="T87" fmla="*/ 318 h 1934"/>
                <a:gd name="T88" fmla="*/ 88 w 933"/>
                <a:gd name="T89" fmla="*/ 216 h 1934"/>
                <a:gd name="T90" fmla="*/ 158 w 933"/>
                <a:gd name="T91" fmla="*/ 42 h 1934"/>
                <a:gd name="T92" fmla="*/ 241 w 933"/>
                <a:gd name="T93" fmla="*/ 13 h 1934"/>
                <a:gd name="T94" fmla="*/ 324 w 933"/>
                <a:gd name="T95" fmla="*/ 51 h 1934"/>
                <a:gd name="T96" fmla="*/ 396 w 933"/>
                <a:gd name="T97" fmla="*/ 0 h 1934"/>
                <a:gd name="T98" fmla="*/ 484 w 933"/>
                <a:gd name="T99" fmla="*/ 83 h 1934"/>
                <a:gd name="T100" fmla="*/ 580 w 933"/>
                <a:gd name="T101" fmla="*/ 133 h 1934"/>
                <a:gd name="T102" fmla="*/ 682 w 933"/>
                <a:gd name="T103" fmla="*/ 181 h 1934"/>
                <a:gd name="T104" fmla="*/ 668 w 933"/>
                <a:gd name="T105" fmla="*/ 278 h 1934"/>
                <a:gd name="T106" fmla="*/ 703 w 933"/>
                <a:gd name="T107" fmla="*/ 336 h 1934"/>
                <a:gd name="T108" fmla="*/ 805 w 933"/>
                <a:gd name="T109" fmla="*/ 339 h 1934"/>
                <a:gd name="T110" fmla="*/ 882 w 933"/>
                <a:gd name="T111" fmla="*/ 264 h 1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3" h="1934">
                  <a:moveTo>
                    <a:pt x="893" y="229"/>
                  </a:moveTo>
                  <a:lnTo>
                    <a:pt x="906" y="224"/>
                  </a:lnTo>
                  <a:lnTo>
                    <a:pt x="920" y="227"/>
                  </a:lnTo>
                  <a:lnTo>
                    <a:pt x="928" y="240"/>
                  </a:lnTo>
                  <a:lnTo>
                    <a:pt x="928" y="254"/>
                  </a:lnTo>
                  <a:lnTo>
                    <a:pt x="933" y="264"/>
                  </a:lnTo>
                  <a:lnTo>
                    <a:pt x="933" y="278"/>
                  </a:lnTo>
                  <a:lnTo>
                    <a:pt x="933" y="291"/>
                  </a:lnTo>
                  <a:lnTo>
                    <a:pt x="930" y="304"/>
                  </a:lnTo>
                  <a:lnTo>
                    <a:pt x="930" y="315"/>
                  </a:lnTo>
                  <a:lnTo>
                    <a:pt x="922" y="328"/>
                  </a:lnTo>
                  <a:lnTo>
                    <a:pt x="909" y="339"/>
                  </a:lnTo>
                  <a:lnTo>
                    <a:pt x="896" y="339"/>
                  </a:lnTo>
                  <a:lnTo>
                    <a:pt x="885" y="344"/>
                  </a:lnTo>
                  <a:lnTo>
                    <a:pt x="872" y="352"/>
                  </a:lnTo>
                  <a:lnTo>
                    <a:pt x="858" y="360"/>
                  </a:lnTo>
                  <a:lnTo>
                    <a:pt x="853" y="374"/>
                  </a:lnTo>
                  <a:lnTo>
                    <a:pt x="840" y="379"/>
                  </a:lnTo>
                  <a:lnTo>
                    <a:pt x="826" y="382"/>
                  </a:lnTo>
                  <a:lnTo>
                    <a:pt x="815" y="387"/>
                  </a:lnTo>
                  <a:lnTo>
                    <a:pt x="802" y="400"/>
                  </a:lnTo>
                  <a:lnTo>
                    <a:pt x="797" y="414"/>
                  </a:lnTo>
                  <a:lnTo>
                    <a:pt x="786" y="427"/>
                  </a:lnTo>
                  <a:lnTo>
                    <a:pt x="773" y="438"/>
                  </a:lnTo>
                  <a:lnTo>
                    <a:pt x="765" y="451"/>
                  </a:lnTo>
                  <a:lnTo>
                    <a:pt x="751" y="465"/>
                  </a:lnTo>
                  <a:lnTo>
                    <a:pt x="743" y="475"/>
                  </a:lnTo>
                  <a:lnTo>
                    <a:pt x="733" y="489"/>
                  </a:lnTo>
                  <a:lnTo>
                    <a:pt x="725" y="502"/>
                  </a:lnTo>
                  <a:lnTo>
                    <a:pt x="714" y="513"/>
                  </a:lnTo>
                  <a:lnTo>
                    <a:pt x="703" y="526"/>
                  </a:lnTo>
                  <a:lnTo>
                    <a:pt x="698" y="539"/>
                  </a:lnTo>
                  <a:lnTo>
                    <a:pt x="695" y="553"/>
                  </a:lnTo>
                  <a:lnTo>
                    <a:pt x="693" y="563"/>
                  </a:lnTo>
                  <a:lnTo>
                    <a:pt x="690" y="577"/>
                  </a:lnTo>
                  <a:lnTo>
                    <a:pt x="685" y="590"/>
                  </a:lnTo>
                  <a:lnTo>
                    <a:pt x="685" y="601"/>
                  </a:lnTo>
                  <a:lnTo>
                    <a:pt x="679" y="614"/>
                  </a:lnTo>
                  <a:lnTo>
                    <a:pt x="677" y="628"/>
                  </a:lnTo>
                  <a:lnTo>
                    <a:pt x="674" y="641"/>
                  </a:lnTo>
                  <a:lnTo>
                    <a:pt x="674" y="652"/>
                  </a:lnTo>
                  <a:lnTo>
                    <a:pt x="668" y="665"/>
                  </a:lnTo>
                  <a:lnTo>
                    <a:pt x="668" y="678"/>
                  </a:lnTo>
                  <a:lnTo>
                    <a:pt x="668" y="689"/>
                  </a:lnTo>
                  <a:lnTo>
                    <a:pt x="666" y="702"/>
                  </a:lnTo>
                  <a:lnTo>
                    <a:pt x="658" y="716"/>
                  </a:lnTo>
                  <a:lnTo>
                    <a:pt x="655" y="729"/>
                  </a:lnTo>
                  <a:lnTo>
                    <a:pt x="650" y="740"/>
                  </a:lnTo>
                  <a:lnTo>
                    <a:pt x="650" y="753"/>
                  </a:lnTo>
                  <a:lnTo>
                    <a:pt x="655" y="766"/>
                  </a:lnTo>
                  <a:lnTo>
                    <a:pt x="658" y="780"/>
                  </a:lnTo>
                  <a:lnTo>
                    <a:pt x="658" y="791"/>
                  </a:lnTo>
                  <a:lnTo>
                    <a:pt x="660" y="804"/>
                  </a:lnTo>
                  <a:lnTo>
                    <a:pt x="674" y="809"/>
                  </a:lnTo>
                  <a:lnTo>
                    <a:pt x="685" y="817"/>
                  </a:lnTo>
                  <a:lnTo>
                    <a:pt x="698" y="823"/>
                  </a:lnTo>
                  <a:lnTo>
                    <a:pt x="711" y="828"/>
                  </a:lnTo>
                  <a:lnTo>
                    <a:pt x="725" y="836"/>
                  </a:lnTo>
                  <a:lnTo>
                    <a:pt x="733" y="847"/>
                  </a:lnTo>
                  <a:lnTo>
                    <a:pt x="730" y="860"/>
                  </a:lnTo>
                  <a:lnTo>
                    <a:pt x="719" y="873"/>
                  </a:lnTo>
                  <a:lnTo>
                    <a:pt x="719" y="884"/>
                  </a:lnTo>
                  <a:lnTo>
                    <a:pt x="733" y="897"/>
                  </a:lnTo>
                  <a:lnTo>
                    <a:pt x="746" y="908"/>
                  </a:lnTo>
                  <a:lnTo>
                    <a:pt x="751" y="921"/>
                  </a:lnTo>
                  <a:lnTo>
                    <a:pt x="751" y="932"/>
                  </a:lnTo>
                  <a:lnTo>
                    <a:pt x="749" y="945"/>
                  </a:lnTo>
                  <a:lnTo>
                    <a:pt x="743" y="959"/>
                  </a:lnTo>
                  <a:lnTo>
                    <a:pt x="735" y="970"/>
                  </a:lnTo>
                  <a:lnTo>
                    <a:pt x="725" y="983"/>
                  </a:lnTo>
                  <a:lnTo>
                    <a:pt x="714" y="996"/>
                  </a:lnTo>
                  <a:lnTo>
                    <a:pt x="709" y="1010"/>
                  </a:lnTo>
                  <a:lnTo>
                    <a:pt x="701" y="1020"/>
                  </a:lnTo>
                  <a:lnTo>
                    <a:pt x="693" y="1034"/>
                  </a:lnTo>
                  <a:lnTo>
                    <a:pt x="679" y="1034"/>
                  </a:lnTo>
                  <a:lnTo>
                    <a:pt x="666" y="1036"/>
                  </a:lnTo>
                  <a:lnTo>
                    <a:pt x="650" y="1047"/>
                  </a:lnTo>
                  <a:lnTo>
                    <a:pt x="639" y="1050"/>
                  </a:lnTo>
                  <a:lnTo>
                    <a:pt x="626" y="1052"/>
                  </a:lnTo>
                  <a:lnTo>
                    <a:pt x="612" y="1058"/>
                  </a:lnTo>
                  <a:lnTo>
                    <a:pt x="599" y="1066"/>
                  </a:lnTo>
                  <a:lnTo>
                    <a:pt x="588" y="1066"/>
                  </a:lnTo>
                  <a:lnTo>
                    <a:pt x="572" y="1071"/>
                  </a:lnTo>
                  <a:lnTo>
                    <a:pt x="559" y="1074"/>
                  </a:lnTo>
                  <a:lnTo>
                    <a:pt x="548" y="1076"/>
                  </a:lnTo>
                  <a:lnTo>
                    <a:pt x="535" y="1076"/>
                  </a:lnTo>
                  <a:lnTo>
                    <a:pt x="521" y="1087"/>
                  </a:lnTo>
                  <a:lnTo>
                    <a:pt x="508" y="1076"/>
                  </a:lnTo>
                  <a:lnTo>
                    <a:pt x="497" y="1084"/>
                  </a:lnTo>
                  <a:lnTo>
                    <a:pt x="484" y="1074"/>
                  </a:lnTo>
                  <a:lnTo>
                    <a:pt x="468" y="1066"/>
                  </a:lnTo>
                  <a:lnTo>
                    <a:pt x="463" y="1076"/>
                  </a:lnTo>
                  <a:lnTo>
                    <a:pt x="465" y="1090"/>
                  </a:lnTo>
                  <a:lnTo>
                    <a:pt x="479" y="1100"/>
                  </a:lnTo>
                  <a:lnTo>
                    <a:pt x="481" y="1111"/>
                  </a:lnTo>
                  <a:lnTo>
                    <a:pt x="479" y="1124"/>
                  </a:lnTo>
                  <a:lnTo>
                    <a:pt x="465" y="1135"/>
                  </a:lnTo>
                  <a:lnTo>
                    <a:pt x="465" y="1146"/>
                  </a:lnTo>
                  <a:lnTo>
                    <a:pt x="463" y="1159"/>
                  </a:lnTo>
                  <a:lnTo>
                    <a:pt x="460" y="1173"/>
                  </a:lnTo>
                  <a:lnTo>
                    <a:pt x="468" y="1183"/>
                  </a:lnTo>
                  <a:lnTo>
                    <a:pt x="471" y="1197"/>
                  </a:lnTo>
                  <a:lnTo>
                    <a:pt x="460" y="1210"/>
                  </a:lnTo>
                  <a:lnTo>
                    <a:pt x="444" y="1215"/>
                  </a:lnTo>
                  <a:lnTo>
                    <a:pt x="431" y="1215"/>
                  </a:lnTo>
                  <a:lnTo>
                    <a:pt x="417" y="1215"/>
                  </a:lnTo>
                  <a:lnTo>
                    <a:pt x="404" y="1223"/>
                  </a:lnTo>
                  <a:lnTo>
                    <a:pt x="393" y="1223"/>
                  </a:lnTo>
                  <a:lnTo>
                    <a:pt x="380" y="1210"/>
                  </a:lnTo>
                  <a:lnTo>
                    <a:pt x="366" y="1205"/>
                  </a:lnTo>
                  <a:lnTo>
                    <a:pt x="356" y="1199"/>
                  </a:lnTo>
                  <a:lnTo>
                    <a:pt x="342" y="1197"/>
                  </a:lnTo>
                  <a:lnTo>
                    <a:pt x="337" y="1210"/>
                  </a:lnTo>
                  <a:lnTo>
                    <a:pt x="332" y="1223"/>
                  </a:lnTo>
                  <a:lnTo>
                    <a:pt x="337" y="1234"/>
                  </a:lnTo>
                  <a:lnTo>
                    <a:pt x="342" y="1247"/>
                  </a:lnTo>
                  <a:lnTo>
                    <a:pt x="342" y="1261"/>
                  </a:lnTo>
                  <a:lnTo>
                    <a:pt x="342" y="1271"/>
                  </a:lnTo>
                  <a:lnTo>
                    <a:pt x="356" y="1282"/>
                  </a:lnTo>
                  <a:lnTo>
                    <a:pt x="366" y="1285"/>
                  </a:lnTo>
                  <a:lnTo>
                    <a:pt x="380" y="1295"/>
                  </a:lnTo>
                  <a:lnTo>
                    <a:pt x="393" y="1285"/>
                  </a:lnTo>
                  <a:lnTo>
                    <a:pt x="404" y="1279"/>
                  </a:lnTo>
                  <a:lnTo>
                    <a:pt x="409" y="1293"/>
                  </a:lnTo>
                  <a:lnTo>
                    <a:pt x="412" y="1303"/>
                  </a:lnTo>
                  <a:lnTo>
                    <a:pt x="415" y="1317"/>
                  </a:lnTo>
                  <a:lnTo>
                    <a:pt x="401" y="1322"/>
                  </a:lnTo>
                  <a:lnTo>
                    <a:pt x="391" y="1322"/>
                  </a:lnTo>
                  <a:lnTo>
                    <a:pt x="382" y="1311"/>
                  </a:lnTo>
                  <a:lnTo>
                    <a:pt x="372" y="1311"/>
                  </a:lnTo>
                  <a:lnTo>
                    <a:pt x="358" y="1311"/>
                  </a:lnTo>
                  <a:lnTo>
                    <a:pt x="345" y="1317"/>
                  </a:lnTo>
                  <a:lnTo>
                    <a:pt x="348" y="1330"/>
                  </a:lnTo>
                  <a:lnTo>
                    <a:pt x="361" y="1336"/>
                  </a:lnTo>
                  <a:lnTo>
                    <a:pt x="374" y="1336"/>
                  </a:lnTo>
                  <a:lnTo>
                    <a:pt x="374" y="1349"/>
                  </a:lnTo>
                  <a:lnTo>
                    <a:pt x="361" y="1352"/>
                  </a:lnTo>
                  <a:lnTo>
                    <a:pt x="348" y="1357"/>
                  </a:lnTo>
                  <a:lnTo>
                    <a:pt x="337" y="1368"/>
                  </a:lnTo>
                  <a:lnTo>
                    <a:pt x="337" y="1381"/>
                  </a:lnTo>
                  <a:lnTo>
                    <a:pt x="337" y="1392"/>
                  </a:lnTo>
                  <a:lnTo>
                    <a:pt x="340" y="1405"/>
                  </a:lnTo>
                  <a:lnTo>
                    <a:pt x="342" y="1418"/>
                  </a:lnTo>
                  <a:lnTo>
                    <a:pt x="348" y="1429"/>
                  </a:lnTo>
                  <a:lnTo>
                    <a:pt x="342" y="1442"/>
                  </a:lnTo>
                  <a:lnTo>
                    <a:pt x="329" y="1445"/>
                  </a:lnTo>
                  <a:lnTo>
                    <a:pt x="329" y="1458"/>
                  </a:lnTo>
                  <a:lnTo>
                    <a:pt x="329" y="1472"/>
                  </a:lnTo>
                  <a:lnTo>
                    <a:pt x="316" y="1474"/>
                  </a:lnTo>
                  <a:lnTo>
                    <a:pt x="305" y="1472"/>
                  </a:lnTo>
                  <a:lnTo>
                    <a:pt x="292" y="1472"/>
                  </a:lnTo>
                  <a:lnTo>
                    <a:pt x="286" y="1482"/>
                  </a:lnTo>
                  <a:lnTo>
                    <a:pt x="273" y="1488"/>
                  </a:lnTo>
                  <a:lnTo>
                    <a:pt x="260" y="1496"/>
                  </a:lnTo>
                  <a:lnTo>
                    <a:pt x="254" y="1509"/>
                  </a:lnTo>
                  <a:lnTo>
                    <a:pt x="252" y="1520"/>
                  </a:lnTo>
                  <a:lnTo>
                    <a:pt x="249" y="1533"/>
                  </a:lnTo>
                  <a:lnTo>
                    <a:pt x="249" y="1547"/>
                  </a:lnTo>
                  <a:lnTo>
                    <a:pt x="252" y="1560"/>
                  </a:lnTo>
                  <a:lnTo>
                    <a:pt x="254" y="1571"/>
                  </a:lnTo>
                  <a:lnTo>
                    <a:pt x="268" y="1581"/>
                  </a:lnTo>
                  <a:lnTo>
                    <a:pt x="278" y="1587"/>
                  </a:lnTo>
                  <a:lnTo>
                    <a:pt x="292" y="1600"/>
                  </a:lnTo>
                  <a:lnTo>
                    <a:pt x="305" y="1603"/>
                  </a:lnTo>
                  <a:lnTo>
                    <a:pt x="316" y="1600"/>
                  </a:lnTo>
                  <a:lnTo>
                    <a:pt x="329" y="1595"/>
                  </a:lnTo>
                  <a:lnTo>
                    <a:pt x="340" y="1605"/>
                  </a:lnTo>
                  <a:lnTo>
                    <a:pt x="342" y="1619"/>
                  </a:lnTo>
                  <a:lnTo>
                    <a:pt x="342" y="1632"/>
                  </a:lnTo>
                  <a:lnTo>
                    <a:pt x="332" y="1645"/>
                  </a:lnTo>
                  <a:lnTo>
                    <a:pt x="332" y="1656"/>
                  </a:lnTo>
                  <a:lnTo>
                    <a:pt x="321" y="1669"/>
                  </a:lnTo>
                  <a:lnTo>
                    <a:pt x="308" y="1675"/>
                  </a:lnTo>
                  <a:lnTo>
                    <a:pt x="294" y="1685"/>
                  </a:lnTo>
                  <a:lnTo>
                    <a:pt x="284" y="1696"/>
                  </a:lnTo>
                  <a:lnTo>
                    <a:pt x="270" y="1710"/>
                  </a:lnTo>
                  <a:lnTo>
                    <a:pt x="262" y="1723"/>
                  </a:lnTo>
                  <a:lnTo>
                    <a:pt x="254" y="1736"/>
                  </a:lnTo>
                  <a:lnTo>
                    <a:pt x="268" y="1736"/>
                  </a:lnTo>
                  <a:lnTo>
                    <a:pt x="270" y="1747"/>
                  </a:lnTo>
                  <a:lnTo>
                    <a:pt x="260" y="1760"/>
                  </a:lnTo>
                  <a:lnTo>
                    <a:pt x="254" y="1774"/>
                  </a:lnTo>
                  <a:lnTo>
                    <a:pt x="254" y="1784"/>
                  </a:lnTo>
                  <a:lnTo>
                    <a:pt x="241" y="1790"/>
                  </a:lnTo>
                  <a:lnTo>
                    <a:pt x="227" y="1776"/>
                  </a:lnTo>
                  <a:lnTo>
                    <a:pt x="222" y="1790"/>
                  </a:lnTo>
                  <a:lnTo>
                    <a:pt x="227" y="1800"/>
                  </a:lnTo>
                  <a:lnTo>
                    <a:pt x="222" y="1814"/>
                  </a:lnTo>
                  <a:lnTo>
                    <a:pt x="217" y="1827"/>
                  </a:lnTo>
                  <a:lnTo>
                    <a:pt x="198" y="1859"/>
                  </a:lnTo>
                  <a:lnTo>
                    <a:pt x="209" y="1854"/>
                  </a:lnTo>
                  <a:lnTo>
                    <a:pt x="219" y="1867"/>
                  </a:lnTo>
                  <a:lnTo>
                    <a:pt x="222" y="1881"/>
                  </a:lnTo>
                  <a:lnTo>
                    <a:pt x="222" y="1897"/>
                  </a:lnTo>
                  <a:lnTo>
                    <a:pt x="235" y="1902"/>
                  </a:lnTo>
                  <a:lnTo>
                    <a:pt x="249" y="1907"/>
                  </a:lnTo>
                  <a:lnTo>
                    <a:pt x="257" y="1921"/>
                  </a:lnTo>
                  <a:lnTo>
                    <a:pt x="252" y="1934"/>
                  </a:lnTo>
                  <a:lnTo>
                    <a:pt x="238" y="1934"/>
                  </a:lnTo>
                  <a:lnTo>
                    <a:pt x="222" y="1929"/>
                  </a:lnTo>
                  <a:lnTo>
                    <a:pt x="209" y="1934"/>
                  </a:lnTo>
                  <a:lnTo>
                    <a:pt x="203" y="1921"/>
                  </a:lnTo>
                  <a:lnTo>
                    <a:pt x="187" y="1921"/>
                  </a:lnTo>
                  <a:lnTo>
                    <a:pt x="177" y="1921"/>
                  </a:lnTo>
                  <a:lnTo>
                    <a:pt x="163" y="1921"/>
                  </a:lnTo>
                  <a:lnTo>
                    <a:pt x="150" y="1921"/>
                  </a:lnTo>
                  <a:lnTo>
                    <a:pt x="137" y="1923"/>
                  </a:lnTo>
                  <a:lnTo>
                    <a:pt x="126" y="1929"/>
                  </a:lnTo>
                  <a:lnTo>
                    <a:pt x="113" y="1929"/>
                  </a:lnTo>
                  <a:lnTo>
                    <a:pt x="99" y="1921"/>
                  </a:lnTo>
                  <a:lnTo>
                    <a:pt x="96" y="1907"/>
                  </a:lnTo>
                  <a:lnTo>
                    <a:pt x="94" y="1897"/>
                  </a:lnTo>
                  <a:lnTo>
                    <a:pt x="88" y="1883"/>
                  </a:lnTo>
                  <a:lnTo>
                    <a:pt x="83" y="1870"/>
                  </a:lnTo>
                  <a:lnTo>
                    <a:pt x="88" y="1859"/>
                  </a:lnTo>
                  <a:lnTo>
                    <a:pt x="88" y="1846"/>
                  </a:lnTo>
                  <a:lnTo>
                    <a:pt x="80" y="1832"/>
                  </a:lnTo>
                  <a:lnTo>
                    <a:pt x="67" y="1843"/>
                  </a:lnTo>
                  <a:lnTo>
                    <a:pt x="56" y="1848"/>
                  </a:lnTo>
                  <a:lnTo>
                    <a:pt x="43" y="1846"/>
                  </a:lnTo>
                  <a:lnTo>
                    <a:pt x="32" y="1832"/>
                  </a:lnTo>
                  <a:lnTo>
                    <a:pt x="24" y="1819"/>
                  </a:lnTo>
                  <a:lnTo>
                    <a:pt x="27" y="1808"/>
                  </a:lnTo>
                  <a:lnTo>
                    <a:pt x="27" y="1795"/>
                  </a:lnTo>
                  <a:lnTo>
                    <a:pt x="27" y="1782"/>
                  </a:lnTo>
                  <a:lnTo>
                    <a:pt x="30" y="1771"/>
                  </a:lnTo>
                  <a:lnTo>
                    <a:pt x="32" y="1758"/>
                  </a:lnTo>
                  <a:lnTo>
                    <a:pt x="40" y="1744"/>
                  </a:lnTo>
                  <a:lnTo>
                    <a:pt x="48" y="1734"/>
                  </a:lnTo>
                  <a:lnTo>
                    <a:pt x="56" y="1720"/>
                  </a:lnTo>
                  <a:lnTo>
                    <a:pt x="56" y="1707"/>
                  </a:lnTo>
                  <a:lnTo>
                    <a:pt x="46" y="1694"/>
                  </a:lnTo>
                  <a:lnTo>
                    <a:pt x="46" y="1683"/>
                  </a:lnTo>
                  <a:lnTo>
                    <a:pt x="46" y="1669"/>
                  </a:lnTo>
                  <a:lnTo>
                    <a:pt x="48" y="1656"/>
                  </a:lnTo>
                  <a:lnTo>
                    <a:pt x="56" y="1645"/>
                  </a:lnTo>
                  <a:lnTo>
                    <a:pt x="56" y="1632"/>
                  </a:lnTo>
                  <a:lnTo>
                    <a:pt x="59" y="1619"/>
                  </a:lnTo>
                  <a:lnTo>
                    <a:pt x="64" y="1605"/>
                  </a:lnTo>
                  <a:lnTo>
                    <a:pt x="67" y="1595"/>
                  </a:lnTo>
                  <a:lnTo>
                    <a:pt x="59" y="1581"/>
                  </a:lnTo>
                  <a:lnTo>
                    <a:pt x="59" y="1568"/>
                  </a:lnTo>
                  <a:lnTo>
                    <a:pt x="54" y="1565"/>
                  </a:lnTo>
                  <a:lnTo>
                    <a:pt x="56" y="1549"/>
                  </a:lnTo>
                  <a:lnTo>
                    <a:pt x="56" y="1539"/>
                  </a:lnTo>
                  <a:lnTo>
                    <a:pt x="59" y="1525"/>
                  </a:lnTo>
                  <a:lnTo>
                    <a:pt x="72" y="1512"/>
                  </a:lnTo>
                  <a:lnTo>
                    <a:pt x="67" y="1501"/>
                  </a:lnTo>
                  <a:lnTo>
                    <a:pt x="56" y="1493"/>
                  </a:lnTo>
                  <a:lnTo>
                    <a:pt x="43" y="1488"/>
                  </a:lnTo>
                  <a:lnTo>
                    <a:pt x="30" y="1477"/>
                  </a:lnTo>
                  <a:lnTo>
                    <a:pt x="43" y="1474"/>
                  </a:lnTo>
                  <a:lnTo>
                    <a:pt x="56" y="1474"/>
                  </a:lnTo>
                  <a:lnTo>
                    <a:pt x="72" y="1472"/>
                  </a:lnTo>
                  <a:lnTo>
                    <a:pt x="83" y="1461"/>
                  </a:lnTo>
                  <a:lnTo>
                    <a:pt x="78" y="1450"/>
                  </a:lnTo>
                  <a:lnTo>
                    <a:pt x="64" y="1442"/>
                  </a:lnTo>
                  <a:lnTo>
                    <a:pt x="54" y="1450"/>
                  </a:lnTo>
                  <a:lnTo>
                    <a:pt x="40" y="1442"/>
                  </a:lnTo>
                  <a:lnTo>
                    <a:pt x="40" y="1432"/>
                  </a:lnTo>
                  <a:lnTo>
                    <a:pt x="38" y="1418"/>
                  </a:lnTo>
                  <a:lnTo>
                    <a:pt x="32" y="1405"/>
                  </a:lnTo>
                  <a:lnTo>
                    <a:pt x="32" y="1392"/>
                  </a:lnTo>
                  <a:lnTo>
                    <a:pt x="32" y="1381"/>
                  </a:lnTo>
                  <a:lnTo>
                    <a:pt x="27" y="1368"/>
                  </a:lnTo>
                  <a:lnTo>
                    <a:pt x="14" y="1357"/>
                  </a:lnTo>
                  <a:lnTo>
                    <a:pt x="11" y="1346"/>
                  </a:lnTo>
                  <a:lnTo>
                    <a:pt x="11" y="1333"/>
                  </a:lnTo>
                  <a:lnTo>
                    <a:pt x="22" y="1322"/>
                  </a:lnTo>
                  <a:lnTo>
                    <a:pt x="24" y="1311"/>
                  </a:lnTo>
                  <a:lnTo>
                    <a:pt x="24" y="1298"/>
                  </a:lnTo>
                  <a:lnTo>
                    <a:pt x="19" y="1285"/>
                  </a:lnTo>
                  <a:lnTo>
                    <a:pt x="11" y="1274"/>
                  </a:lnTo>
                  <a:lnTo>
                    <a:pt x="6" y="1261"/>
                  </a:lnTo>
                  <a:lnTo>
                    <a:pt x="3" y="1247"/>
                  </a:lnTo>
                  <a:lnTo>
                    <a:pt x="3" y="1234"/>
                  </a:lnTo>
                  <a:lnTo>
                    <a:pt x="3" y="1223"/>
                  </a:lnTo>
                  <a:lnTo>
                    <a:pt x="3" y="1210"/>
                  </a:lnTo>
                  <a:lnTo>
                    <a:pt x="3" y="1197"/>
                  </a:lnTo>
                  <a:lnTo>
                    <a:pt x="3" y="1186"/>
                  </a:lnTo>
                  <a:lnTo>
                    <a:pt x="3" y="1173"/>
                  </a:lnTo>
                  <a:lnTo>
                    <a:pt x="6" y="1159"/>
                  </a:lnTo>
                  <a:lnTo>
                    <a:pt x="8" y="1149"/>
                  </a:lnTo>
                  <a:lnTo>
                    <a:pt x="11" y="1135"/>
                  </a:lnTo>
                  <a:lnTo>
                    <a:pt x="11" y="1122"/>
                  </a:lnTo>
                  <a:lnTo>
                    <a:pt x="11" y="1108"/>
                  </a:lnTo>
                  <a:lnTo>
                    <a:pt x="24" y="1100"/>
                  </a:lnTo>
                  <a:lnTo>
                    <a:pt x="38" y="1087"/>
                  </a:lnTo>
                  <a:lnTo>
                    <a:pt x="32" y="1074"/>
                  </a:lnTo>
                  <a:lnTo>
                    <a:pt x="30" y="1063"/>
                  </a:lnTo>
                  <a:lnTo>
                    <a:pt x="24" y="1050"/>
                  </a:lnTo>
                  <a:lnTo>
                    <a:pt x="19" y="1036"/>
                  </a:lnTo>
                  <a:lnTo>
                    <a:pt x="11" y="1026"/>
                  </a:lnTo>
                  <a:lnTo>
                    <a:pt x="11" y="1012"/>
                  </a:lnTo>
                  <a:lnTo>
                    <a:pt x="19" y="999"/>
                  </a:lnTo>
                  <a:lnTo>
                    <a:pt x="14" y="986"/>
                  </a:lnTo>
                  <a:lnTo>
                    <a:pt x="11" y="975"/>
                  </a:lnTo>
                  <a:lnTo>
                    <a:pt x="11" y="961"/>
                  </a:lnTo>
                  <a:lnTo>
                    <a:pt x="22" y="948"/>
                  </a:lnTo>
                  <a:lnTo>
                    <a:pt x="30" y="937"/>
                  </a:lnTo>
                  <a:lnTo>
                    <a:pt x="32" y="924"/>
                  </a:lnTo>
                  <a:lnTo>
                    <a:pt x="40" y="911"/>
                  </a:lnTo>
                  <a:lnTo>
                    <a:pt x="32" y="900"/>
                  </a:lnTo>
                  <a:lnTo>
                    <a:pt x="27" y="887"/>
                  </a:lnTo>
                  <a:lnTo>
                    <a:pt x="24" y="873"/>
                  </a:lnTo>
                  <a:lnTo>
                    <a:pt x="27" y="860"/>
                  </a:lnTo>
                  <a:lnTo>
                    <a:pt x="40" y="855"/>
                  </a:lnTo>
                  <a:lnTo>
                    <a:pt x="43" y="841"/>
                  </a:lnTo>
                  <a:lnTo>
                    <a:pt x="48" y="831"/>
                  </a:lnTo>
                  <a:lnTo>
                    <a:pt x="48" y="817"/>
                  </a:lnTo>
                  <a:lnTo>
                    <a:pt x="62" y="812"/>
                  </a:lnTo>
                  <a:lnTo>
                    <a:pt x="64" y="804"/>
                  </a:lnTo>
                  <a:lnTo>
                    <a:pt x="64" y="791"/>
                  </a:lnTo>
                  <a:lnTo>
                    <a:pt x="62" y="780"/>
                  </a:lnTo>
                  <a:lnTo>
                    <a:pt x="62" y="766"/>
                  </a:lnTo>
                  <a:lnTo>
                    <a:pt x="59" y="753"/>
                  </a:lnTo>
                  <a:lnTo>
                    <a:pt x="48" y="742"/>
                  </a:lnTo>
                  <a:lnTo>
                    <a:pt x="43" y="729"/>
                  </a:lnTo>
                  <a:lnTo>
                    <a:pt x="40" y="724"/>
                  </a:lnTo>
                  <a:lnTo>
                    <a:pt x="43" y="710"/>
                  </a:lnTo>
                  <a:lnTo>
                    <a:pt x="38" y="697"/>
                  </a:lnTo>
                  <a:lnTo>
                    <a:pt x="30" y="684"/>
                  </a:lnTo>
                  <a:lnTo>
                    <a:pt x="24" y="673"/>
                  </a:lnTo>
                  <a:lnTo>
                    <a:pt x="32" y="660"/>
                  </a:lnTo>
                  <a:lnTo>
                    <a:pt x="22" y="646"/>
                  </a:lnTo>
                  <a:lnTo>
                    <a:pt x="8" y="636"/>
                  </a:lnTo>
                  <a:lnTo>
                    <a:pt x="0" y="622"/>
                  </a:lnTo>
                  <a:lnTo>
                    <a:pt x="3" y="609"/>
                  </a:lnTo>
                  <a:lnTo>
                    <a:pt x="14" y="606"/>
                  </a:lnTo>
                  <a:lnTo>
                    <a:pt x="24" y="593"/>
                  </a:lnTo>
                  <a:lnTo>
                    <a:pt x="22" y="582"/>
                  </a:lnTo>
                  <a:lnTo>
                    <a:pt x="22" y="569"/>
                  </a:lnTo>
                  <a:lnTo>
                    <a:pt x="27" y="555"/>
                  </a:lnTo>
                  <a:lnTo>
                    <a:pt x="32" y="542"/>
                  </a:lnTo>
                  <a:lnTo>
                    <a:pt x="30" y="531"/>
                  </a:lnTo>
                  <a:lnTo>
                    <a:pt x="24" y="518"/>
                  </a:lnTo>
                  <a:lnTo>
                    <a:pt x="22" y="505"/>
                  </a:lnTo>
                  <a:lnTo>
                    <a:pt x="19" y="491"/>
                  </a:lnTo>
                  <a:lnTo>
                    <a:pt x="24" y="481"/>
                  </a:lnTo>
                  <a:lnTo>
                    <a:pt x="30" y="467"/>
                  </a:lnTo>
                  <a:lnTo>
                    <a:pt x="32" y="454"/>
                  </a:lnTo>
                  <a:lnTo>
                    <a:pt x="38" y="441"/>
                  </a:lnTo>
                  <a:lnTo>
                    <a:pt x="40" y="427"/>
                  </a:lnTo>
                  <a:lnTo>
                    <a:pt x="46" y="414"/>
                  </a:lnTo>
                  <a:lnTo>
                    <a:pt x="54" y="400"/>
                  </a:lnTo>
                  <a:lnTo>
                    <a:pt x="56" y="390"/>
                  </a:lnTo>
                  <a:lnTo>
                    <a:pt x="62" y="376"/>
                  </a:lnTo>
                  <a:lnTo>
                    <a:pt x="72" y="363"/>
                  </a:lnTo>
                  <a:lnTo>
                    <a:pt x="83" y="352"/>
                  </a:lnTo>
                  <a:lnTo>
                    <a:pt x="83" y="339"/>
                  </a:lnTo>
                  <a:lnTo>
                    <a:pt x="96" y="328"/>
                  </a:lnTo>
                  <a:lnTo>
                    <a:pt x="94" y="318"/>
                  </a:lnTo>
                  <a:lnTo>
                    <a:pt x="83" y="304"/>
                  </a:lnTo>
                  <a:lnTo>
                    <a:pt x="83" y="291"/>
                  </a:lnTo>
                  <a:lnTo>
                    <a:pt x="91" y="278"/>
                  </a:lnTo>
                  <a:lnTo>
                    <a:pt x="88" y="267"/>
                  </a:lnTo>
                  <a:lnTo>
                    <a:pt x="80" y="254"/>
                  </a:lnTo>
                  <a:lnTo>
                    <a:pt x="78" y="240"/>
                  </a:lnTo>
                  <a:lnTo>
                    <a:pt x="78" y="229"/>
                  </a:lnTo>
                  <a:lnTo>
                    <a:pt x="88" y="216"/>
                  </a:lnTo>
                  <a:lnTo>
                    <a:pt x="88" y="203"/>
                  </a:lnTo>
                  <a:lnTo>
                    <a:pt x="83" y="189"/>
                  </a:lnTo>
                  <a:lnTo>
                    <a:pt x="94" y="171"/>
                  </a:lnTo>
                  <a:lnTo>
                    <a:pt x="153" y="133"/>
                  </a:lnTo>
                  <a:lnTo>
                    <a:pt x="158" y="75"/>
                  </a:lnTo>
                  <a:lnTo>
                    <a:pt x="158" y="61"/>
                  </a:lnTo>
                  <a:lnTo>
                    <a:pt x="153" y="56"/>
                  </a:lnTo>
                  <a:lnTo>
                    <a:pt x="158" y="42"/>
                  </a:lnTo>
                  <a:lnTo>
                    <a:pt x="169" y="40"/>
                  </a:lnTo>
                  <a:lnTo>
                    <a:pt x="182" y="29"/>
                  </a:lnTo>
                  <a:lnTo>
                    <a:pt x="185" y="18"/>
                  </a:lnTo>
                  <a:lnTo>
                    <a:pt x="198" y="13"/>
                  </a:lnTo>
                  <a:lnTo>
                    <a:pt x="203" y="2"/>
                  </a:lnTo>
                  <a:lnTo>
                    <a:pt x="217" y="2"/>
                  </a:lnTo>
                  <a:lnTo>
                    <a:pt x="227" y="8"/>
                  </a:lnTo>
                  <a:lnTo>
                    <a:pt x="241" y="13"/>
                  </a:lnTo>
                  <a:lnTo>
                    <a:pt x="254" y="18"/>
                  </a:lnTo>
                  <a:lnTo>
                    <a:pt x="268" y="13"/>
                  </a:lnTo>
                  <a:lnTo>
                    <a:pt x="278" y="10"/>
                  </a:lnTo>
                  <a:lnTo>
                    <a:pt x="292" y="10"/>
                  </a:lnTo>
                  <a:lnTo>
                    <a:pt x="305" y="21"/>
                  </a:lnTo>
                  <a:lnTo>
                    <a:pt x="305" y="34"/>
                  </a:lnTo>
                  <a:lnTo>
                    <a:pt x="310" y="45"/>
                  </a:lnTo>
                  <a:lnTo>
                    <a:pt x="324" y="51"/>
                  </a:lnTo>
                  <a:lnTo>
                    <a:pt x="324" y="37"/>
                  </a:lnTo>
                  <a:lnTo>
                    <a:pt x="326" y="24"/>
                  </a:lnTo>
                  <a:lnTo>
                    <a:pt x="332" y="10"/>
                  </a:lnTo>
                  <a:lnTo>
                    <a:pt x="340" y="0"/>
                  </a:lnTo>
                  <a:lnTo>
                    <a:pt x="353" y="0"/>
                  </a:lnTo>
                  <a:lnTo>
                    <a:pt x="366" y="0"/>
                  </a:lnTo>
                  <a:lnTo>
                    <a:pt x="382" y="0"/>
                  </a:lnTo>
                  <a:lnTo>
                    <a:pt x="396" y="0"/>
                  </a:lnTo>
                  <a:lnTo>
                    <a:pt x="409" y="8"/>
                  </a:lnTo>
                  <a:lnTo>
                    <a:pt x="417" y="13"/>
                  </a:lnTo>
                  <a:lnTo>
                    <a:pt x="431" y="24"/>
                  </a:lnTo>
                  <a:lnTo>
                    <a:pt x="441" y="37"/>
                  </a:lnTo>
                  <a:lnTo>
                    <a:pt x="447" y="51"/>
                  </a:lnTo>
                  <a:lnTo>
                    <a:pt x="460" y="59"/>
                  </a:lnTo>
                  <a:lnTo>
                    <a:pt x="471" y="72"/>
                  </a:lnTo>
                  <a:lnTo>
                    <a:pt x="484" y="83"/>
                  </a:lnTo>
                  <a:lnTo>
                    <a:pt x="497" y="91"/>
                  </a:lnTo>
                  <a:lnTo>
                    <a:pt x="508" y="99"/>
                  </a:lnTo>
                  <a:lnTo>
                    <a:pt x="521" y="99"/>
                  </a:lnTo>
                  <a:lnTo>
                    <a:pt x="535" y="107"/>
                  </a:lnTo>
                  <a:lnTo>
                    <a:pt x="548" y="117"/>
                  </a:lnTo>
                  <a:lnTo>
                    <a:pt x="559" y="117"/>
                  </a:lnTo>
                  <a:lnTo>
                    <a:pt x="570" y="131"/>
                  </a:lnTo>
                  <a:lnTo>
                    <a:pt x="580" y="133"/>
                  </a:lnTo>
                  <a:lnTo>
                    <a:pt x="594" y="144"/>
                  </a:lnTo>
                  <a:lnTo>
                    <a:pt x="607" y="155"/>
                  </a:lnTo>
                  <a:lnTo>
                    <a:pt x="620" y="163"/>
                  </a:lnTo>
                  <a:lnTo>
                    <a:pt x="631" y="168"/>
                  </a:lnTo>
                  <a:lnTo>
                    <a:pt x="644" y="176"/>
                  </a:lnTo>
                  <a:lnTo>
                    <a:pt x="658" y="176"/>
                  </a:lnTo>
                  <a:lnTo>
                    <a:pt x="668" y="179"/>
                  </a:lnTo>
                  <a:lnTo>
                    <a:pt x="682" y="181"/>
                  </a:lnTo>
                  <a:lnTo>
                    <a:pt x="695" y="189"/>
                  </a:lnTo>
                  <a:lnTo>
                    <a:pt x="709" y="200"/>
                  </a:lnTo>
                  <a:lnTo>
                    <a:pt x="709" y="213"/>
                  </a:lnTo>
                  <a:lnTo>
                    <a:pt x="698" y="224"/>
                  </a:lnTo>
                  <a:lnTo>
                    <a:pt x="693" y="238"/>
                  </a:lnTo>
                  <a:lnTo>
                    <a:pt x="679" y="251"/>
                  </a:lnTo>
                  <a:lnTo>
                    <a:pt x="677" y="264"/>
                  </a:lnTo>
                  <a:lnTo>
                    <a:pt x="668" y="278"/>
                  </a:lnTo>
                  <a:lnTo>
                    <a:pt x="660" y="291"/>
                  </a:lnTo>
                  <a:lnTo>
                    <a:pt x="658" y="304"/>
                  </a:lnTo>
                  <a:lnTo>
                    <a:pt x="655" y="318"/>
                  </a:lnTo>
                  <a:lnTo>
                    <a:pt x="655" y="328"/>
                  </a:lnTo>
                  <a:lnTo>
                    <a:pt x="666" y="326"/>
                  </a:lnTo>
                  <a:lnTo>
                    <a:pt x="679" y="326"/>
                  </a:lnTo>
                  <a:lnTo>
                    <a:pt x="693" y="328"/>
                  </a:lnTo>
                  <a:lnTo>
                    <a:pt x="703" y="336"/>
                  </a:lnTo>
                  <a:lnTo>
                    <a:pt x="717" y="339"/>
                  </a:lnTo>
                  <a:lnTo>
                    <a:pt x="730" y="339"/>
                  </a:lnTo>
                  <a:lnTo>
                    <a:pt x="743" y="342"/>
                  </a:lnTo>
                  <a:lnTo>
                    <a:pt x="754" y="342"/>
                  </a:lnTo>
                  <a:lnTo>
                    <a:pt x="767" y="342"/>
                  </a:lnTo>
                  <a:lnTo>
                    <a:pt x="781" y="344"/>
                  </a:lnTo>
                  <a:lnTo>
                    <a:pt x="791" y="336"/>
                  </a:lnTo>
                  <a:lnTo>
                    <a:pt x="805" y="339"/>
                  </a:lnTo>
                  <a:lnTo>
                    <a:pt x="818" y="339"/>
                  </a:lnTo>
                  <a:lnTo>
                    <a:pt x="832" y="328"/>
                  </a:lnTo>
                  <a:lnTo>
                    <a:pt x="837" y="318"/>
                  </a:lnTo>
                  <a:lnTo>
                    <a:pt x="845" y="304"/>
                  </a:lnTo>
                  <a:lnTo>
                    <a:pt x="858" y="294"/>
                  </a:lnTo>
                  <a:lnTo>
                    <a:pt x="872" y="288"/>
                  </a:lnTo>
                  <a:lnTo>
                    <a:pt x="882" y="275"/>
                  </a:lnTo>
                  <a:lnTo>
                    <a:pt x="882" y="264"/>
                  </a:lnTo>
                  <a:lnTo>
                    <a:pt x="877" y="251"/>
                  </a:lnTo>
                  <a:lnTo>
                    <a:pt x="882" y="238"/>
                  </a:lnTo>
                  <a:lnTo>
                    <a:pt x="893" y="229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8" name="Freeform 10">
            <a:extLst>
              <a:ext uri="{FF2B5EF4-FFF2-40B4-BE49-F238E27FC236}">
                <a16:creationId xmlns:a16="http://schemas.microsoft.com/office/drawing/2014/main" id="{A61B229A-ED8A-030F-FCCC-4404C2CCCD59}"/>
              </a:ext>
            </a:extLst>
          </p:cNvPr>
          <p:cNvSpPr>
            <a:spLocks/>
          </p:cNvSpPr>
          <p:nvPr/>
        </p:nvSpPr>
        <p:spPr bwMode="auto">
          <a:xfrm>
            <a:off x="3033845" y="5041741"/>
            <a:ext cx="432000" cy="25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2022A4C-6CF4-FB7B-3DD1-F1722286EBDE}"/>
              </a:ext>
            </a:extLst>
          </p:cNvPr>
          <p:cNvSpPr txBox="1"/>
          <p:nvPr/>
        </p:nvSpPr>
        <p:spPr>
          <a:xfrm>
            <a:off x="3465845" y="5036070"/>
            <a:ext cx="7304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BO" sz="1200" dirty="0">
                <a:latin typeface="Century Gothic" panose="020B0502020202020204" pitchFamily="34" charset="0"/>
              </a:rPr>
              <a:t>SINEA</a:t>
            </a:r>
          </a:p>
        </p:txBody>
      </p:sp>
      <p:sp>
        <p:nvSpPr>
          <p:cNvPr id="50" name="Freeform 10">
            <a:extLst>
              <a:ext uri="{FF2B5EF4-FFF2-40B4-BE49-F238E27FC236}">
                <a16:creationId xmlns:a16="http://schemas.microsoft.com/office/drawing/2014/main" id="{EE1051F9-DC9F-2E7D-2228-6CC94B9E7166}"/>
              </a:ext>
            </a:extLst>
          </p:cNvPr>
          <p:cNvSpPr>
            <a:spLocks/>
          </p:cNvSpPr>
          <p:nvPr/>
        </p:nvSpPr>
        <p:spPr bwMode="auto">
          <a:xfrm>
            <a:off x="3028551" y="5466116"/>
            <a:ext cx="432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EED5178-B235-7DA8-2D4E-256B9524460E}"/>
              </a:ext>
            </a:extLst>
          </p:cNvPr>
          <p:cNvSpPr txBox="1"/>
          <p:nvPr/>
        </p:nvSpPr>
        <p:spPr>
          <a:xfrm>
            <a:off x="3460551" y="5460599"/>
            <a:ext cx="7304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BO" sz="1200" dirty="0">
                <a:latin typeface="Century Gothic" panose="020B0502020202020204" pitchFamily="34" charset="0"/>
              </a:rPr>
              <a:t>SIESUR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A38A5006-2EDC-D633-542F-F422F1C26914}"/>
              </a:ext>
            </a:extLst>
          </p:cNvPr>
          <p:cNvSpPr/>
          <p:nvPr/>
        </p:nvSpPr>
        <p:spPr>
          <a:xfrm>
            <a:off x="2657312" y="3401733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233725ED-6492-57DC-7AE1-49691369CED4}"/>
              </a:ext>
            </a:extLst>
          </p:cNvPr>
          <p:cNvSpPr/>
          <p:nvPr/>
        </p:nvSpPr>
        <p:spPr>
          <a:xfrm>
            <a:off x="2224323" y="3924188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85205A8A-A74B-BEA4-B538-BFE7E409E70A}"/>
              </a:ext>
            </a:extLst>
          </p:cNvPr>
          <p:cNvSpPr/>
          <p:nvPr/>
        </p:nvSpPr>
        <p:spPr>
          <a:xfrm>
            <a:off x="1888075" y="3363746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0" name="Google Shape;82;p16">
            <a:extLst>
              <a:ext uri="{FF2B5EF4-FFF2-40B4-BE49-F238E27FC236}">
                <a16:creationId xmlns:a16="http://schemas.microsoft.com/office/drawing/2014/main" id="{8E6DF079-5C1E-032C-40EB-005903C619D1}"/>
              </a:ext>
            </a:extLst>
          </p:cNvPr>
          <p:cNvSpPr/>
          <p:nvPr/>
        </p:nvSpPr>
        <p:spPr>
          <a:xfrm rot="15286261">
            <a:off x="2143149" y="2981040"/>
            <a:ext cx="619322" cy="399944"/>
          </a:xfrm>
          <a:custGeom>
            <a:avLst/>
            <a:gdLst/>
            <a:ahLst/>
            <a:cxnLst/>
            <a:rect l="l" t="t" r="r" b="b"/>
            <a:pathLst>
              <a:path w="61521" h="29578" extrusionOk="0">
                <a:moveTo>
                  <a:pt x="60796" y="0"/>
                </a:moveTo>
                <a:cubicBezTo>
                  <a:pt x="60741" y="0"/>
                  <a:pt x="60686" y="7"/>
                  <a:pt x="60630" y="21"/>
                </a:cubicBezTo>
                <a:lnTo>
                  <a:pt x="53757" y="1729"/>
                </a:lnTo>
                <a:cubicBezTo>
                  <a:pt x="53242" y="1857"/>
                  <a:pt x="53066" y="2499"/>
                  <a:pt x="53446" y="2870"/>
                </a:cubicBezTo>
                <a:lnTo>
                  <a:pt x="54499" y="3905"/>
                </a:lnTo>
                <a:cubicBezTo>
                  <a:pt x="54415" y="3989"/>
                  <a:pt x="54330" y="4074"/>
                  <a:pt x="54241" y="4163"/>
                </a:cubicBezTo>
                <a:cubicBezTo>
                  <a:pt x="54088" y="4315"/>
                  <a:pt x="53928" y="4476"/>
                  <a:pt x="53760" y="4644"/>
                </a:cubicBezTo>
                <a:cubicBezTo>
                  <a:pt x="53586" y="4806"/>
                  <a:pt x="53404" y="4975"/>
                  <a:pt x="53214" y="5152"/>
                </a:cubicBezTo>
                <a:cubicBezTo>
                  <a:pt x="52834" y="5506"/>
                  <a:pt x="52424" y="5889"/>
                  <a:pt x="51985" y="6298"/>
                </a:cubicBezTo>
                <a:cubicBezTo>
                  <a:pt x="51764" y="6502"/>
                  <a:pt x="51541" y="6718"/>
                  <a:pt x="51302" y="6929"/>
                </a:cubicBezTo>
                <a:cubicBezTo>
                  <a:pt x="51061" y="7138"/>
                  <a:pt x="50813" y="7353"/>
                  <a:pt x="50559" y="7574"/>
                </a:cubicBezTo>
                <a:cubicBezTo>
                  <a:pt x="50050" y="8016"/>
                  <a:pt x="49514" y="8481"/>
                  <a:pt x="48955" y="8966"/>
                </a:cubicBezTo>
                <a:cubicBezTo>
                  <a:pt x="47802" y="9890"/>
                  <a:pt x="46572" y="10925"/>
                  <a:pt x="45201" y="11928"/>
                </a:cubicBezTo>
                <a:cubicBezTo>
                  <a:pt x="44861" y="12184"/>
                  <a:pt x="44518" y="12443"/>
                  <a:pt x="44170" y="12706"/>
                </a:cubicBezTo>
                <a:cubicBezTo>
                  <a:pt x="43813" y="12958"/>
                  <a:pt x="43452" y="13212"/>
                  <a:pt x="43087" y="13470"/>
                </a:cubicBezTo>
                <a:cubicBezTo>
                  <a:pt x="42357" y="13982"/>
                  <a:pt x="41615" y="14517"/>
                  <a:pt x="40831" y="15016"/>
                </a:cubicBezTo>
                <a:cubicBezTo>
                  <a:pt x="40052" y="15521"/>
                  <a:pt x="39271" y="16056"/>
                  <a:pt x="38447" y="16544"/>
                </a:cubicBezTo>
                <a:cubicBezTo>
                  <a:pt x="37628" y="17041"/>
                  <a:pt x="36808" y="17560"/>
                  <a:pt x="35952" y="18033"/>
                </a:cubicBezTo>
                <a:cubicBezTo>
                  <a:pt x="35527" y="18276"/>
                  <a:pt x="35100" y="18519"/>
                  <a:pt x="34671" y="18763"/>
                </a:cubicBezTo>
                <a:cubicBezTo>
                  <a:pt x="34245" y="19009"/>
                  <a:pt x="33802" y="19230"/>
                  <a:pt x="33366" y="19466"/>
                </a:cubicBezTo>
                <a:cubicBezTo>
                  <a:pt x="32928" y="19699"/>
                  <a:pt x="32489" y="19932"/>
                  <a:pt x="32050" y="20165"/>
                </a:cubicBezTo>
                <a:lnTo>
                  <a:pt x="30711" y="20827"/>
                </a:lnTo>
                <a:cubicBezTo>
                  <a:pt x="28927" y="21720"/>
                  <a:pt x="27100" y="22523"/>
                  <a:pt x="25287" y="23289"/>
                </a:cubicBezTo>
                <a:cubicBezTo>
                  <a:pt x="24833" y="23479"/>
                  <a:pt x="24376" y="23653"/>
                  <a:pt x="23923" y="23835"/>
                </a:cubicBezTo>
                <a:cubicBezTo>
                  <a:pt x="23468" y="24012"/>
                  <a:pt x="23020" y="24202"/>
                  <a:pt x="22566" y="24364"/>
                </a:cubicBezTo>
                <a:cubicBezTo>
                  <a:pt x="21659" y="24694"/>
                  <a:pt x="20766" y="25036"/>
                  <a:pt x="19874" y="25328"/>
                </a:cubicBezTo>
                <a:cubicBezTo>
                  <a:pt x="18101" y="25950"/>
                  <a:pt x="16355" y="26462"/>
                  <a:pt x="14696" y="26936"/>
                </a:cubicBezTo>
                <a:cubicBezTo>
                  <a:pt x="13030" y="27385"/>
                  <a:pt x="11445" y="27788"/>
                  <a:pt x="9969" y="28101"/>
                </a:cubicBezTo>
                <a:cubicBezTo>
                  <a:pt x="8493" y="28422"/>
                  <a:pt x="7132" y="28680"/>
                  <a:pt x="5920" y="28875"/>
                </a:cubicBezTo>
                <a:cubicBezTo>
                  <a:pt x="4707" y="29077"/>
                  <a:pt x="3644" y="29217"/>
                  <a:pt x="2767" y="29319"/>
                </a:cubicBezTo>
                <a:cubicBezTo>
                  <a:pt x="1013" y="29523"/>
                  <a:pt x="1" y="29557"/>
                  <a:pt x="1" y="29557"/>
                </a:cubicBezTo>
                <a:cubicBezTo>
                  <a:pt x="1" y="29557"/>
                  <a:pt x="252" y="29570"/>
                  <a:pt x="727" y="29576"/>
                </a:cubicBezTo>
                <a:cubicBezTo>
                  <a:pt x="868" y="29576"/>
                  <a:pt x="1029" y="29577"/>
                  <a:pt x="1209" y="29577"/>
                </a:cubicBezTo>
                <a:cubicBezTo>
                  <a:pt x="1633" y="29577"/>
                  <a:pt x="2161" y="29573"/>
                  <a:pt x="2784" y="29551"/>
                </a:cubicBezTo>
                <a:cubicBezTo>
                  <a:pt x="3670" y="29521"/>
                  <a:pt x="4747" y="29472"/>
                  <a:pt x="5979" y="29371"/>
                </a:cubicBezTo>
                <a:cubicBezTo>
                  <a:pt x="7212" y="29278"/>
                  <a:pt x="8602" y="29133"/>
                  <a:pt x="10113" y="28935"/>
                </a:cubicBezTo>
                <a:cubicBezTo>
                  <a:pt x="11626" y="28745"/>
                  <a:pt x="13256" y="28473"/>
                  <a:pt x="14979" y="28160"/>
                </a:cubicBezTo>
                <a:cubicBezTo>
                  <a:pt x="16695" y="27822"/>
                  <a:pt x="18507" y="27450"/>
                  <a:pt x="20360" y="26971"/>
                </a:cubicBezTo>
                <a:cubicBezTo>
                  <a:pt x="21291" y="26750"/>
                  <a:pt x="22226" y="26480"/>
                  <a:pt x="23178" y="26220"/>
                </a:cubicBezTo>
                <a:cubicBezTo>
                  <a:pt x="23655" y="26094"/>
                  <a:pt x="24125" y="25938"/>
                  <a:pt x="24604" y="25797"/>
                </a:cubicBezTo>
                <a:cubicBezTo>
                  <a:pt x="25081" y="25651"/>
                  <a:pt x="25563" y="25512"/>
                  <a:pt x="26042" y="25357"/>
                </a:cubicBezTo>
                <a:cubicBezTo>
                  <a:pt x="27956" y="24731"/>
                  <a:pt x="29896" y="24065"/>
                  <a:pt x="31801" y="23305"/>
                </a:cubicBezTo>
                <a:lnTo>
                  <a:pt x="33234" y="22739"/>
                </a:lnTo>
                <a:cubicBezTo>
                  <a:pt x="33704" y="22537"/>
                  <a:pt x="34176" y="22336"/>
                  <a:pt x="34646" y="22135"/>
                </a:cubicBezTo>
                <a:cubicBezTo>
                  <a:pt x="35114" y="21929"/>
                  <a:pt x="35590" y="21740"/>
                  <a:pt x="36051" y="21523"/>
                </a:cubicBezTo>
                <a:cubicBezTo>
                  <a:pt x="36513" y="21309"/>
                  <a:pt x="36975" y="21096"/>
                  <a:pt x="37434" y="20883"/>
                </a:cubicBezTo>
                <a:cubicBezTo>
                  <a:pt x="38359" y="20468"/>
                  <a:pt x="39250" y="20004"/>
                  <a:pt x="40139" y="19561"/>
                </a:cubicBezTo>
                <a:cubicBezTo>
                  <a:pt x="41035" y="19126"/>
                  <a:pt x="41889" y="18642"/>
                  <a:pt x="42741" y="18185"/>
                </a:cubicBezTo>
                <a:cubicBezTo>
                  <a:pt x="43599" y="17735"/>
                  <a:pt x="44414" y="17245"/>
                  <a:pt x="45218" y="16776"/>
                </a:cubicBezTo>
                <a:cubicBezTo>
                  <a:pt x="45621" y="16539"/>
                  <a:pt x="46019" y="16306"/>
                  <a:pt x="46411" y="16075"/>
                </a:cubicBezTo>
                <a:cubicBezTo>
                  <a:pt x="46797" y="15832"/>
                  <a:pt x="47178" y="15593"/>
                  <a:pt x="47553" y="15355"/>
                </a:cubicBezTo>
                <a:cubicBezTo>
                  <a:pt x="49071" y="14428"/>
                  <a:pt x="50444" y="13458"/>
                  <a:pt x="51734" y="12590"/>
                </a:cubicBezTo>
                <a:cubicBezTo>
                  <a:pt x="52362" y="12131"/>
                  <a:pt x="52963" y="11692"/>
                  <a:pt x="53536" y="11274"/>
                </a:cubicBezTo>
                <a:cubicBezTo>
                  <a:pt x="53821" y="11065"/>
                  <a:pt x="54101" y="10861"/>
                  <a:pt x="54372" y="10663"/>
                </a:cubicBezTo>
                <a:cubicBezTo>
                  <a:pt x="54641" y="10462"/>
                  <a:pt x="54894" y="10256"/>
                  <a:pt x="55143" y="10061"/>
                </a:cubicBezTo>
                <a:cubicBezTo>
                  <a:pt x="55641" y="9671"/>
                  <a:pt x="56105" y="9304"/>
                  <a:pt x="56536" y="8966"/>
                </a:cubicBezTo>
                <a:cubicBezTo>
                  <a:pt x="56751" y="8797"/>
                  <a:pt x="56957" y="8634"/>
                  <a:pt x="57155" y="8479"/>
                </a:cubicBezTo>
                <a:cubicBezTo>
                  <a:pt x="57346" y="8317"/>
                  <a:pt x="57529" y="8162"/>
                  <a:pt x="57703" y="8016"/>
                </a:cubicBezTo>
                <a:cubicBezTo>
                  <a:pt x="57891" y="7858"/>
                  <a:pt x="58066" y="7709"/>
                  <a:pt x="58230" y="7570"/>
                </a:cubicBezTo>
                <a:lnTo>
                  <a:pt x="59336" y="8657"/>
                </a:lnTo>
                <a:cubicBezTo>
                  <a:pt x="59473" y="8791"/>
                  <a:pt x="59642" y="8851"/>
                  <a:pt x="59808" y="8851"/>
                </a:cubicBezTo>
                <a:cubicBezTo>
                  <a:pt x="60128" y="8851"/>
                  <a:pt x="60437" y="8626"/>
                  <a:pt x="60484" y="8261"/>
                </a:cubicBezTo>
                <a:lnTo>
                  <a:pt x="61466" y="767"/>
                </a:lnTo>
                <a:cubicBezTo>
                  <a:pt x="61520" y="350"/>
                  <a:pt x="61191" y="0"/>
                  <a:pt x="60796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ysClr val="windowText" lastClr="000000"/>
              </a:solidFill>
            </a:endParaRPr>
          </a:p>
        </p:txBody>
      </p:sp>
      <p:sp>
        <p:nvSpPr>
          <p:cNvPr id="61" name="Flecha: curvada hacia arriba 60">
            <a:extLst>
              <a:ext uri="{FF2B5EF4-FFF2-40B4-BE49-F238E27FC236}">
                <a16:creationId xmlns:a16="http://schemas.microsoft.com/office/drawing/2014/main" id="{72F0053E-6A17-045E-6ACD-84BF05997B31}"/>
              </a:ext>
            </a:extLst>
          </p:cNvPr>
          <p:cNvSpPr/>
          <p:nvPr/>
        </p:nvSpPr>
        <p:spPr>
          <a:xfrm rot="16469385">
            <a:off x="2096452" y="3149613"/>
            <a:ext cx="1474644" cy="604639"/>
          </a:xfrm>
          <a:prstGeom prst="curvedUpArrow">
            <a:avLst>
              <a:gd name="adj1" fmla="val 25000"/>
              <a:gd name="adj2" fmla="val 35925"/>
              <a:gd name="adj3" fmla="val 21635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sp>
        <p:nvSpPr>
          <p:cNvPr id="62" name="Google Shape;110;p2">
            <a:extLst>
              <a:ext uri="{FF2B5EF4-FFF2-40B4-BE49-F238E27FC236}">
                <a16:creationId xmlns:a16="http://schemas.microsoft.com/office/drawing/2014/main" id="{EFD58DEA-DFEE-54C0-D152-151F6F37EFE7}"/>
              </a:ext>
            </a:extLst>
          </p:cNvPr>
          <p:cNvSpPr/>
          <p:nvPr/>
        </p:nvSpPr>
        <p:spPr>
          <a:xfrm>
            <a:off x="7097440" y="4754268"/>
            <a:ext cx="4729361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BO" sz="20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Corredor Eléctrico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BO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Ubicación Estratégica Bolivia</a:t>
            </a:r>
            <a:r>
              <a:rPr lang="es-BO" sz="1600" dirty="0"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BO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País en tránsito para la integración energética regional.</a:t>
            </a:r>
          </a:p>
        </p:txBody>
      </p:sp>
      <p:sp>
        <p:nvSpPr>
          <p:cNvPr id="63" name="Google Shape;82;p16">
            <a:extLst>
              <a:ext uri="{FF2B5EF4-FFF2-40B4-BE49-F238E27FC236}">
                <a16:creationId xmlns:a16="http://schemas.microsoft.com/office/drawing/2014/main" id="{7BDA562F-85DB-1E5C-057B-D0CDD7B2E017}"/>
              </a:ext>
            </a:extLst>
          </p:cNvPr>
          <p:cNvSpPr/>
          <p:nvPr/>
        </p:nvSpPr>
        <p:spPr>
          <a:xfrm rot="2783724" flipH="1" flipV="1">
            <a:off x="1322782" y="3352217"/>
            <a:ext cx="1918575" cy="463254"/>
          </a:xfrm>
          <a:custGeom>
            <a:avLst/>
            <a:gdLst/>
            <a:ahLst/>
            <a:cxnLst/>
            <a:rect l="l" t="t" r="r" b="b"/>
            <a:pathLst>
              <a:path w="61521" h="29578" extrusionOk="0">
                <a:moveTo>
                  <a:pt x="60796" y="0"/>
                </a:moveTo>
                <a:cubicBezTo>
                  <a:pt x="60741" y="0"/>
                  <a:pt x="60686" y="7"/>
                  <a:pt x="60630" y="21"/>
                </a:cubicBezTo>
                <a:lnTo>
                  <a:pt x="53757" y="1729"/>
                </a:lnTo>
                <a:cubicBezTo>
                  <a:pt x="53242" y="1857"/>
                  <a:pt x="53066" y="2499"/>
                  <a:pt x="53446" y="2870"/>
                </a:cubicBezTo>
                <a:lnTo>
                  <a:pt x="54499" y="3905"/>
                </a:lnTo>
                <a:cubicBezTo>
                  <a:pt x="54415" y="3989"/>
                  <a:pt x="54330" y="4074"/>
                  <a:pt x="54241" y="4163"/>
                </a:cubicBezTo>
                <a:cubicBezTo>
                  <a:pt x="54088" y="4315"/>
                  <a:pt x="53928" y="4476"/>
                  <a:pt x="53760" y="4644"/>
                </a:cubicBezTo>
                <a:cubicBezTo>
                  <a:pt x="53586" y="4806"/>
                  <a:pt x="53404" y="4975"/>
                  <a:pt x="53214" y="5152"/>
                </a:cubicBezTo>
                <a:cubicBezTo>
                  <a:pt x="52834" y="5506"/>
                  <a:pt x="52424" y="5889"/>
                  <a:pt x="51985" y="6298"/>
                </a:cubicBezTo>
                <a:cubicBezTo>
                  <a:pt x="51764" y="6502"/>
                  <a:pt x="51541" y="6718"/>
                  <a:pt x="51302" y="6929"/>
                </a:cubicBezTo>
                <a:cubicBezTo>
                  <a:pt x="51061" y="7138"/>
                  <a:pt x="50813" y="7353"/>
                  <a:pt x="50559" y="7574"/>
                </a:cubicBezTo>
                <a:cubicBezTo>
                  <a:pt x="50050" y="8016"/>
                  <a:pt x="49514" y="8481"/>
                  <a:pt x="48955" y="8966"/>
                </a:cubicBezTo>
                <a:cubicBezTo>
                  <a:pt x="47802" y="9890"/>
                  <a:pt x="46572" y="10925"/>
                  <a:pt x="45201" y="11928"/>
                </a:cubicBezTo>
                <a:cubicBezTo>
                  <a:pt x="44861" y="12184"/>
                  <a:pt x="44518" y="12443"/>
                  <a:pt x="44170" y="12706"/>
                </a:cubicBezTo>
                <a:cubicBezTo>
                  <a:pt x="43813" y="12958"/>
                  <a:pt x="43452" y="13212"/>
                  <a:pt x="43087" y="13470"/>
                </a:cubicBezTo>
                <a:cubicBezTo>
                  <a:pt x="42357" y="13982"/>
                  <a:pt x="41615" y="14517"/>
                  <a:pt x="40831" y="15016"/>
                </a:cubicBezTo>
                <a:cubicBezTo>
                  <a:pt x="40052" y="15521"/>
                  <a:pt x="39271" y="16056"/>
                  <a:pt x="38447" y="16544"/>
                </a:cubicBezTo>
                <a:cubicBezTo>
                  <a:pt x="37628" y="17041"/>
                  <a:pt x="36808" y="17560"/>
                  <a:pt x="35952" y="18033"/>
                </a:cubicBezTo>
                <a:cubicBezTo>
                  <a:pt x="35527" y="18276"/>
                  <a:pt x="35100" y="18519"/>
                  <a:pt x="34671" y="18763"/>
                </a:cubicBezTo>
                <a:cubicBezTo>
                  <a:pt x="34245" y="19009"/>
                  <a:pt x="33802" y="19230"/>
                  <a:pt x="33366" y="19466"/>
                </a:cubicBezTo>
                <a:cubicBezTo>
                  <a:pt x="32928" y="19699"/>
                  <a:pt x="32489" y="19932"/>
                  <a:pt x="32050" y="20165"/>
                </a:cubicBezTo>
                <a:lnTo>
                  <a:pt x="30711" y="20827"/>
                </a:lnTo>
                <a:cubicBezTo>
                  <a:pt x="28927" y="21720"/>
                  <a:pt x="27100" y="22523"/>
                  <a:pt x="25287" y="23289"/>
                </a:cubicBezTo>
                <a:cubicBezTo>
                  <a:pt x="24833" y="23479"/>
                  <a:pt x="24376" y="23653"/>
                  <a:pt x="23923" y="23835"/>
                </a:cubicBezTo>
                <a:cubicBezTo>
                  <a:pt x="23468" y="24012"/>
                  <a:pt x="23020" y="24202"/>
                  <a:pt x="22566" y="24364"/>
                </a:cubicBezTo>
                <a:cubicBezTo>
                  <a:pt x="21659" y="24694"/>
                  <a:pt x="20766" y="25036"/>
                  <a:pt x="19874" y="25328"/>
                </a:cubicBezTo>
                <a:cubicBezTo>
                  <a:pt x="18101" y="25950"/>
                  <a:pt x="16355" y="26462"/>
                  <a:pt x="14696" y="26936"/>
                </a:cubicBezTo>
                <a:cubicBezTo>
                  <a:pt x="13030" y="27385"/>
                  <a:pt x="11445" y="27788"/>
                  <a:pt x="9969" y="28101"/>
                </a:cubicBezTo>
                <a:cubicBezTo>
                  <a:pt x="8493" y="28422"/>
                  <a:pt x="7132" y="28680"/>
                  <a:pt x="5920" y="28875"/>
                </a:cubicBezTo>
                <a:cubicBezTo>
                  <a:pt x="4707" y="29077"/>
                  <a:pt x="3644" y="29217"/>
                  <a:pt x="2767" y="29319"/>
                </a:cubicBezTo>
                <a:cubicBezTo>
                  <a:pt x="1013" y="29523"/>
                  <a:pt x="1" y="29557"/>
                  <a:pt x="1" y="29557"/>
                </a:cubicBezTo>
                <a:cubicBezTo>
                  <a:pt x="1" y="29557"/>
                  <a:pt x="252" y="29570"/>
                  <a:pt x="727" y="29576"/>
                </a:cubicBezTo>
                <a:cubicBezTo>
                  <a:pt x="868" y="29576"/>
                  <a:pt x="1029" y="29577"/>
                  <a:pt x="1209" y="29577"/>
                </a:cubicBezTo>
                <a:cubicBezTo>
                  <a:pt x="1633" y="29577"/>
                  <a:pt x="2161" y="29573"/>
                  <a:pt x="2784" y="29551"/>
                </a:cubicBezTo>
                <a:cubicBezTo>
                  <a:pt x="3670" y="29521"/>
                  <a:pt x="4747" y="29472"/>
                  <a:pt x="5979" y="29371"/>
                </a:cubicBezTo>
                <a:cubicBezTo>
                  <a:pt x="7212" y="29278"/>
                  <a:pt x="8602" y="29133"/>
                  <a:pt x="10113" y="28935"/>
                </a:cubicBezTo>
                <a:cubicBezTo>
                  <a:pt x="11626" y="28745"/>
                  <a:pt x="13256" y="28473"/>
                  <a:pt x="14979" y="28160"/>
                </a:cubicBezTo>
                <a:cubicBezTo>
                  <a:pt x="16695" y="27822"/>
                  <a:pt x="18507" y="27450"/>
                  <a:pt x="20360" y="26971"/>
                </a:cubicBezTo>
                <a:cubicBezTo>
                  <a:pt x="21291" y="26750"/>
                  <a:pt x="22226" y="26480"/>
                  <a:pt x="23178" y="26220"/>
                </a:cubicBezTo>
                <a:cubicBezTo>
                  <a:pt x="23655" y="26094"/>
                  <a:pt x="24125" y="25938"/>
                  <a:pt x="24604" y="25797"/>
                </a:cubicBezTo>
                <a:cubicBezTo>
                  <a:pt x="25081" y="25651"/>
                  <a:pt x="25563" y="25512"/>
                  <a:pt x="26042" y="25357"/>
                </a:cubicBezTo>
                <a:cubicBezTo>
                  <a:pt x="27956" y="24731"/>
                  <a:pt x="29896" y="24065"/>
                  <a:pt x="31801" y="23305"/>
                </a:cubicBezTo>
                <a:lnTo>
                  <a:pt x="33234" y="22739"/>
                </a:lnTo>
                <a:cubicBezTo>
                  <a:pt x="33704" y="22537"/>
                  <a:pt x="34176" y="22336"/>
                  <a:pt x="34646" y="22135"/>
                </a:cubicBezTo>
                <a:cubicBezTo>
                  <a:pt x="35114" y="21929"/>
                  <a:pt x="35590" y="21740"/>
                  <a:pt x="36051" y="21523"/>
                </a:cubicBezTo>
                <a:cubicBezTo>
                  <a:pt x="36513" y="21309"/>
                  <a:pt x="36975" y="21096"/>
                  <a:pt x="37434" y="20883"/>
                </a:cubicBezTo>
                <a:cubicBezTo>
                  <a:pt x="38359" y="20468"/>
                  <a:pt x="39250" y="20004"/>
                  <a:pt x="40139" y="19561"/>
                </a:cubicBezTo>
                <a:cubicBezTo>
                  <a:pt x="41035" y="19126"/>
                  <a:pt x="41889" y="18642"/>
                  <a:pt x="42741" y="18185"/>
                </a:cubicBezTo>
                <a:cubicBezTo>
                  <a:pt x="43599" y="17735"/>
                  <a:pt x="44414" y="17245"/>
                  <a:pt x="45218" y="16776"/>
                </a:cubicBezTo>
                <a:cubicBezTo>
                  <a:pt x="45621" y="16539"/>
                  <a:pt x="46019" y="16306"/>
                  <a:pt x="46411" y="16075"/>
                </a:cubicBezTo>
                <a:cubicBezTo>
                  <a:pt x="46797" y="15832"/>
                  <a:pt x="47178" y="15593"/>
                  <a:pt x="47553" y="15355"/>
                </a:cubicBezTo>
                <a:cubicBezTo>
                  <a:pt x="49071" y="14428"/>
                  <a:pt x="50444" y="13458"/>
                  <a:pt x="51734" y="12590"/>
                </a:cubicBezTo>
                <a:cubicBezTo>
                  <a:pt x="52362" y="12131"/>
                  <a:pt x="52963" y="11692"/>
                  <a:pt x="53536" y="11274"/>
                </a:cubicBezTo>
                <a:cubicBezTo>
                  <a:pt x="53821" y="11065"/>
                  <a:pt x="54101" y="10861"/>
                  <a:pt x="54372" y="10663"/>
                </a:cubicBezTo>
                <a:cubicBezTo>
                  <a:pt x="54641" y="10462"/>
                  <a:pt x="54894" y="10256"/>
                  <a:pt x="55143" y="10061"/>
                </a:cubicBezTo>
                <a:cubicBezTo>
                  <a:pt x="55641" y="9671"/>
                  <a:pt x="56105" y="9304"/>
                  <a:pt x="56536" y="8966"/>
                </a:cubicBezTo>
                <a:cubicBezTo>
                  <a:pt x="56751" y="8797"/>
                  <a:pt x="56957" y="8634"/>
                  <a:pt x="57155" y="8479"/>
                </a:cubicBezTo>
                <a:cubicBezTo>
                  <a:pt x="57346" y="8317"/>
                  <a:pt x="57529" y="8162"/>
                  <a:pt x="57703" y="8016"/>
                </a:cubicBezTo>
                <a:cubicBezTo>
                  <a:pt x="57891" y="7858"/>
                  <a:pt x="58066" y="7709"/>
                  <a:pt x="58230" y="7570"/>
                </a:cubicBezTo>
                <a:lnTo>
                  <a:pt x="59336" y="8657"/>
                </a:lnTo>
                <a:cubicBezTo>
                  <a:pt x="59473" y="8791"/>
                  <a:pt x="59642" y="8851"/>
                  <a:pt x="59808" y="8851"/>
                </a:cubicBezTo>
                <a:cubicBezTo>
                  <a:pt x="60128" y="8851"/>
                  <a:pt x="60437" y="8626"/>
                  <a:pt x="60484" y="8261"/>
                </a:cubicBezTo>
                <a:lnTo>
                  <a:pt x="61466" y="767"/>
                </a:lnTo>
                <a:cubicBezTo>
                  <a:pt x="61520" y="350"/>
                  <a:pt x="61191" y="0"/>
                  <a:pt x="60796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ysClr val="windowText" lastClr="000000"/>
              </a:solidFill>
            </a:endParaRP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CAE6A4D-E191-4D02-98E6-CEFCC47D1CB4}"/>
              </a:ext>
            </a:extLst>
          </p:cNvPr>
          <p:cNvSpPr/>
          <p:nvPr/>
        </p:nvSpPr>
        <p:spPr>
          <a:xfrm>
            <a:off x="5439207" y="1216042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463D28F8-94ED-A6D4-5191-9FC7F34082D7}"/>
              </a:ext>
            </a:extLst>
          </p:cNvPr>
          <p:cNvSpPr/>
          <p:nvPr/>
        </p:nvSpPr>
        <p:spPr>
          <a:xfrm>
            <a:off x="5452285" y="2873833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DCDD6308-752C-221E-C86C-901D04F75EA6}"/>
              </a:ext>
            </a:extLst>
          </p:cNvPr>
          <p:cNvSpPr/>
          <p:nvPr/>
        </p:nvSpPr>
        <p:spPr>
          <a:xfrm>
            <a:off x="5462941" y="4537600"/>
            <a:ext cx="540000" cy="5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Flecha: curvada hacia arriba 2">
            <a:extLst>
              <a:ext uri="{FF2B5EF4-FFF2-40B4-BE49-F238E27FC236}">
                <a16:creationId xmlns:a16="http://schemas.microsoft.com/office/drawing/2014/main" id="{741C2249-25CC-1D27-3B0B-BA11B2FDB047}"/>
              </a:ext>
            </a:extLst>
          </p:cNvPr>
          <p:cNvSpPr/>
          <p:nvPr/>
        </p:nvSpPr>
        <p:spPr>
          <a:xfrm rot="20508915">
            <a:off x="2514703" y="3893474"/>
            <a:ext cx="908096" cy="238210"/>
          </a:xfrm>
          <a:prstGeom prst="curvedUpArrow">
            <a:avLst>
              <a:gd name="adj1" fmla="val 25000"/>
              <a:gd name="adj2" fmla="val 35925"/>
              <a:gd name="adj3" fmla="val 21635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18">
            <a:extLst>
              <a:ext uri="{FF2B5EF4-FFF2-40B4-BE49-F238E27FC236}">
                <a16:creationId xmlns:a16="http://schemas.microsoft.com/office/drawing/2014/main" id="{C3DFD94A-5B5A-4579-8EB3-39626A38760C}"/>
              </a:ext>
            </a:extLst>
          </p:cNvPr>
          <p:cNvSpPr/>
          <p:nvPr/>
        </p:nvSpPr>
        <p:spPr>
          <a:xfrm>
            <a:off x="6663682" y="3714952"/>
            <a:ext cx="797474" cy="7981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7" name="직사각형 119">
            <a:extLst>
              <a:ext uri="{FF2B5EF4-FFF2-40B4-BE49-F238E27FC236}">
                <a16:creationId xmlns:a16="http://schemas.microsoft.com/office/drawing/2014/main" id="{CBC36B82-7EAD-43AB-ACB7-87E939E12576}"/>
              </a:ext>
            </a:extLst>
          </p:cNvPr>
          <p:cNvSpPr/>
          <p:nvPr/>
        </p:nvSpPr>
        <p:spPr>
          <a:xfrm>
            <a:off x="5858426" y="4455486"/>
            <a:ext cx="797474" cy="7981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0DD88BB8-DF3C-7E01-44A6-40B05A539D17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r="20500"/>
          <a:stretch>
            <a:fillRect/>
          </a:stretch>
        </p:blipFill>
        <p:spPr>
          <a:xfrm flipH="1">
            <a:off x="292099" y="520861"/>
            <a:ext cx="6378575" cy="5540214"/>
          </a:xfrm>
        </p:spPr>
      </p:pic>
      <p:pic>
        <p:nvPicPr>
          <p:cNvPr id="12" name="Picture 2" descr="Somos parte de ENDE Corp. | ENDE Tecnologías">
            <a:extLst>
              <a:ext uri="{FF2B5EF4-FFF2-40B4-BE49-F238E27FC236}">
                <a16:creationId xmlns:a16="http://schemas.microsoft.com/office/drawing/2014/main" id="{B9E907E5-A942-9718-6A52-AB7E362E9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8" y="635634"/>
            <a:ext cx="1799678" cy="11469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4">
            <a:extLst>
              <a:ext uri="{FF2B5EF4-FFF2-40B4-BE49-F238E27FC236}">
                <a16:creationId xmlns:a16="http://schemas.microsoft.com/office/drawing/2014/main" id="{FFACE264-E996-4FC9-C5B6-C1AA0224F57F}"/>
              </a:ext>
            </a:extLst>
          </p:cNvPr>
          <p:cNvSpPr/>
          <p:nvPr/>
        </p:nvSpPr>
        <p:spPr>
          <a:xfrm>
            <a:off x="1098531" y="2126758"/>
            <a:ext cx="797474" cy="798195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4" name="직사각형 8">
            <a:extLst>
              <a:ext uri="{FF2B5EF4-FFF2-40B4-BE49-F238E27FC236}">
                <a16:creationId xmlns:a16="http://schemas.microsoft.com/office/drawing/2014/main" id="{7AA04AA6-17FF-641E-2C5F-BE3A21AB0784}"/>
              </a:ext>
            </a:extLst>
          </p:cNvPr>
          <p:cNvSpPr/>
          <p:nvPr/>
        </p:nvSpPr>
        <p:spPr>
          <a:xfrm>
            <a:off x="2693479" y="3714952"/>
            <a:ext cx="797474" cy="798195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직사각형 2">
            <a:extLst>
              <a:ext uri="{FF2B5EF4-FFF2-40B4-BE49-F238E27FC236}">
                <a16:creationId xmlns:a16="http://schemas.microsoft.com/office/drawing/2014/main" id="{C984D37D-1890-B264-44BB-03292200B5DF}"/>
              </a:ext>
            </a:extLst>
          </p:cNvPr>
          <p:cNvSpPr/>
          <p:nvPr/>
        </p:nvSpPr>
        <p:spPr>
          <a:xfrm>
            <a:off x="5075727" y="2076758"/>
            <a:ext cx="797474" cy="79819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8" name="직사각형 10">
            <a:extLst>
              <a:ext uri="{FF2B5EF4-FFF2-40B4-BE49-F238E27FC236}">
                <a16:creationId xmlns:a16="http://schemas.microsoft.com/office/drawing/2014/main" id="{498D3EEB-CB3F-97FC-01D4-99E935BC93AE}"/>
              </a:ext>
            </a:extLst>
          </p:cNvPr>
          <p:cNvSpPr/>
          <p:nvPr/>
        </p:nvSpPr>
        <p:spPr>
          <a:xfrm>
            <a:off x="1896005" y="2934006"/>
            <a:ext cx="797474" cy="798195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9" name="직사각형 9">
            <a:extLst>
              <a:ext uri="{FF2B5EF4-FFF2-40B4-BE49-F238E27FC236}">
                <a16:creationId xmlns:a16="http://schemas.microsoft.com/office/drawing/2014/main" id="{6938CB65-5E04-617C-7F16-CCCD1E5D93A0}"/>
              </a:ext>
            </a:extLst>
          </p:cNvPr>
          <p:cNvSpPr/>
          <p:nvPr/>
        </p:nvSpPr>
        <p:spPr>
          <a:xfrm>
            <a:off x="5072527" y="2068501"/>
            <a:ext cx="797474" cy="798195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3" name="직사각형 7">
            <a:extLst>
              <a:ext uri="{FF2B5EF4-FFF2-40B4-BE49-F238E27FC236}">
                <a16:creationId xmlns:a16="http://schemas.microsoft.com/office/drawing/2014/main" id="{3E749BFD-7694-ABAB-8D74-A34FB9C24E0D}"/>
              </a:ext>
            </a:extLst>
          </p:cNvPr>
          <p:cNvSpPr/>
          <p:nvPr/>
        </p:nvSpPr>
        <p:spPr>
          <a:xfrm>
            <a:off x="4278378" y="4455485"/>
            <a:ext cx="797474" cy="798195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4" name="직사각형 3">
            <a:extLst>
              <a:ext uri="{FF2B5EF4-FFF2-40B4-BE49-F238E27FC236}">
                <a16:creationId xmlns:a16="http://schemas.microsoft.com/office/drawing/2014/main" id="{DA15774B-8328-E7AC-5AF6-1832991B5838}"/>
              </a:ext>
            </a:extLst>
          </p:cNvPr>
          <p:cNvSpPr/>
          <p:nvPr/>
        </p:nvSpPr>
        <p:spPr>
          <a:xfrm>
            <a:off x="1879052" y="4497540"/>
            <a:ext cx="797474" cy="798195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5" name="직사각형 8">
            <a:extLst>
              <a:ext uri="{FF2B5EF4-FFF2-40B4-BE49-F238E27FC236}">
                <a16:creationId xmlns:a16="http://schemas.microsoft.com/office/drawing/2014/main" id="{91ACDF9A-723E-15C9-0599-614E937D77E1}"/>
              </a:ext>
            </a:extLst>
          </p:cNvPr>
          <p:cNvSpPr/>
          <p:nvPr/>
        </p:nvSpPr>
        <p:spPr>
          <a:xfrm>
            <a:off x="3471177" y="2917607"/>
            <a:ext cx="797474" cy="798195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6" name="직사각형 118">
            <a:extLst>
              <a:ext uri="{FF2B5EF4-FFF2-40B4-BE49-F238E27FC236}">
                <a16:creationId xmlns:a16="http://schemas.microsoft.com/office/drawing/2014/main" id="{B09F62F5-CB95-682A-96CB-379223FD0248}"/>
              </a:ext>
            </a:extLst>
          </p:cNvPr>
          <p:cNvSpPr/>
          <p:nvPr/>
        </p:nvSpPr>
        <p:spPr>
          <a:xfrm>
            <a:off x="6663682" y="1302456"/>
            <a:ext cx="797474" cy="7981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B85279CC-0B3B-06E1-EC2F-11AB07816466}"/>
              </a:ext>
            </a:extLst>
          </p:cNvPr>
          <p:cNvSpPr txBox="1"/>
          <p:nvPr/>
        </p:nvSpPr>
        <p:spPr>
          <a:xfrm>
            <a:off x="7438474" y="3819990"/>
            <a:ext cx="4663439" cy="1270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es-BO" b="1" spc="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ENDE</a:t>
            </a:r>
            <a:r>
              <a:rPr lang="es-BO" b="1" spc="1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b="1" spc="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Matriz</a:t>
            </a:r>
            <a:endParaRPr lang="es-BO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245104" marR="237484" indent="433694">
              <a:lnSpc>
                <a:spcPct val="121300"/>
              </a:lnSpc>
              <a:spcBef>
                <a:spcPts val="725"/>
              </a:spcBef>
            </a:pPr>
            <a:r>
              <a:rPr lang="es-BO" sz="1200" spc="-55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	 Oficina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-1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Central</a:t>
            </a:r>
            <a:r>
              <a:rPr lang="es-BO" sz="1200" spc="-6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 </a:t>
            </a:r>
            <a:r>
              <a:rPr lang="es-BO" sz="1200" spc="-65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Cochabamba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-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-6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Bolivia</a:t>
            </a:r>
            <a:endParaRPr lang="es-BO" sz="12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12700" marR="5080" algn="ctr">
              <a:lnSpc>
                <a:spcPct val="121300"/>
              </a:lnSpc>
            </a:pPr>
            <a:r>
              <a:rPr lang="es-BO" sz="1200" spc="-1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Calle Colombia Nro. 655 casi esq. Falsuri </a:t>
            </a:r>
          </a:p>
          <a:p>
            <a:pPr marL="12700" marR="5080" algn="ctr">
              <a:lnSpc>
                <a:spcPct val="121300"/>
              </a:lnSpc>
            </a:pPr>
            <a:r>
              <a:rPr lang="es-BO" sz="1200" spc="-35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-229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T</a:t>
            </a:r>
            <a:r>
              <a:rPr lang="es-BO" sz="1200" spc="-6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el</a:t>
            </a:r>
            <a:r>
              <a:rPr lang="es-BO" sz="1200" spc="-9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é</a:t>
            </a:r>
            <a:r>
              <a:rPr lang="es-BO" sz="1200" spc="-55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fono: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-85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(+591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-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-5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4)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-55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4520317 - </a:t>
            </a:r>
            <a:r>
              <a:rPr lang="es-BO" sz="1200" spc="-85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(+591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-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spc="-5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4)</a:t>
            </a:r>
            <a:r>
              <a:rPr lang="es-BO" sz="1200" spc="-4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s-BO" sz="1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4120900</a:t>
            </a:r>
            <a:endParaRPr lang="es-BO" sz="12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478143" marR="470522" algn="ctr">
              <a:lnSpc>
                <a:spcPct val="121200"/>
              </a:lnSpc>
              <a:spcBef>
                <a:spcPts val="565"/>
              </a:spcBef>
            </a:pPr>
            <a:r>
              <a:rPr lang="es-ES" sz="1200" b="0" i="0" u="none" strike="noStrike" dirty="0">
                <a:solidFill>
                  <a:srgbClr val="337AB7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hlinkClick r:id="rId4"/>
              </a:rPr>
              <a:t>ende@ende.bo</a:t>
            </a:r>
            <a:endParaRPr lang="es-ES" sz="1200" b="1" spc="4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C683266D-2012-9407-9E44-75BFFEEB5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333" y="1807039"/>
            <a:ext cx="3979720" cy="140832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0313295-1BC7-CDC3-A109-B161D872D8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7932" y="6313450"/>
            <a:ext cx="3395483" cy="540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886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3B069B04-F3DB-4A2E-1F87-243B406BA1DB}"/>
              </a:ext>
            </a:extLst>
          </p:cNvPr>
          <p:cNvSpPr/>
          <p:nvPr/>
        </p:nvSpPr>
        <p:spPr>
          <a:xfrm>
            <a:off x="6554810" y="2976668"/>
            <a:ext cx="1817888" cy="1809951"/>
          </a:xfrm>
          <a:prstGeom prst="rect">
            <a:avLst/>
          </a:prstGeom>
          <a:solidFill>
            <a:schemeClr val="accent6">
              <a:alpha val="1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9A443FFE-274C-D2B6-FE03-EADCE9ED512F}"/>
              </a:ext>
            </a:extLst>
          </p:cNvPr>
          <p:cNvSpPr/>
          <p:nvPr/>
        </p:nvSpPr>
        <p:spPr>
          <a:xfrm>
            <a:off x="6554809" y="4786146"/>
            <a:ext cx="5233668" cy="1285625"/>
          </a:xfrm>
          <a:prstGeom prst="rect">
            <a:avLst/>
          </a:prstGeom>
          <a:solidFill>
            <a:schemeClr val="accent6">
              <a:alpha val="1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E059845-A0D9-5B8E-E9D5-279FB8A1F11F}"/>
              </a:ext>
            </a:extLst>
          </p:cNvPr>
          <p:cNvSpPr/>
          <p:nvPr/>
        </p:nvSpPr>
        <p:spPr>
          <a:xfrm>
            <a:off x="1573676" y="1145034"/>
            <a:ext cx="3888198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253912" y="121461"/>
            <a:ext cx="5821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ANTECEDENTES</a:t>
            </a:r>
          </a:p>
          <a:p>
            <a:pPr algn="just"/>
            <a:r>
              <a:rPr lang="es-ES" sz="2000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BOLIVIA – BRASIL 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1E5567A-8815-9F72-0F44-8CC1E6995083}"/>
              </a:ext>
            </a:extLst>
          </p:cNvPr>
          <p:cNvGrpSpPr/>
          <p:nvPr/>
        </p:nvGrpSpPr>
        <p:grpSpPr>
          <a:xfrm>
            <a:off x="8406626" y="6436458"/>
            <a:ext cx="3632826" cy="372700"/>
            <a:chOff x="8376898" y="6425635"/>
            <a:chExt cx="3632826" cy="372700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6391C2B2-5495-2810-BF49-BC53B08A049D}"/>
                </a:ext>
              </a:extLst>
            </p:cNvPr>
            <p:cNvGrpSpPr/>
            <p:nvPr/>
          </p:nvGrpSpPr>
          <p:grpSpPr>
            <a:xfrm>
              <a:off x="8376898" y="6425635"/>
              <a:ext cx="3632826" cy="372700"/>
              <a:chOff x="8376898" y="6425635"/>
              <a:chExt cx="3632826" cy="372700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B4CF0551-A2FA-47F1-91D1-CAD117EC67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48980" y="6438335"/>
                <a:ext cx="2960744" cy="360000"/>
                <a:chOff x="509266" y="5797282"/>
                <a:chExt cx="4671155" cy="567971"/>
              </a:xfrm>
            </p:grpSpPr>
            <p:grpSp>
              <p:nvGrpSpPr>
                <p:cNvPr id="8" name="Grupo 7">
                  <a:extLst>
                    <a:ext uri="{FF2B5EF4-FFF2-40B4-BE49-F238E27FC236}">
                      <a16:creationId xmlns:a16="http://schemas.microsoft.com/office/drawing/2014/main" id="{4F2F9CC9-FD73-6CD2-5694-8FAC38A71BE1}"/>
                    </a:ext>
                  </a:extLst>
                </p:cNvPr>
                <p:cNvGrpSpPr/>
                <p:nvPr/>
              </p:nvGrpSpPr>
              <p:grpSpPr>
                <a:xfrm>
                  <a:off x="2919632" y="5825253"/>
                  <a:ext cx="2260789" cy="540000"/>
                  <a:chOff x="2919632" y="6202953"/>
                  <a:chExt cx="2260789" cy="540000"/>
                </a:xfrm>
              </p:grpSpPr>
              <p:pic>
                <p:nvPicPr>
                  <p:cNvPr id="10" name="Imagen 9">
                    <a:extLst>
                      <a:ext uri="{FF2B5EF4-FFF2-40B4-BE49-F238E27FC236}">
                        <a16:creationId xmlns:a16="http://schemas.microsoft.com/office/drawing/2014/main" id="{F7E322FB-0517-36C5-F6AE-CA40D481DE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11382" y="6202953"/>
                    <a:ext cx="2169039" cy="540000"/>
                  </a:xfrm>
                  <a:prstGeom prst="rect">
                    <a:avLst/>
                  </a:prstGeom>
                </p:spPr>
              </p:pic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6488AE3D-FA09-FC96-1797-70CD46586A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19632" y="6202953"/>
                    <a:ext cx="0" cy="540000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611AA4AB-6546-0620-04D0-7A2C9661F5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266" y="5797282"/>
                  <a:ext cx="2385106" cy="540000"/>
                </a:xfrm>
                <a:prstGeom prst="rect">
                  <a:avLst/>
                </a:prstGeom>
              </p:spPr>
            </p:pic>
          </p:grpSp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C9EB0290-E9E7-11F3-8314-DCD54FE1D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898" y="6425635"/>
                <a:ext cx="613929" cy="360000"/>
              </a:xfrm>
              <a:prstGeom prst="rect">
                <a:avLst/>
              </a:prstGeom>
            </p:spPr>
          </p:pic>
        </p:grp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ADF1574D-3322-09E1-F513-FB923C3A5DBC}"/>
                </a:ext>
              </a:extLst>
            </p:cNvPr>
            <p:cNvCxnSpPr>
              <a:cxnSpLocks/>
            </p:cNvCxnSpPr>
            <p:nvPr/>
          </p:nvCxnSpPr>
          <p:spPr>
            <a:xfrm>
              <a:off x="9083712" y="6447200"/>
              <a:ext cx="0" cy="34227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6" name="Google Shape;279;p18">
            <a:extLst>
              <a:ext uri="{FF2B5EF4-FFF2-40B4-BE49-F238E27FC236}">
                <a16:creationId xmlns:a16="http://schemas.microsoft.com/office/drawing/2014/main" id="{B9CA541E-1D87-3A10-659A-E8CAF71BF96A}"/>
              </a:ext>
            </a:extLst>
          </p:cNvPr>
          <p:cNvSpPr txBox="1"/>
          <p:nvPr/>
        </p:nvSpPr>
        <p:spPr>
          <a:xfrm>
            <a:off x="6733293" y="2360932"/>
            <a:ext cx="5055186" cy="274329"/>
          </a:xfrm>
          <a:prstGeom prst="rect">
            <a:avLst/>
          </a:prstGeom>
          <a:gradFill flip="none" rotWithShape="1">
            <a:gsLst>
              <a:gs pos="0">
                <a:srgbClr val="FFEBE5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19050" cap="flat" cmpd="sng">
            <a:gradFill>
              <a:gsLst>
                <a:gs pos="0">
                  <a:srgbClr val="FF0000"/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BO" sz="120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Comité Técnico Binacional </a:t>
            </a:r>
            <a:r>
              <a:rPr lang="es-BO" sz="1200" kern="0" dirty="0">
                <a:solidFill>
                  <a:srgbClr val="C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Bolivia</a:t>
            </a:r>
            <a:r>
              <a:rPr lang="es-BO" sz="120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 - </a:t>
            </a:r>
            <a:r>
              <a:rPr lang="es-BO" sz="1200" kern="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Brasil</a:t>
            </a:r>
            <a:endParaRPr sz="1200" kern="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ea typeface="Tahoma"/>
              <a:cs typeface="Tahoma"/>
              <a:sym typeface="Tahoma"/>
            </a:endParaRPr>
          </a:p>
        </p:txBody>
      </p:sp>
      <p:sp>
        <p:nvSpPr>
          <p:cNvPr id="2069" name="Google Shape;283;p18">
            <a:extLst>
              <a:ext uri="{FF2B5EF4-FFF2-40B4-BE49-F238E27FC236}">
                <a16:creationId xmlns:a16="http://schemas.microsoft.com/office/drawing/2014/main" id="{A553F486-93E6-D5DE-D7E5-9A0CC8E32614}"/>
              </a:ext>
            </a:extLst>
          </p:cNvPr>
          <p:cNvSpPr txBox="1"/>
          <p:nvPr/>
        </p:nvSpPr>
        <p:spPr>
          <a:xfrm>
            <a:off x="10312479" y="3170390"/>
            <a:ext cx="1476000" cy="540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BO" sz="120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Mesa Técnica UHE </a:t>
            </a:r>
            <a:r>
              <a:rPr lang="es-BO" sz="12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Jirau</a:t>
            </a:r>
            <a:endParaRPr sz="1200" kern="0" dirty="0">
              <a:solidFill>
                <a:srgbClr val="000000"/>
              </a:solidFill>
              <a:latin typeface="Century Gothic" panose="020B0502020202020204" pitchFamily="34" charset="0"/>
              <a:ea typeface="Tahoma"/>
              <a:cs typeface="Tahoma"/>
              <a:sym typeface="Tahoma"/>
            </a:endParaRPr>
          </a:p>
        </p:txBody>
      </p:sp>
      <p:sp>
        <p:nvSpPr>
          <p:cNvPr id="2070" name="Google Shape;273;p18">
            <a:extLst>
              <a:ext uri="{FF2B5EF4-FFF2-40B4-BE49-F238E27FC236}">
                <a16:creationId xmlns:a16="http://schemas.microsoft.com/office/drawing/2014/main" id="{A4590637-6932-249E-6187-7076327CAD8F}"/>
              </a:ext>
            </a:extLst>
          </p:cNvPr>
          <p:cNvSpPr txBox="1"/>
          <p:nvPr/>
        </p:nvSpPr>
        <p:spPr>
          <a:xfrm>
            <a:off x="10312479" y="3876765"/>
            <a:ext cx="1476000" cy="792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s-BO" sz="105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Análisis Operación en Cota 90</a:t>
            </a:r>
            <a:endParaRPr sz="1050" kern="0" dirty="0">
              <a:solidFill>
                <a:srgbClr val="000000"/>
              </a:solidFill>
              <a:latin typeface="Century Gothic" panose="020B0502020202020204" pitchFamily="34" charset="0"/>
              <a:ea typeface="Tahoma"/>
              <a:cs typeface="Tahoma"/>
              <a:sym typeface="Tahoma"/>
            </a:endParaRPr>
          </a:p>
        </p:txBody>
      </p:sp>
      <p:cxnSp>
        <p:nvCxnSpPr>
          <p:cNvPr id="2071" name="Google Shape;286;p18">
            <a:extLst>
              <a:ext uri="{FF2B5EF4-FFF2-40B4-BE49-F238E27FC236}">
                <a16:creationId xmlns:a16="http://schemas.microsoft.com/office/drawing/2014/main" id="{FE365A70-54F7-D532-F120-F3FF754EC6FA}"/>
              </a:ext>
            </a:extLst>
          </p:cNvPr>
          <p:cNvCxnSpPr>
            <a:stCxn id="2069" idx="0"/>
            <a:endCxn id="2069" idx="0"/>
          </p:cNvCxnSpPr>
          <p:nvPr/>
        </p:nvCxnSpPr>
        <p:spPr>
          <a:xfrm>
            <a:off x="11050479" y="317039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75" name="Conector: angular 2074">
            <a:extLst>
              <a:ext uri="{FF2B5EF4-FFF2-40B4-BE49-F238E27FC236}">
                <a16:creationId xmlns:a16="http://schemas.microsoft.com/office/drawing/2014/main" id="{EEC95856-B498-5EC8-0CB8-8820C3F64A0C}"/>
              </a:ext>
            </a:extLst>
          </p:cNvPr>
          <p:cNvCxnSpPr>
            <a:cxnSpLocks/>
            <a:stCxn id="2066" idx="2"/>
            <a:endCxn id="2069" idx="0"/>
          </p:cNvCxnSpPr>
          <p:nvPr/>
        </p:nvCxnSpPr>
        <p:spPr>
          <a:xfrm rot="16200000" flipH="1">
            <a:off x="9888118" y="2008028"/>
            <a:ext cx="535129" cy="178959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8D2EB54-24FE-46C6-5FEE-BC6DE9D2D185}"/>
              </a:ext>
            </a:extLst>
          </p:cNvPr>
          <p:cNvGrpSpPr/>
          <p:nvPr/>
        </p:nvGrpSpPr>
        <p:grpSpPr>
          <a:xfrm>
            <a:off x="8528077" y="3152932"/>
            <a:ext cx="1476000" cy="1515833"/>
            <a:chOff x="8656816" y="2434776"/>
            <a:chExt cx="1476000" cy="1515833"/>
          </a:xfrm>
        </p:grpSpPr>
        <p:sp>
          <p:nvSpPr>
            <p:cNvPr id="2072" name="Google Shape;275;p18">
              <a:extLst>
                <a:ext uri="{FF2B5EF4-FFF2-40B4-BE49-F238E27FC236}">
                  <a16:creationId xmlns:a16="http://schemas.microsoft.com/office/drawing/2014/main" id="{4889CE7F-F81D-37B5-B4D9-FFE6F5913CF6}"/>
                </a:ext>
              </a:extLst>
            </p:cNvPr>
            <p:cNvSpPr txBox="1"/>
            <p:nvPr/>
          </p:nvSpPr>
          <p:spPr>
            <a:xfrm>
              <a:off x="8656816" y="3158609"/>
              <a:ext cx="1476000" cy="7920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BO" sz="1050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Estudios de Inventario Hidroeléctrico Binacional Madera</a:t>
              </a:r>
              <a:endParaRPr sz="105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73" name="Google Shape;292;p18">
              <a:extLst>
                <a:ext uri="{FF2B5EF4-FFF2-40B4-BE49-F238E27FC236}">
                  <a16:creationId xmlns:a16="http://schemas.microsoft.com/office/drawing/2014/main" id="{46C6CE17-0C06-8990-8573-BE4995FB161C}"/>
                </a:ext>
              </a:extLst>
            </p:cNvPr>
            <p:cNvSpPr txBox="1"/>
            <p:nvPr/>
          </p:nvSpPr>
          <p:spPr>
            <a:xfrm>
              <a:off x="8656816" y="2434776"/>
              <a:ext cx="1476000" cy="5400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s-BO" sz="1200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Mesa Técnica Hidroelectricidad</a:t>
              </a:r>
              <a:endParaRPr sz="120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2076" name="Conector recto de flecha 2075">
              <a:extLst>
                <a:ext uri="{FF2B5EF4-FFF2-40B4-BE49-F238E27FC236}">
                  <a16:creationId xmlns:a16="http://schemas.microsoft.com/office/drawing/2014/main" id="{ACF2D6F3-B73A-3763-ECD7-A61406585EBE}"/>
                </a:ext>
              </a:extLst>
            </p:cNvPr>
            <p:cNvCxnSpPr>
              <a:cxnSpLocks/>
              <a:stCxn id="2073" idx="2"/>
              <a:endCxn id="2072" idx="0"/>
            </p:cNvCxnSpPr>
            <p:nvPr/>
          </p:nvCxnSpPr>
          <p:spPr>
            <a:xfrm>
              <a:off x="9394816" y="2974776"/>
              <a:ext cx="0" cy="183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2078" name="Conector recto de flecha 2077">
            <a:extLst>
              <a:ext uri="{FF2B5EF4-FFF2-40B4-BE49-F238E27FC236}">
                <a16:creationId xmlns:a16="http://schemas.microsoft.com/office/drawing/2014/main" id="{97D70BFC-1B64-3AD8-7ED9-41930BE2B9AB}"/>
              </a:ext>
            </a:extLst>
          </p:cNvPr>
          <p:cNvCxnSpPr>
            <a:cxnSpLocks/>
            <a:stCxn id="2069" idx="2"/>
            <a:endCxn id="2070" idx="0"/>
          </p:cNvCxnSpPr>
          <p:nvPr/>
        </p:nvCxnSpPr>
        <p:spPr>
          <a:xfrm>
            <a:off x="11050479" y="3710390"/>
            <a:ext cx="0" cy="166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79" name="Conector: angular 2078">
            <a:extLst>
              <a:ext uri="{FF2B5EF4-FFF2-40B4-BE49-F238E27FC236}">
                <a16:creationId xmlns:a16="http://schemas.microsoft.com/office/drawing/2014/main" id="{44BE35D9-31E4-0622-7161-157DF72C3CFA}"/>
              </a:ext>
            </a:extLst>
          </p:cNvPr>
          <p:cNvCxnSpPr>
            <a:cxnSpLocks/>
            <a:stCxn id="2066" idx="2"/>
            <a:endCxn id="2067" idx="0"/>
          </p:cNvCxnSpPr>
          <p:nvPr/>
        </p:nvCxnSpPr>
        <p:spPr>
          <a:xfrm rot="5400000">
            <a:off x="8107726" y="2002005"/>
            <a:ext cx="519904" cy="17864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485DB0D0-5D1E-7A10-EA47-8727EDA7395E}"/>
              </a:ext>
            </a:extLst>
          </p:cNvPr>
          <p:cNvGrpSpPr/>
          <p:nvPr/>
        </p:nvGrpSpPr>
        <p:grpSpPr>
          <a:xfrm>
            <a:off x="6415236" y="3155165"/>
            <a:ext cx="5799199" cy="3150037"/>
            <a:chOff x="8308304" y="2434776"/>
            <a:chExt cx="5799199" cy="3150037"/>
          </a:xfrm>
        </p:grpSpPr>
        <p:sp>
          <p:nvSpPr>
            <p:cNvPr id="2067" name="Google Shape;281;p18">
              <a:extLst>
                <a:ext uri="{FF2B5EF4-FFF2-40B4-BE49-F238E27FC236}">
                  <a16:creationId xmlns:a16="http://schemas.microsoft.com/office/drawing/2014/main" id="{43A90844-975F-B498-D388-26AC681A95A0}"/>
                </a:ext>
              </a:extLst>
            </p:cNvPr>
            <p:cNvSpPr txBox="1"/>
            <p:nvPr/>
          </p:nvSpPr>
          <p:spPr>
            <a:xfrm>
              <a:off x="8629537" y="2434776"/>
              <a:ext cx="1476000" cy="5400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s-BO" sz="1200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Mesa Técnica Integración</a:t>
              </a:r>
              <a:endParaRPr sz="120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68" name="Google Shape;282;p18">
              <a:extLst>
                <a:ext uri="{FF2B5EF4-FFF2-40B4-BE49-F238E27FC236}">
                  <a16:creationId xmlns:a16="http://schemas.microsoft.com/office/drawing/2014/main" id="{07409F89-1F72-36BD-42A5-A7384BD33208}"/>
                </a:ext>
              </a:extLst>
            </p:cNvPr>
            <p:cNvSpPr txBox="1"/>
            <p:nvPr/>
          </p:nvSpPr>
          <p:spPr>
            <a:xfrm>
              <a:off x="8629537" y="3158609"/>
              <a:ext cx="1476000" cy="7920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000000"/>
                </a:buClr>
                <a:buFont typeface="Arial"/>
                <a:buNone/>
              </a:pPr>
              <a:r>
                <a:rPr lang="es-BO" sz="1050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Estudio Interconexión Eléctrica Bolivia y Brasil</a:t>
              </a:r>
              <a:endParaRPr sz="105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2077" name="Conector recto de flecha 2076">
              <a:extLst>
                <a:ext uri="{FF2B5EF4-FFF2-40B4-BE49-F238E27FC236}">
                  <a16:creationId xmlns:a16="http://schemas.microsoft.com/office/drawing/2014/main" id="{F027B6BB-930A-CF12-7CDB-7ECD52E9C145}"/>
                </a:ext>
              </a:extLst>
            </p:cNvPr>
            <p:cNvCxnSpPr>
              <a:cxnSpLocks/>
            </p:cNvCxnSpPr>
            <p:nvPr/>
          </p:nvCxnSpPr>
          <p:spPr>
            <a:xfrm>
              <a:off x="9367537" y="2974776"/>
              <a:ext cx="0" cy="183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80" name="Google Shape;273;p18">
              <a:extLst>
                <a:ext uri="{FF2B5EF4-FFF2-40B4-BE49-F238E27FC236}">
                  <a16:creationId xmlns:a16="http://schemas.microsoft.com/office/drawing/2014/main" id="{0C255F64-2E73-5B95-C4B9-E48C4AAC4FC1}"/>
                </a:ext>
              </a:extLst>
            </p:cNvPr>
            <p:cNvSpPr txBox="1"/>
            <p:nvPr/>
          </p:nvSpPr>
          <p:spPr>
            <a:xfrm>
              <a:off x="8308304" y="4185955"/>
              <a:ext cx="5799199" cy="139885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indent="-171450">
                <a:lnSpc>
                  <a:spcPct val="115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s-ES" sz="1400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Interconexión Eléctrica Bolivia – Brasil </a:t>
              </a:r>
              <a:r>
                <a:rPr lang="es-ES" sz="14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(</a:t>
              </a:r>
              <a:r>
                <a:rPr lang="es-ES" sz="1400" b="1" kern="0" dirty="0" err="1">
                  <a:solidFill>
                    <a:srgbClr val="000000"/>
                  </a:solidFill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Corumba</a:t>
              </a:r>
              <a:r>
                <a:rPr lang="es-ES" sz="14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 - Mato Grosso)</a:t>
              </a:r>
            </a:p>
            <a:p>
              <a:pPr marL="171450" indent="-171450">
                <a:lnSpc>
                  <a:spcPct val="115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endParaRPr lang="es-ES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endParaRPr>
            </a:p>
            <a:p>
              <a:pPr marL="171450" indent="-171450"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endParaRPr lang="es-ES" sz="200" kern="0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endParaRPr>
            </a:p>
            <a:p>
              <a:pPr marL="171450" indent="-171450">
                <a:lnSpc>
                  <a:spcPct val="115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s-BO" sz="1400" dirty="0">
                  <a:solidFill>
                    <a:schemeClr val="dk1"/>
                  </a:solidFill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Interconexión eléctrica del Norte Amazónico al Sistema Eléctrico de Brasil</a:t>
              </a:r>
              <a:r>
                <a:rPr lang="es-BO" sz="1400" dirty="0"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 </a:t>
              </a:r>
              <a:r>
                <a:rPr lang="es-BO" sz="1400" b="1" dirty="0"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(Acre - </a:t>
              </a:r>
              <a:r>
                <a:rPr lang="es-BO" sz="1400" b="1" dirty="0" err="1"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Rondonia</a:t>
              </a:r>
              <a:r>
                <a:rPr lang="es-BO" sz="1400" b="1" dirty="0">
                  <a:latin typeface="Century Gothic" panose="020B0502020202020204" pitchFamily="34" charset="0"/>
                  <a:ea typeface="Tahoma"/>
                  <a:cs typeface="Tahoma"/>
                  <a:sym typeface="Tahoma"/>
                </a:rPr>
                <a:t>)</a:t>
              </a:r>
              <a:endParaRPr lang="es-BO" sz="1400" b="1" dirty="0"/>
            </a:p>
          </p:txBody>
        </p:sp>
      </p:grpSp>
      <p:pic>
        <p:nvPicPr>
          <p:cNvPr id="2082" name="Imagem 3">
            <a:extLst>
              <a:ext uri="{FF2B5EF4-FFF2-40B4-BE49-F238E27FC236}">
                <a16:creationId xmlns:a16="http://schemas.microsoft.com/office/drawing/2014/main" id="{5A07606D-41CD-A69E-C6C6-91021A8CB4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39" y="5280527"/>
            <a:ext cx="2552188" cy="768306"/>
          </a:xfrm>
          <a:prstGeom prst="rect">
            <a:avLst/>
          </a:prstGeom>
          <a:solidFill>
            <a:srgbClr val="00CF00"/>
          </a:solidFill>
          <a:ln>
            <a:noFill/>
          </a:ln>
        </p:spPr>
      </p:pic>
      <p:pic>
        <p:nvPicPr>
          <p:cNvPr id="2086" name="Imagen 2085">
            <a:extLst>
              <a:ext uri="{FF2B5EF4-FFF2-40B4-BE49-F238E27FC236}">
                <a16:creationId xmlns:a16="http://schemas.microsoft.com/office/drawing/2014/main" id="{7AE26330-8D80-34B9-73BE-0E8DD4E81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65" y="3092894"/>
            <a:ext cx="1022305" cy="599467"/>
          </a:xfrm>
          <a:prstGeom prst="rect">
            <a:avLst/>
          </a:prstGeom>
        </p:spPr>
      </p:pic>
      <p:pic>
        <p:nvPicPr>
          <p:cNvPr id="2087" name="Imagen 2086">
            <a:extLst>
              <a:ext uri="{FF2B5EF4-FFF2-40B4-BE49-F238E27FC236}">
                <a16:creationId xmlns:a16="http://schemas.microsoft.com/office/drawing/2014/main" id="{5955FB99-9BC2-39AC-5172-62A27D256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65" y="2360932"/>
            <a:ext cx="2905735" cy="723406"/>
          </a:xfrm>
          <a:prstGeom prst="rect">
            <a:avLst/>
          </a:prstGeom>
        </p:spPr>
      </p:pic>
      <p:cxnSp>
        <p:nvCxnSpPr>
          <p:cNvPr id="2089" name="Conector recto 2088">
            <a:extLst>
              <a:ext uri="{FF2B5EF4-FFF2-40B4-BE49-F238E27FC236}">
                <a16:creationId xmlns:a16="http://schemas.microsoft.com/office/drawing/2014/main" id="{96256663-A4A0-F37E-5A97-ABC4E38CBE11}"/>
              </a:ext>
            </a:extLst>
          </p:cNvPr>
          <p:cNvCxnSpPr>
            <a:cxnSpLocks/>
          </p:cNvCxnSpPr>
          <p:nvPr/>
        </p:nvCxnSpPr>
        <p:spPr>
          <a:xfrm>
            <a:off x="1676847" y="2434776"/>
            <a:ext cx="0" cy="2016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8452915-C460-0F49-85B4-29D19C85EB58}"/>
              </a:ext>
            </a:extLst>
          </p:cNvPr>
          <p:cNvCxnSpPr>
            <a:cxnSpLocks/>
          </p:cNvCxnSpPr>
          <p:nvPr/>
        </p:nvCxnSpPr>
        <p:spPr>
          <a:xfrm flipH="1">
            <a:off x="6096000" y="1255509"/>
            <a:ext cx="0" cy="547902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7DE24E74-55D5-3BAE-D407-CEEBBA1E717A}"/>
              </a:ext>
            </a:extLst>
          </p:cNvPr>
          <p:cNvSpPr/>
          <p:nvPr/>
        </p:nvSpPr>
        <p:spPr>
          <a:xfrm rot="5400000">
            <a:off x="5638696" y="3328358"/>
            <a:ext cx="1040553" cy="436375"/>
          </a:xfrm>
          <a:prstGeom prst="triangl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A9D5B23-740D-B4C7-2D5A-58C3B7614A27}"/>
              </a:ext>
            </a:extLst>
          </p:cNvPr>
          <p:cNvSpPr>
            <a:spLocks noChangeAspect="1"/>
          </p:cNvSpPr>
          <p:nvPr/>
        </p:nvSpPr>
        <p:spPr>
          <a:xfrm>
            <a:off x="463736" y="1145124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6" name="Picture 4" descr="https://www.contraloriacali.gov.co/images/SliderCOPASST/Secciones/Comite_consultatif1.png">
            <a:extLst>
              <a:ext uri="{FF2B5EF4-FFF2-40B4-BE49-F238E27FC236}">
                <a16:creationId xmlns:a16="http://schemas.microsoft.com/office/drawing/2014/main" id="{761FEF5C-6669-52F4-DCD7-6C52D465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6" y="1373262"/>
            <a:ext cx="864000" cy="6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193ABDD-B009-E992-F3EC-CBC4D92D4586}"/>
              </a:ext>
            </a:extLst>
          </p:cNvPr>
          <p:cNvSpPr txBox="1"/>
          <p:nvPr/>
        </p:nvSpPr>
        <p:spPr>
          <a:xfrm>
            <a:off x="1703249" y="1419483"/>
            <a:ext cx="3276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TRABAJO CONJUNTO </a:t>
            </a:r>
          </a:p>
          <a:p>
            <a:r>
              <a:rPr lang="es-B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BOLIVIA – BRASIL </a:t>
            </a:r>
            <a:endParaRPr lang="es-BO" sz="1400" dirty="0">
              <a:solidFill>
                <a:srgbClr val="002060"/>
              </a:solidFill>
            </a:endParaRP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A0AA2998-857F-1514-2516-17AC8BF02D58}"/>
              </a:ext>
            </a:extLst>
          </p:cNvPr>
          <p:cNvCxnSpPr>
            <a:cxnSpLocks/>
            <a:stCxn id="2066" idx="2"/>
            <a:endCxn id="2073" idx="0"/>
          </p:cNvCxnSpPr>
          <p:nvPr/>
        </p:nvCxnSpPr>
        <p:spPr>
          <a:xfrm>
            <a:off x="9260886" y="2635261"/>
            <a:ext cx="5191" cy="517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5BCE41-C929-B748-46B0-B3F15E575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2" b="18866"/>
          <a:stretch/>
        </p:blipFill>
        <p:spPr bwMode="auto">
          <a:xfrm>
            <a:off x="1920942" y="6084083"/>
            <a:ext cx="2418044" cy="5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D38B6AC-A0E6-C20B-401F-C1C655E014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65" y="3733106"/>
            <a:ext cx="2547339" cy="672657"/>
          </a:xfrm>
          <a:prstGeom prst="rect">
            <a:avLst/>
          </a:prstGeom>
        </p:spPr>
      </p:pic>
      <p:pic>
        <p:nvPicPr>
          <p:cNvPr id="1030" name="Picture 6" descr="Marco Juliatto - Coordenador Geral de Articulação de Politicas para a  Transição Energética - Ministério de Minas e Energia | LinkedIn">
            <a:extLst>
              <a:ext uri="{FF2B5EF4-FFF2-40B4-BE49-F238E27FC236}">
                <a16:creationId xmlns:a16="http://schemas.microsoft.com/office/drawing/2014/main" id="{85BFB598-9BCD-618A-D078-79A5F3015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r="3250" b="7734"/>
          <a:stretch/>
        </p:blipFill>
        <p:spPr bwMode="auto">
          <a:xfrm>
            <a:off x="1947839" y="4583244"/>
            <a:ext cx="2740010" cy="67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4E7E5F88-E600-314A-5614-2B59C055EB5B}"/>
              </a:ext>
            </a:extLst>
          </p:cNvPr>
          <p:cNvCxnSpPr>
            <a:cxnSpLocks/>
          </p:cNvCxnSpPr>
          <p:nvPr/>
        </p:nvCxnSpPr>
        <p:spPr>
          <a:xfrm>
            <a:off x="1667134" y="4622022"/>
            <a:ext cx="0" cy="2016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bolivia ">
            <a:extLst>
              <a:ext uri="{FF2B5EF4-FFF2-40B4-BE49-F238E27FC236}">
                <a16:creationId xmlns:a16="http://schemas.microsoft.com/office/drawing/2014/main" id="{09D0D490-6011-2206-6D7C-2F28C009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4" y="28194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asil ">
            <a:extLst>
              <a:ext uri="{FF2B5EF4-FFF2-40B4-BE49-F238E27FC236}">
                <a16:creationId xmlns:a16="http://schemas.microsoft.com/office/drawing/2014/main" id="{0D2DFE94-591A-D7B4-1C89-5FE4ACD0C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" y="504154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F22E677F-FBE4-CF21-CA8A-D74E08E7A765}"/>
              </a:ext>
            </a:extLst>
          </p:cNvPr>
          <p:cNvCxnSpPr/>
          <p:nvPr/>
        </p:nvCxnSpPr>
        <p:spPr>
          <a:xfrm>
            <a:off x="1667134" y="4539953"/>
            <a:ext cx="4175777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11A71445-888F-54F3-A7A4-EC2E1F4B8FBD}"/>
              </a:ext>
            </a:extLst>
          </p:cNvPr>
          <p:cNvCxnSpPr>
            <a:cxnSpLocks/>
          </p:cNvCxnSpPr>
          <p:nvPr/>
        </p:nvCxnSpPr>
        <p:spPr>
          <a:xfrm>
            <a:off x="7494789" y="4680685"/>
            <a:ext cx="0" cy="183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9" name="Rectángulo: esquinas redondeadas 118">
            <a:extLst>
              <a:ext uri="{FF2B5EF4-FFF2-40B4-BE49-F238E27FC236}">
                <a16:creationId xmlns:a16="http://schemas.microsoft.com/office/drawing/2014/main" id="{60E774F4-DD16-CEE8-C8CD-173E9FB7F6E8}"/>
              </a:ext>
            </a:extLst>
          </p:cNvPr>
          <p:cNvSpPr/>
          <p:nvPr/>
        </p:nvSpPr>
        <p:spPr>
          <a:xfrm>
            <a:off x="6449589" y="301818"/>
            <a:ext cx="5475555" cy="1505204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29" name="Google Shape;110;p2">
            <a:extLst>
              <a:ext uri="{FF2B5EF4-FFF2-40B4-BE49-F238E27FC236}">
                <a16:creationId xmlns:a16="http://schemas.microsoft.com/office/drawing/2014/main" id="{A862980D-171D-9139-A034-544E3A6B71AF}"/>
              </a:ext>
            </a:extLst>
          </p:cNvPr>
          <p:cNvSpPr/>
          <p:nvPr/>
        </p:nvSpPr>
        <p:spPr>
          <a:xfrm>
            <a:off x="6352099" y="770951"/>
            <a:ext cx="15558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Marco Regulatorio</a:t>
            </a:r>
            <a:endParaRPr lang="es-ES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E91B7E33-B54A-AA06-345C-5A9932423B77}"/>
              </a:ext>
            </a:extLst>
          </p:cNvPr>
          <p:cNvSpPr txBox="1"/>
          <p:nvPr/>
        </p:nvSpPr>
        <p:spPr>
          <a:xfrm>
            <a:off x="8066281" y="367062"/>
            <a:ext cx="4151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200" b="1" dirty="0">
                <a:latin typeface="Century Gothic" panose="020B0502020202020204" pitchFamily="34" charset="0"/>
              </a:rPr>
              <a:t>Internacional: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200" dirty="0">
                <a:latin typeface="Century Gothic" panose="020B0502020202020204" pitchFamily="34" charset="0"/>
              </a:rPr>
              <a:t>Memorándum de Entendimiento Bo-Br (1998)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200" dirty="0">
                <a:latin typeface="Century Gothic" panose="020B0502020202020204" pitchFamily="34" charset="0"/>
              </a:rPr>
              <a:t>Memorándum de Entendimiento Bo-Br (2007) 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200" dirty="0">
                <a:latin typeface="Century Gothic" panose="020B0502020202020204" pitchFamily="34" charset="0"/>
              </a:rPr>
              <a:t>Acuerdo de Mercosur y Bolivia (1996)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AE19204D-826B-322D-644F-AF84D631DEA9}"/>
              </a:ext>
            </a:extLst>
          </p:cNvPr>
          <p:cNvSpPr txBox="1"/>
          <p:nvPr/>
        </p:nvSpPr>
        <p:spPr>
          <a:xfrm>
            <a:off x="8062522" y="1140643"/>
            <a:ext cx="2866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200" b="1" dirty="0">
                <a:latin typeface="Century Gothic" panose="020B0502020202020204" pitchFamily="34" charset="0"/>
              </a:rPr>
              <a:t>Nacional de Brasil: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200" dirty="0">
                <a:latin typeface="Century Gothic" panose="020B0502020202020204" pitchFamily="34" charset="0"/>
              </a:rPr>
              <a:t>Portaría Nro. 596/2011 del  MME.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200" dirty="0">
                <a:latin typeface="Century Gothic" panose="020B0502020202020204" pitchFamily="34" charset="0"/>
              </a:rPr>
              <a:t>Resolución Nro. 1000 de la </a:t>
            </a:r>
            <a:r>
              <a:rPr lang="es-ES" sz="1200" dirty="0" err="1">
                <a:latin typeface="Century Gothic" panose="020B0502020202020204" pitchFamily="34" charset="0"/>
              </a:rPr>
              <a:t>ANEEL</a:t>
            </a:r>
            <a:r>
              <a:rPr lang="es-ES" sz="1200" dirty="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B73E057-BF9E-130C-74D0-6DD5116109A7}"/>
              </a:ext>
            </a:extLst>
          </p:cNvPr>
          <p:cNvCxnSpPr>
            <a:cxnSpLocks/>
          </p:cNvCxnSpPr>
          <p:nvPr/>
        </p:nvCxnSpPr>
        <p:spPr>
          <a:xfrm>
            <a:off x="7891698" y="497955"/>
            <a:ext cx="0" cy="118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3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10795B21-2022-88C9-2DD7-F2F1B5425FE4}"/>
              </a:ext>
            </a:extLst>
          </p:cNvPr>
          <p:cNvSpPr/>
          <p:nvPr/>
        </p:nvSpPr>
        <p:spPr>
          <a:xfrm>
            <a:off x="1378251" y="4675281"/>
            <a:ext cx="4626007" cy="108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0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D672A5AB-F89C-3D5B-744A-D3A72E7E13C2}"/>
              </a:ext>
            </a:extLst>
          </p:cNvPr>
          <p:cNvSpPr/>
          <p:nvPr/>
        </p:nvSpPr>
        <p:spPr>
          <a:xfrm>
            <a:off x="4790267" y="1950694"/>
            <a:ext cx="6977879" cy="108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0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E14085DE-FA93-ED9D-A82F-AADA183C0B5A}"/>
              </a:ext>
            </a:extLst>
          </p:cNvPr>
          <p:cNvSpPr/>
          <p:nvPr/>
        </p:nvSpPr>
        <p:spPr>
          <a:xfrm>
            <a:off x="1460152" y="1956169"/>
            <a:ext cx="4296304" cy="108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0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055" name="Rectángulo 2054">
            <a:extLst>
              <a:ext uri="{FF2B5EF4-FFF2-40B4-BE49-F238E27FC236}">
                <a16:creationId xmlns:a16="http://schemas.microsoft.com/office/drawing/2014/main" id="{8E6DD681-B072-B97C-74B8-D231059BE5D3}"/>
              </a:ext>
            </a:extLst>
          </p:cNvPr>
          <p:cNvSpPr/>
          <p:nvPr/>
        </p:nvSpPr>
        <p:spPr>
          <a:xfrm>
            <a:off x="5701842" y="4781634"/>
            <a:ext cx="6189665" cy="108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0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4AFFC60-9435-1050-41C0-4B01F8716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3" b="98963" l="2752" r="95783">
                        <a14:foregroundMark x1="36430" y1="1219" x2="25344" y2="4017"/>
                        <a14:foregroundMark x1="22683" y1="5681" x2="20268" y2="7191"/>
                        <a14:foregroundMark x1="16156" y1="9762" x2="15490" y2="10583"/>
                        <a14:foregroundMark x1="37772" y1="1253" x2="36307" y2="10583"/>
                        <a14:foregroundMark x1="32357" y1="3499" x2="27164" y2="7559"/>
                        <a14:foregroundMark x1="7146" y1="10799" x2="14026" y2="12225"/>
                        <a14:foregroundMark x1="5992" y1="45011" x2="11496" y2="47041"/>
                        <a14:foregroundMark x1="11940" y1="47127" x2="11940" y2="47127"/>
                        <a14:foregroundMark x1="2752" y1="45529" x2="2974" y2="46004"/>
                        <a14:foregroundMark x1="3285" y1="42765" x2="2974" y2="43672"/>
                        <a14:foregroundMark x1="15490" y1="70670" x2="17044" y2="72613"/>
                        <a14:foregroundMark x1="18287" y1="78099" x2="25166" y2="79093"/>
                        <a14:foregroundMark x1="21394" y1="93521" x2="33289" y2="88251"/>
                        <a14:foregroundMark x1="33289" y1="88251" x2="33511" y2="88251"/>
                        <a14:foregroundMark x1="20772" y1="97667" x2="22059" y2="97279"/>
                        <a14:foregroundMark x1="46116" y1="98575" x2="45806" y2="97970"/>
                        <a14:foregroundMark x1="19973" y1="99006" x2="19973" y2="99006"/>
                        <a14:foregroundMark x1="18908" y1="99006" x2="18908" y2="99006"/>
                        <a14:foregroundMark x1="20151" y1="99006" x2="22059" y2="98488"/>
                        <a14:foregroundMark x1="92943" y1="62981" x2="95783" y2="72311"/>
                        <a14:foregroundMark x1="95783" y1="72311" x2="95783" y2="72311"/>
                        <a14:backgroundMark x1="19441" y1="7689" x2="19441" y2="7689"/>
                        <a14:backgroundMark x1="24057" y1="4492" x2="24190" y2="4492"/>
                        <a14:backgroundMark x1="24856" y1="4449" x2="24856" y2="4449"/>
                        <a14:backgroundMark x1="25433" y1="3974" x2="25433" y2="3974"/>
                        <a14:backgroundMark x1="36218" y1="1123" x2="36218" y2="1123"/>
                        <a14:backgroundMark x1="25344" y1="3931" x2="25344" y2="3931"/>
                        <a14:backgroundMark x1="25566" y1="3758" x2="25033" y2="4060"/>
                        <a14:backgroundMark x1="23391" y1="4881" x2="23613" y2="5011"/>
                        <a14:backgroundMark x1="19840" y1="6955" x2="19530" y2="7430"/>
                        <a14:backgroundMark x1="19086" y1="7516" x2="19219" y2="7603"/>
                        <a14:backgroundMark x1="23125" y1="4968" x2="23613" y2="4924"/>
                        <a14:backgroundMark x1="25655" y1="3672" x2="25033" y2="4233"/>
                        <a14:backgroundMark x1="36618" y1="1037" x2="36352" y2="1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3" y="1282199"/>
            <a:ext cx="5146876" cy="52885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320677" y="97068"/>
            <a:ext cx="5420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INTEGRACIÓN ENERGÉTICA </a:t>
            </a:r>
            <a:r>
              <a:rPr lang="es-ES" sz="2000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BOLIVIA – BRASIL </a:t>
            </a:r>
          </a:p>
        </p:txBody>
      </p:sp>
      <p:sp>
        <p:nvSpPr>
          <p:cNvPr id="2053" name="CuadroTexto 2052">
            <a:extLst>
              <a:ext uri="{FF2B5EF4-FFF2-40B4-BE49-F238E27FC236}">
                <a16:creationId xmlns:a16="http://schemas.microsoft.com/office/drawing/2014/main" id="{521CD804-4154-D8B5-7A30-B432CF45854A}"/>
              </a:ext>
            </a:extLst>
          </p:cNvPr>
          <p:cNvSpPr txBox="1"/>
          <p:nvPr/>
        </p:nvSpPr>
        <p:spPr>
          <a:xfrm>
            <a:off x="1757479" y="2165052"/>
            <a:ext cx="2049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sz="1200" b="1" dirty="0">
                <a:solidFill>
                  <a:schemeClr val="dk1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Interconexión del Norte Amazónico al Sistema Eléctrico de Brasil </a:t>
            </a:r>
          </a:p>
        </p:txBody>
      </p:sp>
      <p:sp>
        <p:nvSpPr>
          <p:cNvPr id="2057" name="CuadroTexto 2056">
            <a:extLst>
              <a:ext uri="{FF2B5EF4-FFF2-40B4-BE49-F238E27FC236}">
                <a16:creationId xmlns:a16="http://schemas.microsoft.com/office/drawing/2014/main" id="{B7BA607B-01FE-2E48-D0D5-74D5F276B00F}"/>
              </a:ext>
            </a:extLst>
          </p:cNvPr>
          <p:cNvSpPr txBox="1"/>
          <p:nvPr/>
        </p:nvSpPr>
        <p:spPr>
          <a:xfrm>
            <a:off x="1769310" y="4808629"/>
            <a:ext cx="209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200" b="1" dirty="0">
                <a:solidFill>
                  <a:schemeClr val="dk1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Interconexión Eléctrica </a:t>
            </a:r>
          </a:p>
          <a:p>
            <a:r>
              <a:rPr lang="es-BO" sz="1200" b="1" dirty="0">
                <a:solidFill>
                  <a:schemeClr val="dk1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Bolivia – Brasil</a:t>
            </a:r>
          </a:p>
          <a:p>
            <a:r>
              <a:rPr lang="es-BO" sz="1200" b="1" dirty="0">
                <a:solidFill>
                  <a:schemeClr val="dk1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Fase 1 y Fase 2</a:t>
            </a:r>
            <a:endParaRPr lang="es-BO" sz="12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AEEEAF2-1DFB-2130-E0C4-E8000425ED80}"/>
              </a:ext>
            </a:extLst>
          </p:cNvPr>
          <p:cNvSpPr txBox="1"/>
          <p:nvPr/>
        </p:nvSpPr>
        <p:spPr>
          <a:xfrm>
            <a:off x="5348097" y="777810"/>
            <a:ext cx="888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b="1" dirty="0" err="1"/>
              <a:t>UHE</a:t>
            </a:r>
            <a:r>
              <a:rPr lang="es-BO" sz="1400" b="1" dirty="0"/>
              <a:t> </a:t>
            </a:r>
            <a:r>
              <a:rPr lang="es-BO" sz="1400" b="1" dirty="0" err="1"/>
              <a:t>Jirau</a:t>
            </a:r>
            <a:endParaRPr lang="es-BO" sz="1400" b="1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BF963F5-D374-4FC6-77E9-979D10916051}"/>
              </a:ext>
            </a:extLst>
          </p:cNvPr>
          <p:cNvSpPr/>
          <p:nvPr/>
        </p:nvSpPr>
        <p:spPr>
          <a:xfrm>
            <a:off x="551402" y="1952647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6B569BD1-A0E7-2B57-628E-B2E0C7AB2CF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402" y="2132647"/>
            <a:ext cx="720000" cy="720000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210DC637-4B75-4214-1ACA-2682914D87DB}"/>
              </a:ext>
            </a:extLst>
          </p:cNvPr>
          <p:cNvSpPr>
            <a:spLocks noChangeAspect="1"/>
          </p:cNvSpPr>
          <p:nvPr/>
        </p:nvSpPr>
        <p:spPr>
          <a:xfrm>
            <a:off x="608848" y="4643144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3133B33D-BCBF-30E9-0FE7-8905A10CAF9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848" y="4823144"/>
            <a:ext cx="720000" cy="720000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EF191F8E-5292-9693-B2A6-1D0865D8ECBF}"/>
              </a:ext>
            </a:extLst>
          </p:cNvPr>
          <p:cNvSpPr>
            <a:spLocks noChangeAspect="1"/>
          </p:cNvSpPr>
          <p:nvPr/>
        </p:nvSpPr>
        <p:spPr>
          <a:xfrm>
            <a:off x="8732924" y="1948975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CE65297-F5F5-442F-6727-3D18EBA3BF65}"/>
              </a:ext>
            </a:extLst>
          </p:cNvPr>
          <p:cNvSpPr txBox="1"/>
          <p:nvPr/>
        </p:nvSpPr>
        <p:spPr>
          <a:xfrm>
            <a:off x="9802045" y="2132647"/>
            <a:ext cx="210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200" b="1" dirty="0">
                <a:solidFill>
                  <a:schemeClr val="dk1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Operación en Cota 90  Usina Hidroeléctrica (UHE) </a:t>
            </a:r>
            <a:r>
              <a:rPr lang="es-BO" sz="1200" b="1" dirty="0" err="1">
                <a:solidFill>
                  <a:schemeClr val="dk1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Jirau</a:t>
            </a:r>
            <a:endParaRPr lang="es-BO" sz="1200" b="1" dirty="0"/>
          </a:p>
        </p:txBody>
      </p:sp>
      <p:pic>
        <p:nvPicPr>
          <p:cNvPr id="47" name="Picture 8" descr="energía hidroeléctrica">
            <a:extLst>
              <a:ext uri="{FF2B5EF4-FFF2-40B4-BE49-F238E27FC236}">
                <a16:creationId xmlns:a16="http://schemas.microsoft.com/office/drawing/2014/main" id="{61C2DFE5-63DF-EB33-155C-CCBF5AC4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924" y="215808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9CBFE5CA-A08F-CF98-9CBB-A0E5BAD664C9}"/>
              </a:ext>
            </a:extLst>
          </p:cNvPr>
          <p:cNvSpPr>
            <a:spLocks noChangeAspect="1"/>
          </p:cNvSpPr>
          <p:nvPr/>
        </p:nvSpPr>
        <p:spPr>
          <a:xfrm>
            <a:off x="8750611" y="4739710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A4B9E00-B944-088D-C68D-FBCB24AEC8A1}"/>
              </a:ext>
            </a:extLst>
          </p:cNvPr>
          <p:cNvSpPr txBox="1"/>
          <p:nvPr/>
        </p:nvSpPr>
        <p:spPr>
          <a:xfrm>
            <a:off x="9886987" y="5034718"/>
            <a:ext cx="204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dk1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Estudios de Inventario Hidroeléctrico Binacional </a:t>
            </a:r>
          </a:p>
          <a:p>
            <a:r>
              <a:rPr lang="es-ES" sz="1200" b="1" dirty="0">
                <a:solidFill>
                  <a:schemeClr val="dk1"/>
                </a:solidFill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Bolivia - Brasil.</a:t>
            </a:r>
          </a:p>
        </p:txBody>
      </p:sp>
      <p:pic>
        <p:nvPicPr>
          <p:cNvPr id="51" name="Picture 10">
            <a:extLst>
              <a:ext uri="{FF2B5EF4-FFF2-40B4-BE49-F238E27FC236}">
                <a16:creationId xmlns:a16="http://schemas.microsoft.com/office/drawing/2014/main" id="{119FBF27-256A-1919-A1F1-EF1F87419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10" y="488012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Elipse 57">
            <a:extLst>
              <a:ext uri="{FF2B5EF4-FFF2-40B4-BE49-F238E27FC236}">
                <a16:creationId xmlns:a16="http://schemas.microsoft.com/office/drawing/2014/main" id="{C2B0ACEE-A87E-1532-6F4C-BAD031371479}"/>
              </a:ext>
            </a:extLst>
          </p:cNvPr>
          <p:cNvSpPr/>
          <p:nvPr/>
        </p:nvSpPr>
        <p:spPr>
          <a:xfrm>
            <a:off x="438102" y="2742325"/>
            <a:ext cx="360000" cy="36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1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30D87B8B-5538-B4AD-4BEE-2C2633A167DA}"/>
              </a:ext>
            </a:extLst>
          </p:cNvPr>
          <p:cNvSpPr/>
          <p:nvPr/>
        </p:nvSpPr>
        <p:spPr>
          <a:xfrm>
            <a:off x="440309" y="5468971"/>
            <a:ext cx="360000" cy="36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2</a:t>
            </a: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069F2D59-B2CC-B0C0-66FE-647FB27E77CC}"/>
              </a:ext>
            </a:extLst>
          </p:cNvPr>
          <p:cNvSpPr/>
          <p:nvPr/>
        </p:nvSpPr>
        <p:spPr>
          <a:xfrm>
            <a:off x="8581239" y="2758193"/>
            <a:ext cx="360000" cy="36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3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C493E3C2-8707-D1B0-83FB-CF56A166084B}"/>
              </a:ext>
            </a:extLst>
          </p:cNvPr>
          <p:cNvSpPr/>
          <p:nvPr/>
        </p:nvSpPr>
        <p:spPr>
          <a:xfrm>
            <a:off x="8523817" y="5616680"/>
            <a:ext cx="360000" cy="36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4</a:t>
            </a: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16284BCD-E9C6-A04A-CB83-9E4492419A5B}"/>
              </a:ext>
            </a:extLst>
          </p:cNvPr>
          <p:cNvSpPr/>
          <p:nvPr/>
        </p:nvSpPr>
        <p:spPr>
          <a:xfrm>
            <a:off x="5949201" y="4518975"/>
            <a:ext cx="2426970" cy="535374"/>
          </a:xfrm>
          <a:custGeom>
            <a:avLst/>
            <a:gdLst>
              <a:gd name="connsiteX0" fmla="*/ 0 w 2426970"/>
              <a:gd name="connsiteY0" fmla="*/ 136428 h 535374"/>
              <a:gd name="connsiteX1" fmla="*/ 487680 w 2426970"/>
              <a:gd name="connsiteY1" fmla="*/ 94518 h 535374"/>
              <a:gd name="connsiteX2" fmla="*/ 723900 w 2426970"/>
              <a:gd name="connsiteY2" fmla="*/ 3078 h 535374"/>
              <a:gd name="connsiteX3" fmla="*/ 1097280 w 2426970"/>
              <a:gd name="connsiteY3" fmla="*/ 29748 h 535374"/>
              <a:gd name="connsiteX4" fmla="*/ 1283970 w 2426970"/>
              <a:gd name="connsiteY4" fmla="*/ 109758 h 535374"/>
              <a:gd name="connsiteX5" fmla="*/ 1405890 w 2426970"/>
              <a:gd name="connsiteY5" fmla="*/ 220248 h 535374"/>
              <a:gd name="connsiteX6" fmla="*/ 1725930 w 2426970"/>
              <a:gd name="connsiteY6" fmla="*/ 349788 h 535374"/>
              <a:gd name="connsiteX7" fmla="*/ 2190750 w 2426970"/>
              <a:gd name="connsiteY7" fmla="*/ 532668 h 535374"/>
              <a:gd name="connsiteX8" fmla="*/ 2426970 w 2426970"/>
              <a:gd name="connsiteY8" fmla="*/ 456468 h 53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6970" h="535374">
                <a:moveTo>
                  <a:pt x="0" y="136428"/>
                </a:moveTo>
                <a:cubicBezTo>
                  <a:pt x="183515" y="126585"/>
                  <a:pt x="367030" y="116743"/>
                  <a:pt x="487680" y="94518"/>
                </a:cubicBezTo>
                <a:cubicBezTo>
                  <a:pt x="608330" y="72293"/>
                  <a:pt x="622300" y="13873"/>
                  <a:pt x="723900" y="3078"/>
                </a:cubicBezTo>
                <a:cubicBezTo>
                  <a:pt x="825500" y="-7717"/>
                  <a:pt x="1003935" y="11968"/>
                  <a:pt x="1097280" y="29748"/>
                </a:cubicBezTo>
                <a:cubicBezTo>
                  <a:pt x="1190625" y="47528"/>
                  <a:pt x="1232535" y="78008"/>
                  <a:pt x="1283970" y="109758"/>
                </a:cubicBezTo>
                <a:cubicBezTo>
                  <a:pt x="1335405" y="141508"/>
                  <a:pt x="1332230" y="180243"/>
                  <a:pt x="1405890" y="220248"/>
                </a:cubicBezTo>
                <a:cubicBezTo>
                  <a:pt x="1479550" y="260253"/>
                  <a:pt x="1725930" y="349788"/>
                  <a:pt x="1725930" y="349788"/>
                </a:cubicBezTo>
                <a:cubicBezTo>
                  <a:pt x="1856740" y="401858"/>
                  <a:pt x="2073910" y="514888"/>
                  <a:pt x="2190750" y="532668"/>
                </a:cubicBezTo>
                <a:cubicBezTo>
                  <a:pt x="2307590" y="550448"/>
                  <a:pt x="2377440" y="475518"/>
                  <a:pt x="2426970" y="456468"/>
                </a:cubicBezTo>
              </a:path>
            </a:pathLst>
          </a:custGeom>
          <a:noFill/>
          <a:ln w="19050">
            <a:solidFill>
              <a:srgbClr val="CC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0" name="Gráfico 29" descr="Marcador">
            <a:extLst>
              <a:ext uri="{FF2B5EF4-FFF2-40B4-BE49-F238E27FC236}">
                <a16:creationId xmlns:a16="http://schemas.microsoft.com/office/drawing/2014/main" id="{6B3FB177-1BAD-FC88-EC63-E42846A11F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49041" y="4505861"/>
            <a:ext cx="180000" cy="180000"/>
          </a:xfrm>
          <a:prstGeom prst="rect">
            <a:avLst/>
          </a:prstGeom>
        </p:spPr>
      </p:pic>
      <p:pic>
        <p:nvPicPr>
          <p:cNvPr id="32" name="Gráfico 31" descr="Marcador">
            <a:extLst>
              <a:ext uri="{FF2B5EF4-FFF2-40B4-BE49-F238E27FC236}">
                <a16:creationId xmlns:a16="http://schemas.microsoft.com/office/drawing/2014/main" id="{E958C103-DCCE-C14B-1289-9D811A4281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34030" y="4902287"/>
            <a:ext cx="180000" cy="180000"/>
          </a:xfrm>
          <a:prstGeom prst="rect">
            <a:avLst/>
          </a:prstGeom>
        </p:spPr>
      </p:pic>
      <p:pic>
        <p:nvPicPr>
          <p:cNvPr id="33" name="Gráfico 32" descr="Marcador">
            <a:extLst>
              <a:ext uri="{FF2B5EF4-FFF2-40B4-BE49-F238E27FC236}">
                <a16:creationId xmlns:a16="http://schemas.microsoft.com/office/drawing/2014/main" id="{C2963E36-A51A-6C7E-9481-748C9CFD3D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83955" y="4826672"/>
            <a:ext cx="180000" cy="180000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BCCD378A-CDFB-8281-1049-88FB9823FD0E}"/>
              </a:ext>
            </a:extLst>
          </p:cNvPr>
          <p:cNvSpPr txBox="1"/>
          <p:nvPr/>
        </p:nvSpPr>
        <p:spPr>
          <a:xfrm>
            <a:off x="5579352" y="4699646"/>
            <a:ext cx="1565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900" b="1" dirty="0">
                <a:latin typeface="Century Gothic" panose="020B0502020202020204" pitchFamily="34" charset="0"/>
              </a:rPr>
              <a:t>S/E BRECHAS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E3EC361-2513-C164-508A-6F535DEFEBD4}"/>
              </a:ext>
            </a:extLst>
          </p:cNvPr>
          <p:cNvSpPr txBox="1"/>
          <p:nvPr/>
        </p:nvSpPr>
        <p:spPr>
          <a:xfrm>
            <a:off x="7323903" y="5023546"/>
            <a:ext cx="1565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900" b="1" dirty="0">
                <a:latin typeface="Century Gothic" panose="020B0502020202020204" pitchFamily="34" charset="0"/>
              </a:rPr>
              <a:t>S/E PUERTO SUAREZ</a:t>
            </a:r>
          </a:p>
        </p:txBody>
      </p:sp>
      <p:sp>
        <p:nvSpPr>
          <p:cNvPr id="2050" name="Google Shape;82;p16">
            <a:extLst>
              <a:ext uri="{FF2B5EF4-FFF2-40B4-BE49-F238E27FC236}">
                <a16:creationId xmlns:a16="http://schemas.microsoft.com/office/drawing/2014/main" id="{52DCDD8C-2802-24C8-69B6-2FB3BB9C797E}"/>
              </a:ext>
            </a:extLst>
          </p:cNvPr>
          <p:cNvSpPr/>
          <p:nvPr/>
        </p:nvSpPr>
        <p:spPr>
          <a:xfrm rot="15956635" flipV="1">
            <a:off x="6901776" y="3729583"/>
            <a:ext cx="858775" cy="664730"/>
          </a:xfrm>
          <a:custGeom>
            <a:avLst/>
            <a:gdLst/>
            <a:ahLst/>
            <a:cxnLst/>
            <a:rect l="l" t="t" r="r" b="b"/>
            <a:pathLst>
              <a:path w="61521" h="29578" extrusionOk="0">
                <a:moveTo>
                  <a:pt x="60796" y="0"/>
                </a:moveTo>
                <a:cubicBezTo>
                  <a:pt x="60741" y="0"/>
                  <a:pt x="60686" y="7"/>
                  <a:pt x="60630" y="21"/>
                </a:cubicBezTo>
                <a:lnTo>
                  <a:pt x="53757" y="1729"/>
                </a:lnTo>
                <a:cubicBezTo>
                  <a:pt x="53242" y="1857"/>
                  <a:pt x="53066" y="2499"/>
                  <a:pt x="53446" y="2870"/>
                </a:cubicBezTo>
                <a:lnTo>
                  <a:pt x="54499" y="3905"/>
                </a:lnTo>
                <a:cubicBezTo>
                  <a:pt x="54415" y="3989"/>
                  <a:pt x="54330" y="4074"/>
                  <a:pt x="54241" y="4163"/>
                </a:cubicBezTo>
                <a:cubicBezTo>
                  <a:pt x="54088" y="4315"/>
                  <a:pt x="53928" y="4476"/>
                  <a:pt x="53760" y="4644"/>
                </a:cubicBezTo>
                <a:cubicBezTo>
                  <a:pt x="53586" y="4806"/>
                  <a:pt x="53404" y="4975"/>
                  <a:pt x="53214" y="5152"/>
                </a:cubicBezTo>
                <a:cubicBezTo>
                  <a:pt x="52834" y="5506"/>
                  <a:pt x="52424" y="5889"/>
                  <a:pt x="51985" y="6298"/>
                </a:cubicBezTo>
                <a:cubicBezTo>
                  <a:pt x="51764" y="6502"/>
                  <a:pt x="51541" y="6718"/>
                  <a:pt x="51302" y="6929"/>
                </a:cubicBezTo>
                <a:cubicBezTo>
                  <a:pt x="51061" y="7138"/>
                  <a:pt x="50813" y="7353"/>
                  <a:pt x="50559" y="7574"/>
                </a:cubicBezTo>
                <a:cubicBezTo>
                  <a:pt x="50050" y="8016"/>
                  <a:pt x="49514" y="8481"/>
                  <a:pt x="48955" y="8966"/>
                </a:cubicBezTo>
                <a:cubicBezTo>
                  <a:pt x="47802" y="9890"/>
                  <a:pt x="46572" y="10925"/>
                  <a:pt x="45201" y="11928"/>
                </a:cubicBezTo>
                <a:cubicBezTo>
                  <a:pt x="44861" y="12184"/>
                  <a:pt x="44518" y="12443"/>
                  <a:pt x="44170" y="12706"/>
                </a:cubicBezTo>
                <a:cubicBezTo>
                  <a:pt x="43813" y="12958"/>
                  <a:pt x="43452" y="13212"/>
                  <a:pt x="43087" y="13470"/>
                </a:cubicBezTo>
                <a:cubicBezTo>
                  <a:pt x="42357" y="13982"/>
                  <a:pt x="41615" y="14517"/>
                  <a:pt x="40831" y="15016"/>
                </a:cubicBezTo>
                <a:cubicBezTo>
                  <a:pt x="40052" y="15521"/>
                  <a:pt x="39271" y="16056"/>
                  <a:pt x="38447" y="16544"/>
                </a:cubicBezTo>
                <a:cubicBezTo>
                  <a:pt x="37628" y="17041"/>
                  <a:pt x="36808" y="17560"/>
                  <a:pt x="35952" y="18033"/>
                </a:cubicBezTo>
                <a:cubicBezTo>
                  <a:pt x="35527" y="18276"/>
                  <a:pt x="35100" y="18519"/>
                  <a:pt x="34671" y="18763"/>
                </a:cubicBezTo>
                <a:cubicBezTo>
                  <a:pt x="34245" y="19009"/>
                  <a:pt x="33802" y="19230"/>
                  <a:pt x="33366" y="19466"/>
                </a:cubicBezTo>
                <a:cubicBezTo>
                  <a:pt x="32928" y="19699"/>
                  <a:pt x="32489" y="19932"/>
                  <a:pt x="32050" y="20165"/>
                </a:cubicBezTo>
                <a:lnTo>
                  <a:pt x="30711" y="20827"/>
                </a:lnTo>
                <a:cubicBezTo>
                  <a:pt x="28927" y="21720"/>
                  <a:pt x="27100" y="22523"/>
                  <a:pt x="25287" y="23289"/>
                </a:cubicBezTo>
                <a:cubicBezTo>
                  <a:pt x="24833" y="23479"/>
                  <a:pt x="24376" y="23653"/>
                  <a:pt x="23923" y="23835"/>
                </a:cubicBezTo>
                <a:cubicBezTo>
                  <a:pt x="23468" y="24012"/>
                  <a:pt x="23020" y="24202"/>
                  <a:pt x="22566" y="24364"/>
                </a:cubicBezTo>
                <a:cubicBezTo>
                  <a:pt x="21659" y="24694"/>
                  <a:pt x="20766" y="25036"/>
                  <a:pt x="19874" y="25328"/>
                </a:cubicBezTo>
                <a:cubicBezTo>
                  <a:pt x="18101" y="25950"/>
                  <a:pt x="16355" y="26462"/>
                  <a:pt x="14696" y="26936"/>
                </a:cubicBezTo>
                <a:cubicBezTo>
                  <a:pt x="13030" y="27385"/>
                  <a:pt x="11445" y="27788"/>
                  <a:pt x="9969" y="28101"/>
                </a:cubicBezTo>
                <a:cubicBezTo>
                  <a:pt x="8493" y="28422"/>
                  <a:pt x="7132" y="28680"/>
                  <a:pt x="5920" y="28875"/>
                </a:cubicBezTo>
                <a:cubicBezTo>
                  <a:pt x="4707" y="29077"/>
                  <a:pt x="3644" y="29217"/>
                  <a:pt x="2767" y="29319"/>
                </a:cubicBezTo>
                <a:cubicBezTo>
                  <a:pt x="1013" y="29523"/>
                  <a:pt x="1" y="29557"/>
                  <a:pt x="1" y="29557"/>
                </a:cubicBezTo>
                <a:cubicBezTo>
                  <a:pt x="1" y="29557"/>
                  <a:pt x="252" y="29570"/>
                  <a:pt x="727" y="29576"/>
                </a:cubicBezTo>
                <a:cubicBezTo>
                  <a:pt x="868" y="29576"/>
                  <a:pt x="1029" y="29577"/>
                  <a:pt x="1209" y="29577"/>
                </a:cubicBezTo>
                <a:cubicBezTo>
                  <a:pt x="1633" y="29577"/>
                  <a:pt x="2161" y="29573"/>
                  <a:pt x="2784" y="29551"/>
                </a:cubicBezTo>
                <a:cubicBezTo>
                  <a:pt x="3670" y="29521"/>
                  <a:pt x="4747" y="29472"/>
                  <a:pt x="5979" y="29371"/>
                </a:cubicBezTo>
                <a:cubicBezTo>
                  <a:pt x="7212" y="29278"/>
                  <a:pt x="8602" y="29133"/>
                  <a:pt x="10113" y="28935"/>
                </a:cubicBezTo>
                <a:cubicBezTo>
                  <a:pt x="11626" y="28745"/>
                  <a:pt x="13256" y="28473"/>
                  <a:pt x="14979" y="28160"/>
                </a:cubicBezTo>
                <a:cubicBezTo>
                  <a:pt x="16695" y="27822"/>
                  <a:pt x="18507" y="27450"/>
                  <a:pt x="20360" y="26971"/>
                </a:cubicBezTo>
                <a:cubicBezTo>
                  <a:pt x="21291" y="26750"/>
                  <a:pt x="22226" y="26480"/>
                  <a:pt x="23178" y="26220"/>
                </a:cubicBezTo>
                <a:cubicBezTo>
                  <a:pt x="23655" y="26094"/>
                  <a:pt x="24125" y="25938"/>
                  <a:pt x="24604" y="25797"/>
                </a:cubicBezTo>
                <a:cubicBezTo>
                  <a:pt x="25081" y="25651"/>
                  <a:pt x="25563" y="25512"/>
                  <a:pt x="26042" y="25357"/>
                </a:cubicBezTo>
                <a:cubicBezTo>
                  <a:pt x="27956" y="24731"/>
                  <a:pt x="29896" y="24065"/>
                  <a:pt x="31801" y="23305"/>
                </a:cubicBezTo>
                <a:lnTo>
                  <a:pt x="33234" y="22739"/>
                </a:lnTo>
                <a:cubicBezTo>
                  <a:pt x="33704" y="22537"/>
                  <a:pt x="34176" y="22336"/>
                  <a:pt x="34646" y="22135"/>
                </a:cubicBezTo>
                <a:cubicBezTo>
                  <a:pt x="35114" y="21929"/>
                  <a:pt x="35590" y="21740"/>
                  <a:pt x="36051" y="21523"/>
                </a:cubicBezTo>
                <a:cubicBezTo>
                  <a:pt x="36513" y="21309"/>
                  <a:pt x="36975" y="21096"/>
                  <a:pt x="37434" y="20883"/>
                </a:cubicBezTo>
                <a:cubicBezTo>
                  <a:pt x="38359" y="20468"/>
                  <a:pt x="39250" y="20004"/>
                  <a:pt x="40139" y="19561"/>
                </a:cubicBezTo>
                <a:cubicBezTo>
                  <a:pt x="41035" y="19126"/>
                  <a:pt x="41889" y="18642"/>
                  <a:pt x="42741" y="18185"/>
                </a:cubicBezTo>
                <a:cubicBezTo>
                  <a:pt x="43599" y="17735"/>
                  <a:pt x="44414" y="17245"/>
                  <a:pt x="45218" y="16776"/>
                </a:cubicBezTo>
                <a:cubicBezTo>
                  <a:pt x="45621" y="16539"/>
                  <a:pt x="46019" y="16306"/>
                  <a:pt x="46411" y="16075"/>
                </a:cubicBezTo>
                <a:cubicBezTo>
                  <a:pt x="46797" y="15832"/>
                  <a:pt x="47178" y="15593"/>
                  <a:pt x="47553" y="15355"/>
                </a:cubicBezTo>
                <a:cubicBezTo>
                  <a:pt x="49071" y="14428"/>
                  <a:pt x="50444" y="13458"/>
                  <a:pt x="51734" y="12590"/>
                </a:cubicBezTo>
                <a:cubicBezTo>
                  <a:pt x="52362" y="12131"/>
                  <a:pt x="52963" y="11692"/>
                  <a:pt x="53536" y="11274"/>
                </a:cubicBezTo>
                <a:cubicBezTo>
                  <a:pt x="53821" y="11065"/>
                  <a:pt x="54101" y="10861"/>
                  <a:pt x="54372" y="10663"/>
                </a:cubicBezTo>
                <a:cubicBezTo>
                  <a:pt x="54641" y="10462"/>
                  <a:pt x="54894" y="10256"/>
                  <a:pt x="55143" y="10061"/>
                </a:cubicBezTo>
                <a:cubicBezTo>
                  <a:pt x="55641" y="9671"/>
                  <a:pt x="56105" y="9304"/>
                  <a:pt x="56536" y="8966"/>
                </a:cubicBezTo>
                <a:cubicBezTo>
                  <a:pt x="56751" y="8797"/>
                  <a:pt x="56957" y="8634"/>
                  <a:pt x="57155" y="8479"/>
                </a:cubicBezTo>
                <a:cubicBezTo>
                  <a:pt x="57346" y="8317"/>
                  <a:pt x="57529" y="8162"/>
                  <a:pt x="57703" y="8016"/>
                </a:cubicBezTo>
                <a:cubicBezTo>
                  <a:pt x="57891" y="7858"/>
                  <a:pt x="58066" y="7709"/>
                  <a:pt x="58230" y="7570"/>
                </a:cubicBezTo>
                <a:lnTo>
                  <a:pt x="59336" y="8657"/>
                </a:lnTo>
                <a:cubicBezTo>
                  <a:pt x="59473" y="8791"/>
                  <a:pt x="59642" y="8851"/>
                  <a:pt x="59808" y="8851"/>
                </a:cubicBezTo>
                <a:cubicBezTo>
                  <a:pt x="60128" y="8851"/>
                  <a:pt x="60437" y="8626"/>
                  <a:pt x="60484" y="8261"/>
                </a:cubicBezTo>
                <a:lnTo>
                  <a:pt x="61466" y="767"/>
                </a:lnTo>
                <a:cubicBezTo>
                  <a:pt x="61520" y="350"/>
                  <a:pt x="61191" y="0"/>
                  <a:pt x="60796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CuadroTexto 2050">
            <a:extLst>
              <a:ext uri="{FF2B5EF4-FFF2-40B4-BE49-F238E27FC236}">
                <a16:creationId xmlns:a16="http://schemas.microsoft.com/office/drawing/2014/main" id="{2FC12058-5B4F-9920-8DC8-35196CFA7C45}"/>
              </a:ext>
            </a:extLst>
          </p:cNvPr>
          <p:cNvSpPr txBox="1"/>
          <p:nvPr/>
        </p:nvSpPr>
        <p:spPr>
          <a:xfrm>
            <a:off x="6989411" y="4287863"/>
            <a:ext cx="20892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900" b="1" dirty="0">
                <a:latin typeface="Century Gothic" panose="020B0502020202020204" pitchFamily="34" charset="0"/>
              </a:rPr>
              <a:t>S/E SAN JOSÉ CHIQUITOS</a:t>
            </a:r>
          </a:p>
        </p:txBody>
      </p:sp>
      <p:pic>
        <p:nvPicPr>
          <p:cNvPr id="2054" name="Gráfico 2053" descr="Marcador">
            <a:extLst>
              <a:ext uri="{FF2B5EF4-FFF2-40B4-BE49-F238E27FC236}">
                <a16:creationId xmlns:a16="http://schemas.microsoft.com/office/drawing/2014/main" id="{BF65418E-9B9A-683A-F1ED-45580BD7AB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37352" y="4390913"/>
            <a:ext cx="180000" cy="180000"/>
          </a:xfrm>
          <a:prstGeom prst="rect">
            <a:avLst/>
          </a:prstGeom>
        </p:spPr>
      </p:pic>
      <p:sp>
        <p:nvSpPr>
          <p:cNvPr id="2056" name="Elipse 2055">
            <a:extLst>
              <a:ext uri="{FF2B5EF4-FFF2-40B4-BE49-F238E27FC236}">
                <a16:creationId xmlns:a16="http://schemas.microsoft.com/office/drawing/2014/main" id="{EA742BE1-343A-ACE1-F80B-F13658E415ED}"/>
              </a:ext>
            </a:extLst>
          </p:cNvPr>
          <p:cNvSpPr/>
          <p:nvPr/>
        </p:nvSpPr>
        <p:spPr>
          <a:xfrm>
            <a:off x="4838536" y="1779066"/>
            <a:ext cx="94218" cy="9421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2059" name="Elipse 2058">
            <a:extLst>
              <a:ext uri="{FF2B5EF4-FFF2-40B4-BE49-F238E27FC236}">
                <a16:creationId xmlns:a16="http://schemas.microsoft.com/office/drawing/2014/main" id="{D8C680DC-47BC-9F64-2E5A-0E360E65E5CB}"/>
              </a:ext>
            </a:extLst>
          </p:cNvPr>
          <p:cNvSpPr/>
          <p:nvPr/>
        </p:nvSpPr>
        <p:spPr>
          <a:xfrm>
            <a:off x="5091553" y="1710389"/>
            <a:ext cx="108000" cy="108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2061" name="CuadroTexto 2060">
            <a:extLst>
              <a:ext uri="{FF2B5EF4-FFF2-40B4-BE49-F238E27FC236}">
                <a16:creationId xmlns:a16="http://schemas.microsoft.com/office/drawing/2014/main" id="{B0DB00AC-89CA-7440-98DF-075DD44DF043}"/>
              </a:ext>
            </a:extLst>
          </p:cNvPr>
          <p:cNvSpPr txBox="1"/>
          <p:nvPr/>
        </p:nvSpPr>
        <p:spPr>
          <a:xfrm>
            <a:off x="4168299" y="1717638"/>
            <a:ext cx="806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Riberalta</a:t>
            </a:r>
          </a:p>
        </p:txBody>
      </p:sp>
      <p:sp>
        <p:nvSpPr>
          <p:cNvPr id="2062" name="CuadroTexto 2061">
            <a:extLst>
              <a:ext uri="{FF2B5EF4-FFF2-40B4-BE49-F238E27FC236}">
                <a16:creationId xmlns:a16="http://schemas.microsoft.com/office/drawing/2014/main" id="{B99A7721-07E0-33E3-ABE4-573B0989659E}"/>
              </a:ext>
            </a:extLst>
          </p:cNvPr>
          <p:cNvSpPr txBox="1"/>
          <p:nvPr/>
        </p:nvSpPr>
        <p:spPr>
          <a:xfrm>
            <a:off x="4702777" y="1874194"/>
            <a:ext cx="1138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9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Guayaramerin</a:t>
            </a:r>
          </a:p>
        </p:txBody>
      </p:sp>
      <p:sp>
        <p:nvSpPr>
          <p:cNvPr id="2070" name="Rectángulo 2069">
            <a:extLst>
              <a:ext uri="{FF2B5EF4-FFF2-40B4-BE49-F238E27FC236}">
                <a16:creationId xmlns:a16="http://schemas.microsoft.com/office/drawing/2014/main" id="{D2775C0D-9C81-4177-641C-A2E98637D8DA}"/>
              </a:ext>
            </a:extLst>
          </p:cNvPr>
          <p:cNvSpPr/>
          <p:nvPr/>
        </p:nvSpPr>
        <p:spPr>
          <a:xfrm>
            <a:off x="3720875" y="1931140"/>
            <a:ext cx="296330" cy="103627"/>
          </a:xfrm>
          <a:prstGeom prst="rect">
            <a:avLst/>
          </a:prstGeom>
          <a:solidFill>
            <a:srgbClr val="D9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071" name="Elipse 2070">
            <a:extLst>
              <a:ext uri="{FF2B5EF4-FFF2-40B4-BE49-F238E27FC236}">
                <a16:creationId xmlns:a16="http://schemas.microsoft.com/office/drawing/2014/main" id="{F7C86382-BBDE-1452-57DB-1377BAB40BB5}"/>
              </a:ext>
            </a:extLst>
          </p:cNvPr>
          <p:cNvSpPr/>
          <p:nvPr/>
        </p:nvSpPr>
        <p:spPr>
          <a:xfrm>
            <a:off x="3753309" y="1863896"/>
            <a:ext cx="144000" cy="14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2072" name="Elipse 2071">
            <a:extLst>
              <a:ext uri="{FF2B5EF4-FFF2-40B4-BE49-F238E27FC236}">
                <a16:creationId xmlns:a16="http://schemas.microsoft.com/office/drawing/2014/main" id="{9EF5264C-C5D1-00B6-3F94-C50D258191D1}"/>
              </a:ext>
            </a:extLst>
          </p:cNvPr>
          <p:cNvSpPr/>
          <p:nvPr/>
        </p:nvSpPr>
        <p:spPr>
          <a:xfrm>
            <a:off x="5296642" y="1642065"/>
            <a:ext cx="144000" cy="144000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2073" name="Elipse 2072">
            <a:extLst>
              <a:ext uri="{FF2B5EF4-FFF2-40B4-BE49-F238E27FC236}">
                <a16:creationId xmlns:a16="http://schemas.microsoft.com/office/drawing/2014/main" id="{78E2EBFD-C70B-7733-00BA-4E9ED5544060}"/>
              </a:ext>
            </a:extLst>
          </p:cNvPr>
          <p:cNvSpPr/>
          <p:nvPr/>
        </p:nvSpPr>
        <p:spPr>
          <a:xfrm>
            <a:off x="3848076" y="1566400"/>
            <a:ext cx="144000" cy="144000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2074" name="CuadroTexto 2073">
            <a:extLst>
              <a:ext uri="{FF2B5EF4-FFF2-40B4-BE49-F238E27FC236}">
                <a16:creationId xmlns:a16="http://schemas.microsoft.com/office/drawing/2014/main" id="{02FB5894-174F-5614-EA0F-35AAF0F04AC8}"/>
              </a:ext>
            </a:extLst>
          </p:cNvPr>
          <p:cNvSpPr txBox="1"/>
          <p:nvPr/>
        </p:nvSpPr>
        <p:spPr>
          <a:xfrm>
            <a:off x="5356618" y="1716716"/>
            <a:ext cx="1220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Guajará-</a:t>
            </a:r>
            <a:r>
              <a:rPr lang="es-BO" sz="8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Mirim</a:t>
            </a:r>
            <a:endParaRPr lang="es-BO" sz="8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75" name="Conector recto de flecha 2074">
            <a:extLst>
              <a:ext uri="{FF2B5EF4-FFF2-40B4-BE49-F238E27FC236}">
                <a16:creationId xmlns:a16="http://schemas.microsoft.com/office/drawing/2014/main" id="{23A9B64C-7D96-2FE9-D008-7901774C2D59}"/>
              </a:ext>
            </a:extLst>
          </p:cNvPr>
          <p:cNvCxnSpPr>
            <a:cxnSpLocks/>
            <a:stCxn id="2059" idx="6"/>
            <a:endCxn id="2072" idx="2"/>
          </p:cNvCxnSpPr>
          <p:nvPr/>
        </p:nvCxnSpPr>
        <p:spPr>
          <a:xfrm flipV="1">
            <a:off x="5199553" y="1714065"/>
            <a:ext cx="97089" cy="50324"/>
          </a:xfrm>
          <a:prstGeom prst="straightConnector1">
            <a:avLst/>
          </a:prstGeom>
          <a:ln w="2540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Conector recto de flecha 2075">
            <a:extLst>
              <a:ext uri="{FF2B5EF4-FFF2-40B4-BE49-F238E27FC236}">
                <a16:creationId xmlns:a16="http://schemas.microsoft.com/office/drawing/2014/main" id="{5401B8E1-8CE1-5A43-73CA-5A9726AA5C72}"/>
              </a:ext>
            </a:extLst>
          </p:cNvPr>
          <p:cNvCxnSpPr>
            <a:cxnSpLocks/>
            <a:stCxn id="2118" idx="0"/>
            <a:endCxn id="2073" idx="4"/>
          </p:cNvCxnSpPr>
          <p:nvPr/>
        </p:nvCxnSpPr>
        <p:spPr>
          <a:xfrm flipH="1" flipV="1">
            <a:off x="3920076" y="1710400"/>
            <a:ext cx="108486" cy="267070"/>
          </a:xfrm>
          <a:prstGeom prst="straightConnector1">
            <a:avLst/>
          </a:prstGeom>
          <a:ln w="2540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7" name="CuadroTexto 2076">
            <a:extLst>
              <a:ext uri="{FF2B5EF4-FFF2-40B4-BE49-F238E27FC236}">
                <a16:creationId xmlns:a16="http://schemas.microsoft.com/office/drawing/2014/main" id="{154399A3-A60A-DCDE-CE6F-29119D505386}"/>
              </a:ext>
            </a:extLst>
          </p:cNvPr>
          <p:cNvSpPr txBox="1"/>
          <p:nvPr/>
        </p:nvSpPr>
        <p:spPr>
          <a:xfrm>
            <a:off x="3036725" y="1499350"/>
            <a:ext cx="15061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8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Epitaciolândia</a:t>
            </a:r>
            <a:endParaRPr lang="es-BO" sz="8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78" name="Imagen 2077">
            <a:extLst>
              <a:ext uri="{FF2B5EF4-FFF2-40B4-BE49-F238E27FC236}">
                <a16:creationId xmlns:a16="http://schemas.microsoft.com/office/drawing/2014/main" id="{16051121-7C84-DDFA-295E-715491B2B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2527" y="960551"/>
            <a:ext cx="1706993" cy="1706993"/>
          </a:xfrm>
          <a:prstGeom prst="rect">
            <a:avLst/>
          </a:prstGeom>
        </p:spPr>
      </p:pic>
      <p:sp>
        <p:nvSpPr>
          <p:cNvPr id="2079" name="Elipse 2078">
            <a:extLst>
              <a:ext uri="{FF2B5EF4-FFF2-40B4-BE49-F238E27FC236}">
                <a16:creationId xmlns:a16="http://schemas.microsoft.com/office/drawing/2014/main" id="{FA97BD02-300A-0AEF-CA98-A7ABEC683B2B}"/>
              </a:ext>
            </a:extLst>
          </p:cNvPr>
          <p:cNvSpPr/>
          <p:nvPr/>
        </p:nvSpPr>
        <p:spPr>
          <a:xfrm>
            <a:off x="4028075" y="1637472"/>
            <a:ext cx="291511" cy="261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80" name="Elipse 2079">
            <a:extLst>
              <a:ext uri="{FF2B5EF4-FFF2-40B4-BE49-F238E27FC236}">
                <a16:creationId xmlns:a16="http://schemas.microsoft.com/office/drawing/2014/main" id="{D1566C32-4BA3-0210-B0C5-EECE55A347E2}"/>
              </a:ext>
            </a:extLst>
          </p:cNvPr>
          <p:cNvSpPr/>
          <p:nvPr/>
        </p:nvSpPr>
        <p:spPr>
          <a:xfrm>
            <a:off x="5078536" y="2001482"/>
            <a:ext cx="335088" cy="329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cxnSp>
        <p:nvCxnSpPr>
          <p:cNvPr id="2095" name="Conector recto de flecha 2094">
            <a:extLst>
              <a:ext uri="{FF2B5EF4-FFF2-40B4-BE49-F238E27FC236}">
                <a16:creationId xmlns:a16="http://schemas.microsoft.com/office/drawing/2014/main" id="{34491A24-4F72-B32D-1334-D1E8583297AC}"/>
              </a:ext>
            </a:extLst>
          </p:cNvPr>
          <p:cNvCxnSpPr>
            <a:cxnSpLocks/>
            <a:stCxn id="2056" idx="6"/>
            <a:endCxn id="2059" idx="3"/>
          </p:cNvCxnSpPr>
          <p:nvPr/>
        </p:nvCxnSpPr>
        <p:spPr>
          <a:xfrm flipV="1">
            <a:off x="4932754" y="1802573"/>
            <a:ext cx="174615" cy="23602"/>
          </a:xfrm>
          <a:prstGeom prst="straightConnector1">
            <a:avLst/>
          </a:prstGeom>
          <a:ln w="25400">
            <a:solidFill>
              <a:srgbClr val="00FF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6" name="CuadroTexto 2105">
            <a:extLst>
              <a:ext uri="{FF2B5EF4-FFF2-40B4-BE49-F238E27FC236}">
                <a16:creationId xmlns:a16="http://schemas.microsoft.com/office/drawing/2014/main" id="{E3BFEBAA-CE6F-4A36-DBAA-A868B7BB9CE0}"/>
              </a:ext>
            </a:extLst>
          </p:cNvPr>
          <p:cNvSpPr txBox="1"/>
          <p:nvPr/>
        </p:nvSpPr>
        <p:spPr>
          <a:xfrm>
            <a:off x="3214559" y="1817063"/>
            <a:ext cx="671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Cobija</a:t>
            </a:r>
          </a:p>
        </p:txBody>
      </p:sp>
      <p:sp>
        <p:nvSpPr>
          <p:cNvPr id="2107" name="Elipse 2106">
            <a:extLst>
              <a:ext uri="{FF2B5EF4-FFF2-40B4-BE49-F238E27FC236}">
                <a16:creationId xmlns:a16="http://schemas.microsoft.com/office/drawing/2014/main" id="{31357C17-DDBC-B97E-791D-A42B17ACFF7D}"/>
              </a:ext>
            </a:extLst>
          </p:cNvPr>
          <p:cNvSpPr/>
          <p:nvPr/>
        </p:nvSpPr>
        <p:spPr>
          <a:xfrm>
            <a:off x="5080705" y="1398711"/>
            <a:ext cx="252000" cy="252000"/>
          </a:xfrm>
          <a:prstGeom prst="ellipse">
            <a:avLst/>
          </a:prstGeom>
          <a:solidFill>
            <a:srgbClr val="66FFFF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108" name="Picture 4" descr="energía del agua">
            <a:extLst>
              <a:ext uri="{FF2B5EF4-FFF2-40B4-BE49-F238E27FC236}">
                <a16:creationId xmlns:a16="http://schemas.microsoft.com/office/drawing/2014/main" id="{19E7F469-111B-67AC-08BD-C4764CFE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97" y="1414683"/>
            <a:ext cx="205217" cy="2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" name="Elipse 2108">
            <a:extLst>
              <a:ext uri="{FF2B5EF4-FFF2-40B4-BE49-F238E27FC236}">
                <a16:creationId xmlns:a16="http://schemas.microsoft.com/office/drawing/2014/main" id="{7E069BC4-C108-0EF4-51D8-0625B0CBCEB9}"/>
              </a:ext>
            </a:extLst>
          </p:cNvPr>
          <p:cNvSpPr/>
          <p:nvPr/>
        </p:nvSpPr>
        <p:spPr>
          <a:xfrm>
            <a:off x="5256510" y="963445"/>
            <a:ext cx="108000" cy="108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pic>
        <p:nvPicPr>
          <p:cNvPr id="2110" name="Imagen 2109">
            <a:extLst>
              <a:ext uri="{FF2B5EF4-FFF2-40B4-BE49-F238E27FC236}">
                <a16:creationId xmlns:a16="http://schemas.microsoft.com/office/drawing/2014/main" id="{D5F950A1-F9BB-6313-C41E-445BFD650C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3284" y="1056703"/>
            <a:ext cx="360000" cy="360000"/>
          </a:xfrm>
          <a:prstGeom prst="rect">
            <a:avLst/>
          </a:prstGeom>
        </p:spPr>
      </p:pic>
      <p:sp>
        <p:nvSpPr>
          <p:cNvPr id="2112" name="Elipse 2111">
            <a:extLst>
              <a:ext uri="{FF2B5EF4-FFF2-40B4-BE49-F238E27FC236}">
                <a16:creationId xmlns:a16="http://schemas.microsoft.com/office/drawing/2014/main" id="{EFA799A9-CFFF-1F28-F5FD-1DC02419E062}"/>
              </a:ext>
            </a:extLst>
          </p:cNvPr>
          <p:cNvSpPr/>
          <p:nvPr/>
        </p:nvSpPr>
        <p:spPr>
          <a:xfrm>
            <a:off x="5029275" y="510378"/>
            <a:ext cx="384349" cy="3525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13" name="CuadroTexto 2112">
            <a:extLst>
              <a:ext uri="{FF2B5EF4-FFF2-40B4-BE49-F238E27FC236}">
                <a16:creationId xmlns:a16="http://schemas.microsoft.com/office/drawing/2014/main" id="{ECD20E3E-D963-8E42-DE2B-9B062B004289}"/>
              </a:ext>
            </a:extLst>
          </p:cNvPr>
          <p:cNvSpPr txBox="1"/>
          <p:nvPr/>
        </p:nvSpPr>
        <p:spPr>
          <a:xfrm>
            <a:off x="7715957" y="4666588"/>
            <a:ext cx="1565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900" b="1" dirty="0">
                <a:latin typeface="Century Gothic" panose="020B0502020202020204" pitchFamily="34" charset="0"/>
              </a:rPr>
              <a:t>S/E CORUMBA 2</a:t>
            </a:r>
          </a:p>
        </p:txBody>
      </p:sp>
      <p:pic>
        <p:nvPicPr>
          <p:cNvPr id="2114" name="Picture 2" descr="proyectos de subestaciones electricas - TREPS Querétaro">
            <a:extLst>
              <a:ext uri="{FF2B5EF4-FFF2-40B4-BE49-F238E27FC236}">
                <a16:creationId xmlns:a16="http://schemas.microsoft.com/office/drawing/2014/main" id="{E6FE11B0-4FA7-5A6E-F31B-F509B1B12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558" y="3386703"/>
            <a:ext cx="368527" cy="36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5" name="CuadroTexto 2114">
            <a:extLst>
              <a:ext uri="{FF2B5EF4-FFF2-40B4-BE49-F238E27FC236}">
                <a16:creationId xmlns:a16="http://schemas.microsoft.com/office/drawing/2014/main" id="{2C34C287-0B6E-1107-BE8B-5998C6197041}"/>
              </a:ext>
            </a:extLst>
          </p:cNvPr>
          <p:cNvSpPr txBox="1"/>
          <p:nvPr/>
        </p:nvSpPr>
        <p:spPr>
          <a:xfrm>
            <a:off x="7989453" y="3343483"/>
            <a:ext cx="156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100" b="1" dirty="0">
                <a:latin typeface="Century Gothic" panose="020B0502020202020204" pitchFamily="34" charset="0"/>
              </a:rPr>
              <a:t>S/E JAURÚ</a:t>
            </a:r>
          </a:p>
        </p:txBody>
      </p:sp>
      <p:sp>
        <p:nvSpPr>
          <p:cNvPr id="2116" name="Elipse 2115">
            <a:extLst>
              <a:ext uri="{FF2B5EF4-FFF2-40B4-BE49-F238E27FC236}">
                <a16:creationId xmlns:a16="http://schemas.microsoft.com/office/drawing/2014/main" id="{DA4133DE-1C51-4A49-FFC8-F09EB2CD352B}"/>
              </a:ext>
            </a:extLst>
          </p:cNvPr>
          <p:cNvSpPr/>
          <p:nvPr/>
        </p:nvSpPr>
        <p:spPr>
          <a:xfrm>
            <a:off x="5291896" y="1210551"/>
            <a:ext cx="320986" cy="2476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17" name="Elipse 2116">
            <a:extLst>
              <a:ext uri="{FF2B5EF4-FFF2-40B4-BE49-F238E27FC236}">
                <a16:creationId xmlns:a16="http://schemas.microsoft.com/office/drawing/2014/main" id="{0043DAE5-9CCE-35B8-A805-3553FBF8280A}"/>
              </a:ext>
            </a:extLst>
          </p:cNvPr>
          <p:cNvSpPr/>
          <p:nvPr/>
        </p:nvSpPr>
        <p:spPr>
          <a:xfrm>
            <a:off x="6587834" y="4109518"/>
            <a:ext cx="381425" cy="3331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18" name="Elipse 2117">
            <a:extLst>
              <a:ext uri="{FF2B5EF4-FFF2-40B4-BE49-F238E27FC236}">
                <a16:creationId xmlns:a16="http://schemas.microsoft.com/office/drawing/2014/main" id="{4F2491BD-9844-447D-844B-E89033FFF6C4}"/>
              </a:ext>
            </a:extLst>
          </p:cNvPr>
          <p:cNvSpPr/>
          <p:nvPr/>
        </p:nvSpPr>
        <p:spPr>
          <a:xfrm>
            <a:off x="3956562" y="1977470"/>
            <a:ext cx="144000" cy="14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2119" name="Elipse 2118">
            <a:extLst>
              <a:ext uri="{FF2B5EF4-FFF2-40B4-BE49-F238E27FC236}">
                <a16:creationId xmlns:a16="http://schemas.microsoft.com/office/drawing/2014/main" id="{9E227AE3-E34A-E0FF-8ACD-A4DFB0017F7C}"/>
              </a:ext>
            </a:extLst>
          </p:cNvPr>
          <p:cNvSpPr/>
          <p:nvPr/>
        </p:nvSpPr>
        <p:spPr>
          <a:xfrm>
            <a:off x="2836751" y="1483002"/>
            <a:ext cx="144000" cy="144000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cxnSp>
        <p:nvCxnSpPr>
          <p:cNvPr id="2123" name="Conector recto de flecha 2122">
            <a:extLst>
              <a:ext uri="{FF2B5EF4-FFF2-40B4-BE49-F238E27FC236}">
                <a16:creationId xmlns:a16="http://schemas.microsoft.com/office/drawing/2014/main" id="{4F9898BD-0C9B-6AC9-0439-C4237019AB08}"/>
              </a:ext>
            </a:extLst>
          </p:cNvPr>
          <p:cNvCxnSpPr>
            <a:cxnSpLocks/>
            <a:stCxn id="2071" idx="5"/>
            <a:endCxn id="2118" idx="2"/>
          </p:cNvCxnSpPr>
          <p:nvPr/>
        </p:nvCxnSpPr>
        <p:spPr>
          <a:xfrm>
            <a:off x="3876221" y="1986808"/>
            <a:ext cx="80341" cy="62662"/>
          </a:xfrm>
          <a:prstGeom prst="straightConnector1">
            <a:avLst/>
          </a:prstGeom>
          <a:ln w="25400">
            <a:solidFill>
              <a:srgbClr val="00FF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FD1D87DE-5B75-8E24-CE24-B88B0448FF64}"/>
              </a:ext>
            </a:extLst>
          </p:cNvPr>
          <p:cNvSpPr/>
          <p:nvPr/>
        </p:nvSpPr>
        <p:spPr>
          <a:xfrm rot="3167945">
            <a:off x="4986479" y="992813"/>
            <a:ext cx="163151" cy="406773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2B4F205-A04D-333C-B967-6B15C642CAC9}"/>
              </a:ext>
            </a:extLst>
          </p:cNvPr>
          <p:cNvSpPr/>
          <p:nvPr/>
        </p:nvSpPr>
        <p:spPr>
          <a:xfrm rot="1326644">
            <a:off x="5201024" y="4779827"/>
            <a:ext cx="770752" cy="287777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00F6E8F-86E0-F813-AB91-790AC4D640E3}"/>
              </a:ext>
            </a:extLst>
          </p:cNvPr>
          <p:cNvSpPr/>
          <p:nvPr/>
        </p:nvSpPr>
        <p:spPr>
          <a:xfrm>
            <a:off x="5313481" y="4786418"/>
            <a:ext cx="468850" cy="274595"/>
          </a:xfrm>
          <a:custGeom>
            <a:avLst/>
            <a:gdLst>
              <a:gd name="connsiteX0" fmla="*/ 0 w 468850"/>
              <a:gd name="connsiteY0" fmla="*/ 76200 h 274595"/>
              <a:gd name="connsiteX1" fmla="*/ 9525 w 468850"/>
              <a:gd name="connsiteY1" fmla="*/ 78105 h 274595"/>
              <a:gd name="connsiteX2" fmla="*/ 11430 w 468850"/>
              <a:gd name="connsiteY2" fmla="*/ 68580 h 274595"/>
              <a:gd name="connsiteX3" fmla="*/ 13335 w 468850"/>
              <a:gd name="connsiteY3" fmla="*/ 57150 h 274595"/>
              <a:gd name="connsiteX4" fmla="*/ 28575 w 468850"/>
              <a:gd name="connsiteY4" fmla="*/ 43815 h 274595"/>
              <a:gd name="connsiteX5" fmla="*/ 51435 w 468850"/>
              <a:gd name="connsiteY5" fmla="*/ 24765 h 274595"/>
              <a:gd name="connsiteX6" fmla="*/ 60960 w 468850"/>
              <a:gd name="connsiteY6" fmla="*/ 20955 h 274595"/>
              <a:gd name="connsiteX7" fmla="*/ 74295 w 468850"/>
              <a:gd name="connsiteY7" fmla="*/ 15240 h 274595"/>
              <a:gd name="connsiteX8" fmla="*/ 81915 w 468850"/>
              <a:gd name="connsiteY8" fmla="*/ 7620 h 274595"/>
              <a:gd name="connsiteX9" fmla="*/ 97155 w 468850"/>
              <a:gd name="connsiteY9" fmla="*/ 0 h 274595"/>
              <a:gd name="connsiteX10" fmla="*/ 102870 w 468850"/>
              <a:gd name="connsiteY10" fmla="*/ 7620 h 274595"/>
              <a:gd name="connsiteX11" fmla="*/ 116205 w 468850"/>
              <a:gd name="connsiteY11" fmla="*/ 15240 h 274595"/>
              <a:gd name="connsiteX12" fmla="*/ 121920 w 468850"/>
              <a:gd name="connsiteY12" fmla="*/ 17145 h 274595"/>
              <a:gd name="connsiteX13" fmla="*/ 135255 w 468850"/>
              <a:gd name="connsiteY13" fmla="*/ 22860 h 274595"/>
              <a:gd name="connsiteX14" fmla="*/ 148590 w 468850"/>
              <a:gd name="connsiteY14" fmla="*/ 24765 h 274595"/>
              <a:gd name="connsiteX15" fmla="*/ 165735 w 468850"/>
              <a:gd name="connsiteY15" fmla="*/ 28575 h 274595"/>
              <a:gd name="connsiteX16" fmla="*/ 173355 w 468850"/>
              <a:gd name="connsiteY16" fmla="*/ 40005 h 274595"/>
              <a:gd name="connsiteX17" fmla="*/ 175260 w 468850"/>
              <a:gd name="connsiteY17" fmla="*/ 47625 h 274595"/>
              <a:gd name="connsiteX18" fmla="*/ 179070 w 468850"/>
              <a:gd name="connsiteY18" fmla="*/ 53340 h 274595"/>
              <a:gd name="connsiteX19" fmla="*/ 180975 w 468850"/>
              <a:gd name="connsiteY19" fmla="*/ 60960 h 274595"/>
              <a:gd name="connsiteX20" fmla="*/ 190500 w 468850"/>
              <a:gd name="connsiteY20" fmla="*/ 70485 h 274595"/>
              <a:gd name="connsiteX21" fmla="*/ 200025 w 468850"/>
              <a:gd name="connsiteY21" fmla="*/ 72390 h 274595"/>
              <a:gd name="connsiteX22" fmla="*/ 207645 w 468850"/>
              <a:gd name="connsiteY22" fmla="*/ 74295 h 274595"/>
              <a:gd name="connsiteX23" fmla="*/ 240030 w 468850"/>
              <a:gd name="connsiteY23" fmla="*/ 70485 h 274595"/>
              <a:gd name="connsiteX24" fmla="*/ 251460 w 468850"/>
              <a:gd name="connsiteY24" fmla="*/ 68580 h 274595"/>
              <a:gd name="connsiteX25" fmla="*/ 262890 w 468850"/>
              <a:gd name="connsiteY25" fmla="*/ 64770 h 274595"/>
              <a:gd name="connsiteX26" fmla="*/ 278130 w 468850"/>
              <a:gd name="connsiteY26" fmla="*/ 60960 h 274595"/>
              <a:gd name="connsiteX27" fmla="*/ 297180 w 468850"/>
              <a:gd name="connsiteY27" fmla="*/ 66675 h 274595"/>
              <a:gd name="connsiteX28" fmla="*/ 299085 w 468850"/>
              <a:gd name="connsiteY28" fmla="*/ 85725 h 274595"/>
              <a:gd name="connsiteX29" fmla="*/ 300990 w 468850"/>
              <a:gd name="connsiteY29" fmla="*/ 97155 h 274595"/>
              <a:gd name="connsiteX30" fmla="*/ 304800 w 468850"/>
              <a:gd name="connsiteY30" fmla="*/ 102870 h 274595"/>
              <a:gd name="connsiteX31" fmla="*/ 306705 w 468850"/>
              <a:gd name="connsiteY31" fmla="*/ 108585 h 274595"/>
              <a:gd name="connsiteX32" fmla="*/ 310515 w 468850"/>
              <a:gd name="connsiteY32" fmla="*/ 116205 h 274595"/>
              <a:gd name="connsiteX33" fmla="*/ 312420 w 468850"/>
              <a:gd name="connsiteY33" fmla="*/ 121920 h 274595"/>
              <a:gd name="connsiteX34" fmla="*/ 314325 w 468850"/>
              <a:gd name="connsiteY34" fmla="*/ 129540 h 274595"/>
              <a:gd name="connsiteX35" fmla="*/ 321945 w 468850"/>
              <a:gd name="connsiteY35" fmla="*/ 133350 h 274595"/>
              <a:gd name="connsiteX36" fmla="*/ 327660 w 468850"/>
              <a:gd name="connsiteY36" fmla="*/ 137160 h 274595"/>
              <a:gd name="connsiteX37" fmla="*/ 331470 w 468850"/>
              <a:gd name="connsiteY37" fmla="*/ 142875 h 274595"/>
              <a:gd name="connsiteX38" fmla="*/ 337185 w 468850"/>
              <a:gd name="connsiteY38" fmla="*/ 156210 h 274595"/>
              <a:gd name="connsiteX39" fmla="*/ 342900 w 468850"/>
              <a:gd name="connsiteY39" fmla="*/ 160020 h 274595"/>
              <a:gd name="connsiteX40" fmla="*/ 346710 w 468850"/>
              <a:gd name="connsiteY40" fmla="*/ 171450 h 274595"/>
              <a:gd name="connsiteX41" fmla="*/ 354330 w 468850"/>
              <a:gd name="connsiteY41" fmla="*/ 192405 h 274595"/>
              <a:gd name="connsiteX42" fmla="*/ 361950 w 468850"/>
              <a:gd name="connsiteY42" fmla="*/ 196215 h 274595"/>
              <a:gd name="connsiteX43" fmla="*/ 394335 w 468850"/>
              <a:gd name="connsiteY43" fmla="*/ 198120 h 274595"/>
              <a:gd name="connsiteX44" fmla="*/ 396240 w 468850"/>
              <a:gd name="connsiteY44" fmla="*/ 203835 h 274595"/>
              <a:gd name="connsiteX45" fmla="*/ 401955 w 468850"/>
              <a:gd name="connsiteY45" fmla="*/ 211455 h 274595"/>
              <a:gd name="connsiteX46" fmla="*/ 403860 w 468850"/>
              <a:gd name="connsiteY46" fmla="*/ 224790 h 274595"/>
              <a:gd name="connsiteX47" fmla="*/ 405765 w 468850"/>
              <a:gd name="connsiteY47" fmla="*/ 230505 h 274595"/>
              <a:gd name="connsiteX48" fmla="*/ 415290 w 468850"/>
              <a:gd name="connsiteY48" fmla="*/ 247650 h 274595"/>
              <a:gd name="connsiteX49" fmla="*/ 417195 w 468850"/>
              <a:gd name="connsiteY49" fmla="*/ 259080 h 274595"/>
              <a:gd name="connsiteX50" fmla="*/ 419100 w 468850"/>
              <a:gd name="connsiteY50" fmla="*/ 266700 h 274595"/>
              <a:gd name="connsiteX51" fmla="*/ 426720 w 468850"/>
              <a:gd name="connsiteY51" fmla="*/ 272415 h 274595"/>
              <a:gd name="connsiteX52" fmla="*/ 434340 w 468850"/>
              <a:gd name="connsiteY52" fmla="*/ 274320 h 274595"/>
              <a:gd name="connsiteX53" fmla="*/ 464820 w 468850"/>
              <a:gd name="connsiteY53" fmla="*/ 272415 h 274595"/>
              <a:gd name="connsiteX54" fmla="*/ 466725 w 468850"/>
              <a:gd name="connsiteY54" fmla="*/ 260985 h 274595"/>
              <a:gd name="connsiteX55" fmla="*/ 468630 w 468850"/>
              <a:gd name="connsiteY55" fmla="*/ 251460 h 274595"/>
              <a:gd name="connsiteX56" fmla="*/ 468630 w 468850"/>
              <a:gd name="connsiteY56" fmla="*/ 217170 h 27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68850" h="274595">
                <a:moveTo>
                  <a:pt x="0" y="76200"/>
                </a:moveTo>
                <a:cubicBezTo>
                  <a:pt x="3175" y="76835"/>
                  <a:pt x="6831" y="79901"/>
                  <a:pt x="9525" y="78105"/>
                </a:cubicBezTo>
                <a:cubicBezTo>
                  <a:pt x="12219" y="76309"/>
                  <a:pt x="10851" y="71766"/>
                  <a:pt x="11430" y="68580"/>
                </a:cubicBezTo>
                <a:cubicBezTo>
                  <a:pt x="12121" y="64780"/>
                  <a:pt x="11485" y="60541"/>
                  <a:pt x="13335" y="57150"/>
                </a:cubicBezTo>
                <a:cubicBezTo>
                  <a:pt x="18281" y="48081"/>
                  <a:pt x="22284" y="49057"/>
                  <a:pt x="28575" y="43815"/>
                </a:cubicBezTo>
                <a:cubicBezTo>
                  <a:pt x="37325" y="36523"/>
                  <a:pt x="37765" y="30233"/>
                  <a:pt x="51435" y="24765"/>
                </a:cubicBezTo>
                <a:cubicBezTo>
                  <a:pt x="54610" y="23495"/>
                  <a:pt x="57835" y="22344"/>
                  <a:pt x="60960" y="20955"/>
                </a:cubicBezTo>
                <a:cubicBezTo>
                  <a:pt x="75084" y="14678"/>
                  <a:pt x="62557" y="19153"/>
                  <a:pt x="74295" y="15240"/>
                </a:cubicBezTo>
                <a:cubicBezTo>
                  <a:pt x="76835" y="12700"/>
                  <a:pt x="79080" y="9825"/>
                  <a:pt x="81915" y="7620"/>
                </a:cubicBezTo>
                <a:cubicBezTo>
                  <a:pt x="88663" y="2371"/>
                  <a:pt x="90367" y="2263"/>
                  <a:pt x="97155" y="0"/>
                </a:cubicBezTo>
                <a:cubicBezTo>
                  <a:pt x="99060" y="2540"/>
                  <a:pt x="100625" y="5375"/>
                  <a:pt x="102870" y="7620"/>
                </a:cubicBezTo>
                <a:cubicBezTo>
                  <a:pt x="105261" y="10011"/>
                  <a:pt x="113590" y="14119"/>
                  <a:pt x="116205" y="15240"/>
                </a:cubicBezTo>
                <a:cubicBezTo>
                  <a:pt x="118051" y="16031"/>
                  <a:pt x="120074" y="16354"/>
                  <a:pt x="121920" y="17145"/>
                </a:cubicBezTo>
                <a:cubicBezTo>
                  <a:pt x="127341" y="19468"/>
                  <a:pt x="129671" y="21743"/>
                  <a:pt x="135255" y="22860"/>
                </a:cubicBezTo>
                <a:cubicBezTo>
                  <a:pt x="139658" y="23741"/>
                  <a:pt x="144161" y="24027"/>
                  <a:pt x="148590" y="24765"/>
                </a:cubicBezTo>
                <a:cubicBezTo>
                  <a:pt x="155845" y="25974"/>
                  <a:pt x="158885" y="26862"/>
                  <a:pt x="165735" y="28575"/>
                </a:cubicBezTo>
                <a:cubicBezTo>
                  <a:pt x="171683" y="46418"/>
                  <a:pt x="161939" y="20027"/>
                  <a:pt x="173355" y="40005"/>
                </a:cubicBezTo>
                <a:cubicBezTo>
                  <a:pt x="174654" y="42278"/>
                  <a:pt x="174229" y="45219"/>
                  <a:pt x="175260" y="47625"/>
                </a:cubicBezTo>
                <a:cubicBezTo>
                  <a:pt x="176162" y="49729"/>
                  <a:pt x="177800" y="51435"/>
                  <a:pt x="179070" y="53340"/>
                </a:cubicBezTo>
                <a:cubicBezTo>
                  <a:pt x="179705" y="55880"/>
                  <a:pt x="179523" y="58782"/>
                  <a:pt x="180975" y="60960"/>
                </a:cubicBezTo>
                <a:cubicBezTo>
                  <a:pt x="183466" y="64696"/>
                  <a:pt x="186650" y="68175"/>
                  <a:pt x="190500" y="70485"/>
                </a:cubicBezTo>
                <a:cubicBezTo>
                  <a:pt x="193276" y="72151"/>
                  <a:pt x="196864" y="71688"/>
                  <a:pt x="200025" y="72390"/>
                </a:cubicBezTo>
                <a:cubicBezTo>
                  <a:pt x="202581" y="72958"/>
                  <a:pt x="205105" y="73660"/>
                  <a:pt x="207645" y="74295"/>
                </a:cubicBezTo>
                <a:lnTo>
                  <a:pt x="240030" y="70485"/>
                </a:lnTo>
                <a:cubicBezTo>
                  <a:pt x="243860" y="69985"/>
                  <a:pt x="247713" y="69517"/>
                  <a:pt x="251460" y="68580"/>
                </a:cubicBezTo>
                <a:cubicBezTo>
                  <a:pt x="255356" y="67606"/>
                  <a:pt x="258994" y="65744"/>
                  <a:pt x="262890" y="64770"/>
                </a:cubicBezTo>
                <a:lnTo>
                  <a:pt x="278130" y="60960"/>
                </a:lnTo>
                <a:cubicBezTo>
                  <a:pt x="278595" y="61026"/>
                  <a:pt x="295447" y="61477"/>
                  <a:pt x="297180" y="66675"/>
                </a:cubicBezTo>
                <a:cubicBezTo>
                  <a:pt x="299198" y="72729"/>
                  <a:pt x="298293" y="79393"/>
                  <a:pt x="299085" y="85725"/>
                </a:cubicBezTo>
                <a:cubicBezTo>
                  <a:pt x="299564" y="89558"/>
                  <a:pt x="299769" y="93491"/>
                  <a:pt x="300990" y="97155"/>
                </a:cubicBezTo>
                <a:cubicBezTo>
                  <a:pt x="301714" y="99327"/>
                  <a:pt x="303776" y="100822"/>
                  <a:pt x="304800" y="102870"/>
                </a:cubicBezTo>
                <a:cubicBezTo>
                  <a:pt x="305698" y="104666"/>
                  <a:pt x="305914" y="106739"/>
                  <a:pt x="306705" y="108585"/>
                </a:cubicBezTo>
                <a:cubicBezTo>
                  <a:pt x="307824" y="111195"/>
                  <a:pt x="309396" y="113595"/>
                  <a:pt x="310515" y="116205"/>
                </a:cubicBezTo>
                <a:cubicBezTo>
                  <a:pt x="311306" y="118051"/>
                  <a:pt x="311868" y="119989"/>
                  <a:pt x="312420" y="121920"/>
                </a:cubicBezTo>
                <a:cubicBezTo>
                  <a:pt x="313139" y="124437"/>
                  <a:pt x="312649" y="127529"/>
                  <a:pt x="314325" y="129540"/>
                </a:cubicBezTo>
                <a:cubicBezTo>
                  <a:pt x="316143" y="131722"/>
                  <a:pt x="319479" y="131941"/>
                  <a:pt x="321945" y="133350"/>
                </a:cubicBezTo>
                <a:cubicBezTo>
                  <a:pt x="323933" y="134486"/>
                  <a:pt x="325755" y="135890"/>
                  <a:pt x="327660" y="137160"/>
                </a:cubicBezTo>
                <a:cubicBezTo>
                  <a:pt x="328930" y="139065"/>
                  <a:pt x="330568" y="140771"/>
                  <a:pt x="331470" y="142875"/>
                </a:cubicBezTo>
                <a:cubicBezTo>
                  <a:pt x="334749" y="150526"/>
                  <a:pt x="331207" y="150232"/>
                  <a:pt x="337185" y="156210"/>
                </a:cubicBezTo>
                <a:cubicBezTo>
                  <a:pt x="338804" y="157829"/>
                  <a:pt x="340995" y="158750"/>
                  <a:pt x="342900" y="160020"/>
                </a:cubicBezTo>
                <a:cubicBezTo>
                  <a:pt x="344170" y="163830"/>
                  <a:pt x="345607" y="167588"/>
                  <a:pt x="346710" y="171450"/>
                </a:cubicBezTo>
                <a:cubicBezTo>
                  <a:pt x="348055" y="176156"/>
                  <a:pt x="348936" y="187910"/>
                  <a:pt x="354330" y="192405"/>
                </a:cubicBezTo>
                <a:cubicBezTo>
                  <a:pt x="356512" y="194223"/>
                  <a:pt x="359139" y="195813"/>
                  <a:pt x="361950" y="196215"/>
                </a:cubicBezTo>
                <a:cubicBezTo>
                  <a:pt x="372655" y="197744"/>
                  <a:pt x="383540" y="197485"/>
                  <a:pt x="394335" y="198120"/>
                </a:cubicBezTo>
                <a:cubicBezTo>
                  <a:pt x="394970" y="200025"/>
                  <a:pt x="395244" y="202092"/>
                  <a:pt x="396240" y="203835"/>
                </a:cubicBezTo>
                <a:cubicBezTo>
                  <a:pt x="397815" y="206592"/>
                  <a:pt x="400870" y="208471"/>
                  <a:pt x="401955" y="211455"/>
                </a:cubicBezTo>
                <a:cubicBezTo>
                  <a:pt x="403489" y="215675"/>
                  <a:pt x="402979" y="220387"/>
                  <a:pt x="403860" y="224790"/>
                </a:cubicBezTo>
                <a:cubicBezTo>
                  <a:pt x="404254" y="226759"/>
                  <a:pt x="404949" y="228670"/>
                  <a:pt x="405765" y="230505"/>
                </a:cubicBezTo>
                <a:cubicBezTo>
                  <a:pt x="410258" y="240613"/>
                  <a:pt x="410324" y="240202"/>
                  <a:pt x="415290" y="247650"/>
                </a:cubicBezTo>
                <a:cubicBezTo>
                  <a:pt x="415925" y="251460"/>
                  <a:pt x="416437" y="255292"/>
                  <a:pt x="417195" y="259080"/>
                </a:cubicBezTo>
                <a:cubicBezTo>
                  <a:pt x="417708" y="261647"/>
                  <a:pt x="417578" y="264570"/>
                  <a:pt x="419100" y="266700"/>
                </a:cubicBezTo>
                <a:cubicBezTo>
                  <a:pt x="420945" y="269284"/>
                  <a:pt x="423880" y="270995"/>
                  <a:pt x="426720" y="272415"/>
                </a:cubicBezTo>
                <a:cubicBezTo>
                  <a:pt x="429062" y="273586"/>
                  <a:pt x="431800" y="273685"/>
                  <a:pt x="434340" y="274320"/>
                </a:cubicBezTo>
                <a:cubicBezTo>
                  <a:pt x="444500" y="273685"/>
                  <a:pt x="455407" y="276291"/>
                  <a:pt x="464820" y="272415"/>
                </a:cubicBezTo>
                <a:cubicBezTo>
                  <a:pt x="468392" y="270944"/>
                  <a:pt x="466034" y="264785"/>
                  <a:pt x="466725" y="260985"/>
                </a:cubicBezTo>
                <a:cubicBezTo>
                  <a:pt x="467304" y="257799"/>
                  <a:pt x="468489" y="254695"/>
                  <a:pt x="468630" y="251460"/>
                </a:cubicBezTo>
                <a:cubicBezTo>
                  <a:pt x="469126" y="240041"/>
                  <a:pt x="468630" y="228600"/>
                  <a:pt x="468630" y="21717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6" name="Picture 4" descr="energía del agua">
            <a:extLst>
              <a:ext uri="{FF2B5EF4-FFF2-40B4-BE49-F238E27FC236}">
                <a16:creationId xmlns:a16="http://schemas.microsoft.com/office/drawing/2014/main" id="{5F990747-0F41-FD5C-9342-1768057B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84" y="4553190"/>
            <a:ext cx="205217" cy="2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20A7329-ACA2-CFE9-193E-06078980D02D}"/>
              </a:ext>
            </a:extLst>
          </p:cNvPr>
          <p:cNvSpPr/>
          <p:nvPr/>
        </p:nvSpPr>
        <p:spPr>
          <a:xfrm>
            <a:off x="5428340" y="4524927"/>
            <a:ext cx="252000" cy="252000"/>
          </a:xfrm>
          <a:prstGeom prst="ellipse">
            <a:avLst/>
          </a:prstGeom>
          <a:solidFill>
            <a:srgbClr val="66FFFF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8" name="Picture 4" descr="energía del agua">
            <a:extLst>
              <a:ext uri="{FF2B5EF4-FFF2-40B4-BE49-F238E27FC236}">
                <a16:creationId xmlns:a16="http://schemas.microsoft.com/office/drawing/2014/main" id="{EB002675-528D-C3C0-F9BB-C25E7B41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82" y="4550956"/>
            <a:ext cx="205217" cy="2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A0DC0A4F-BA4E-CA40-D20E-3B9D5D358B41}"/>
              </a:ext>
            </a:extLst>
          </p:cNvPr>
          <p:cNvSpPr/>
          <p:nvPr/>
        </p:nvSpPr>
        <p:spPr>
          <a:xfrm rot="16539966">
            <a:off x="5567604" y="1268637"/>
            <a:ext cx="187858" cy="640663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1E0BA649-1BF7-9EDC-D395-518F116DF724}"/>
              </a:ext>
            </a:extLst>
          </p:cNvPr>
          <p:cNvSpPr/>
          <p:nvPr/>
        </p:nvSpPr>
        <p:spPr>
          <a:xfrm rot="3579688">
            <a:off x="4852908" y="1518922"/>
            <a:ext cx="226802" cy="251433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45319F60-EF66-7E26-E0B7-58CEE3774A06}"/>
              </a:ext>
            </a:extLst>
          </p:cNvPr>
          <p:cNvSpPr/>
          <p:nvPr/>
        </p:nvSpPr>
        <p:spPr>
          <a:xfrm rot="16200000">
            <a:off x="6477685" y="4390765"/>
            <a:ext cx="308489" cy="1310062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255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1487055" y="2507447"/>
            <a:ext cx="9836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INTEGRACIÓN ELÉCTRICA DEL NORTE AMAZÓNICO CON BRASIL</a:t>
            </a:r>
          </a:p>
          <a:p>
            <a:pPr lvl="1"/>
            <a:r>
              <a:rPr lang="es-ES" sz="24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- Bolivia: Cobija y Guayaramerín</a:t>
            </a:r>
          </a:p>
          <a:p>
            <a:pPr lvl="1"/>
            <a:r>
              <a:rPr lang="es-ES" sz="24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- Brasil: Acre y Rondônia</a:t>
            </a:r>
          </a:p>
        </p:txBody>
      </p:sp>
      <p:pic>
        <p:nvPicPr>
          <p:cNvPr id="4" name="Picture 2" descr="Bandera de Brasil - PNG y Vector">
            <a:extLst>
              <a:ext uri="{FF2B5EF4-FFF2-40B4-BE49-F238E27FC236}">
                <a16:creationId xmlns:a16="http://schemas.microsoft.com/office/drawing/2014/main" id="{513FF4EC-90FE-EF49-7D7A-BD0E777A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4" y="618371"/>
            <a:ext cx="1993177" cy="1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24A442-93FD-14B0-E966-126EC5F50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68" y="618371"/>
            <a:ext cx="2055732" cy="1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41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55">
            <a:extLst>
              <a:ext uri="{FF2B5EF4-FFF2-40B4-BE49-F238E27FC236}">
                <a16:creationId xmlns:a16="http://schemas.microsoft.com/office/drawing/2014/main" id="{35F75B63-473B-C791-6A27-708B66AD4544}"/>
              </a:ext>
            </a:extLst>
          </p:cNvPr>
          <p:cNvSpPr/>
          <p:nvPr/>
        </p:nvSpPr>
        <p:spPr>
          <a:xfrm>
            <a:off x="2556164" y="2966713"/>
            <a:ext cx="9600854" cy="1725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1595525-E9B2-62E4-A8F2-90FD81F37EC9}"/>
              </a:ext>
            </a:extLst>
          </p:cNvPr>
          <p:cNvSpPr/>
          <p:nvPr/>
        </p:nvSpPr>
        <p:spPr>
          <a:xfrm>
            <a:off x="2131863" y="5189142"/>
            <a:ext cx="10210956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ABB112C6-64D9-39F5-BCC7-3D5CF1EAA22B}"/>
              </a:ext>
            </a:extLst>
          </p:cNvPr>
          <p:cNvSpPr/>
          <p:nvPr/>
        </p:nvSpPr>
        <p:spPr>
          <a:xfrm>
            <a:off x="1871019" y="1417138"/>
            <a:ext cx="10367462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615AE67-45EA-F467-1509-BC81139EE109}"/>
              </a:ext>
            </a:extLst>
          </p:cNvPr>
          <p:cNvSpPr txBox="1"/>
          <p:nvPr/>
        </p:nvSpPr>
        <p:spPr>
          <a:xfrm>
            <a:off x="7111844" y="5248606"/>
            <a:ext cx="39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latin typeface="Century Gothic" panose="020B0502020202020204" pitchFamily="34" charset="0"/>
              </a:rPr>
              <a:t>Subsidio del Diésel [año 2023]: </a:t>
            </a:r>
            <a:endParaRPr lang="es-ES" b="1" dirty="0">
              <a:latin typeface="Century Gothic" panose="020B0502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98D35EC-C072-ADBA-C8A7-1EA24EEE9A3A}"/>
              </a:ext>
            </a:extLst>
          </p:cNvPr>
          <p:cNvSpPr txBox="1"/>
          <p:nvPr/>
        </p:nvSpPr>
        <p:spPr>
          <a:xfrm>
            <a:off x="8129413" y="5617938"/>
            <a:ext cx="2381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sz="3600" b="1" dirty="0">
                <a:latin typeface="Century Gothic" panose="020B0502020202020204" pitchFamily="34" charset="0"/>
              </a:rPr>
              <a:t>67,9</a:t>
            </a:r>
            <a:r>
              <a:rPr lang="es-BO" b="1" dirty="0">
                <a:latin typeface="Century Gothic" panose="020B0502020202020204" pitchFamily="34" charset="0"/>
              </a:rPr>
              <a:t> MMUSD</a:t>
            </a:r>
            <a:endParaRPr lang="es-ES" b="1" dirty="0">
              <a:latin typeface="Century Gothic" panose="020B0502020202020204" pitchFamily="34" charset="0"/>
            </a:endParaRPr>
          </a:p>
        </p:txBody>
      </p:sp>
      <p:sp>
        <p:nvSpPr>
          <p:cNvPr id="89" name="Título 1">
            <a:extLst>
              <a:ext uri="{FF2B5EF4-FFF2-40B4-BE49-F238E27FC236}">
                <a16:creationId xmlns:a16="http://schemas.microsoft.com/office/drawing/2014/main" id="{4400DC29-1066-01FC-5C6E-964F175E4023}"/>
              </a:ext>
            </a:extLst>
          </p:cNvPr>
          <p:cNvSpPr txBox="1">
            <a:spLocks/>
          </p:cNvSpPr>
          <p:nvPr/>
        </p:nvSpPr>
        <p:spPr>
          <a:xfrm>
            <a:off x="202885" y="123656"/>
            <a:ext cx="11351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BO"/>
            </a:defPPr>
            <a:lvl1pPr algn="ctr">
              <a:defRPr b="1">
                <a:ln w="635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sz="24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INTERCONEXIÓN DEL NORTE AMAZÓNICO AL SISTEMA ELÉCTRICO DE BRASIL</a:t>
            </a:r>
            <a:endParaRPr lang="es-ES" sz="2400" dirty="0">
              <a:solidFill>
                <a:srgbClr val="002060"/>
              </a:solidFill>
              <a:sym typeface="Tahoma"/>
            </a:endParaRPr>
          </a:p>
          <a:p>
            <a:pPr algn="l"/>
            <a:r>
              <a:rPr lang="es-ES" sz="2000" b="0" dirty="0">
                <a:solidFill>
                  <a:srgbClr val="002060"/>
                </a:solidFill>
                <a:sym typeface="Tahoma"/>
              </a:rPr>
              <a:t>PROBLEMÁTICA: DIAGNÓSTICO NORTE AMAZÓNICO</a:t>
            </a:r>
            <a:endParaRPr lang="es-BO" sz="2000" b="0" dirty="0">
              <a:solidFill>
                <a:srgbClr val="002060"/>
              </a:solidFill>
            </a:endParaRPr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16524747-AC74-CDB4-189F-19CCCF63AEE8}"/>
              </a:ext>
            </a:extLst>
          </p:cNvPr>
          <p:cNvCxnSpPr>
            <a:cxnSpLocks noChangeAspect="1"/>
          </p:cNvCxnSpPr>
          <p:nvPr/>
        </p:nvCxnSpPr>
        <p:spPr>
          <a:xfrm>
            <a:off x="3494740" y="3727520"/>
            <a:ext cx="403443" cy="71841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4AEEC8D7-E4EE-BFB3-1EC0-E757146C536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889836" y="3664546"/>
            <a:ext cx="537881" cy="134815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23EB7ABC-F00E-8E0A-4100-487153BF0B75}"/>
              </a:ext>
            </a:extLst>
          </p:cNvPr>
          <p:cNvCxnSpPr>
            <a:cxnSpLocks noChangeAspect="1"/>
          </p:cNvCxnSpPr>
          <p:nvPr/>
        </p:nvCxnSpPr>
        <p:spPr>
          <a:xfrm>
            <a:off x="4145205" y="3569943"/>
            <a:ext cx="1080974" cy="382751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upo 122">
            <a:extLst>
              <a:ext uri="{FF2B5EF4-FFF2-40B4-BE49-F238E27FC236}">
                <a16:creationId xmlns:a16="http://schemas.microsoft.com/office/drawing/2014/main" id="{48EE2287-61D2-6B31-B86F-8A724F3F35CE}"/>
              </a:ext>
            </a:extLst>
          </p:cNvPr>
          <p:cNvGrpSpPr>
            <a:grpSpLocks noChangeAspect="1"/>
          </p:cNvGrpSpPr>
          <p:nvPr/>
        </p:nvGrpSpPr>
        <p:grpSpPr>
          <a:xfrm>
            <a:off x="149434" y="1220688"/>
            <a:ext cx="5615285" cy="5637312"/>
            <a:chOff x="992108" y="736247"/>
            <a:chExt cx="4711878" cy="4730362"/>
          </a:xfrm>
        </p:grpSpPr>
        <p:pic>
          <p:nvPicPr>
            <p:cNvPr id="101" name="2 Imagen">
              <a:extLst>
                <a:ext uri="{FF2B5EF4-FFF2-40B4-BE49-F238E27FC236}">
                  <a16:creationId xmlns:a16="http://schemas.microsoft.com/office/drawing/2014/main" id="{E976DB98-22F6-9487-547B-7876E5DD2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75" b="98332" l="3232" r="95657">
                          <a14:foregroundMark x1="36818" y1="858" x2="14394" y2="10486"/>
                          <a14:foregroundMark x1="14394" y1="10486" x2="9495" y2="17636"/>
                          <a14:foregroundMark x1="29091" y1="3622" x2="30556" y2="3622"/>
                          <a14:foregroundMark x1="9495" y1="36845" x2="7364" y2="41560"/>
                          <a14:foregroundMark x1="3535" y1="46282" x2="7576" y2="46282"/>
                          <a14:foregroundMark x1="16616" y1="72593" x2="14343" y2="72450"/>
                          <a14:foregroundMark x1="19545" y1="76835" x2="23586" y2="80267"/>
                          <a14:foregroundMark x1="19192" y1="89514" x2="21313" y2="94566"/>
                          <a14:foregroundMark x1="45404" y1="95567" x2="45556" y2="94757"/>
                          <a14:foregroundMark x1="45556" y1="94757" x2="45556" y2="94757"/>
                          <a14:foregroundMark x1="19394" y1="77169" x2="22626" y2="80076"/>
                          <a14:foregroundMark x1="20808" y1="95377" x2="21970" y2="98332"/>
                          <a14:foregroundMark x1="95707" y1="65443" x2="92626" y2="69352"/>
                          <a14:foregroundMark x1="3232" y1="42612" x2="3232" y2="42612"/>
                          <a14:backgroundMark x1="7020" y1="42135" x2="7020" y2="42135"/>
                          <a14:backgroundMark x1="7727" y1="41849" x2="7727" y2="41849"/>
                          <a14:backgroundMark x1="7424" y1="42374" x2="7424" y2="42374"/>
                          <a14:backgroundMark x1="7374" y1="41563" x2="6667" y2="43041"/>
                          <a14:backgroundMark x1="6465" y1="43708" x2="6465" y2="43708"/>
                          <a14:backgroundMark x1="6616" y1="43279" x2="6616" y2="43279"/>
                          <a14:backgroundMark x1="7374" y1="41468" x2="7374" y2="41468"/>
                          <a14:backgroundMark x1="7172" y1="41563" x2="7172" y2="41563"/>
                          <a14:backgroundMark x1="35808" y1="715" x2="35808" y2="715"/>
                          <a14:backgroundMark x1="36010" y1="1049" x2="36010" y2="1049"/>
                          <a14:backgroundMark x1="36364" y1="715" x2="36364" y2="715"/>
                          <a14:backgroundMark x1="35859" y1="1192" x2="35859" y2="1192"/>
                          <a14:backgroundMark x1="36111" y1="1192" x2="36111" y2="1192"/>
                        </a14:backgroundRemoval>
                      </a14:imgEffect>
                    </a14:imgLayer>
                  </a14:imgProps>
                </a:ext>
              </a:extLst>
            </a:blip>
            <a:srcRect t="1" b="-983"/>
            <a:stretch/>
          </p:blipFill>
          <p:spPr>
            <a:xfrm>
              <a:off x="992108" y="736247"/>
              <a:ext cx="4711878" cy="4730362"/>
            </a:xfrm>
            <a:prstGeom prst="rect">
              <a:avLst/>
            </a:prstGeom>
            <a:ln>
              <a:noFill/>
            </a:ln>
          </p:spPr>
        </p:pic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6A28906C-7794-8E4A-6AC1-AF8547D9E96C}"/>
                </a:ext>
              </a:extLst>
            </p:cNvPr>
            <p:cNvSpPr/>
            <p:nvPr/>
          </p:nvSpPr>
          <p:spPr>
            <a:xfrm>
              <a:off x="1503363" y="1262644"/>
              <a:ext cx="84145" cy="84145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dirty="0">
                <a:solidFill>
                  <a:prstClr val="white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id="{4801FFF0-FA58-03FF-7D29-C78141B103D8}"/>
                </a:ext>
              </a:extLst>
            </p:cNvPr>
            <p:cNvSpPr/>
            <p:nvPr/>
          </p:nvSpPr>
          <p:spPr>
            <a:xfrm>
              <a:off x="2452238" y="1195364"/>
              <a:ext cx="84145" cy="84145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dirty="0">
                <a:solidFill>
                  <a:prstClr val="white"/>
                </a:solidFill>
              </a:endParaRPr>
            </a:p>
          </p:txBody>
        </p:sp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7ED5F589-207D-461B-683F-939FE91AF07C}"/>
                </a:ext>
              </a:extLst>
            </p:cNvPr>
            <p:cNvSpPr/>
            <p:nvPr/>
          </p:nvSpPr>
          <p:spPr>
            <a:xfrm>
              <a:off x="2736978" y="1091866"/>
              <a:ext cx="84145" cy="84145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dirty="0">
                <a:solidFill>
                  <a:prstClr val="white"/>
                </a:solidFill>
              </a:endParaRPr>
            </a:p>
          </p:txBody>
        </p:sp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8E0CB451-9C03-A66D-8456-2897487CDC57}"/>
                </a:ext>
              </a:extLst>
            </p:cNvPr>
            <p:cNvSpPr txBox="1"/>
            <p:nvPr/>
          </p:nvSpPr>
          <p:spPr>
            <a:xfrm>
              <a:off x="1561485" y="1195364"/>
              <a:ext cx="847261" cy="215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1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COBIJA</a:t>
              </a:r>
            </a:p>
          </p:txBody>
        </p:sp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46586E5D-3270-EC04-6FC5-2D3E2A76AD4D}"/>
                </a:ext>
              </a:extLst>
            </p:cNvPr>
            <p:cNvSpPr txBox="1"/>
            <p:nvPr/>
          </p:nvSpPr>
          <p:spPr>
            <a:xfrm>
              <a:off x="2527987" y="1137439"/>
              <a:ext cx="1115506" cy="215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1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RIBERALTA</a:t>
              </a:r>
            </a:p>
          </p:txBody>
        </p:sp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A1BA08A6-F597-7A35-8B83-5B207890D7A9}"/>
                </a:ext>
              </a:extLst>
            </p:cNvPr>
            <p:cNvSpPr txBox="1"/>
            <p:nvPr/>
          </p:nvSpPr>
          <p:spPr>
            <a:xfrm>
              <a:off x="2786569" y="1011919"/>
              <a:ext cx="1740952" cy="294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1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GUAYARAMERIN</a:t>
              </a:r>
            </a:p>
          </p:txBody>
        </p:sp>
      </p:grp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9C6249CF-AE33-B28C-0D2D-618B773BB112}"/>
              </a:ext>
            </a:extLst>
          </p:cNvPr>
          <p:cNvSpPr/>
          <p:nvPr/>
        </p:nvSpPr>
        <p:spPr>
          <a:xfrm>
            <a:off x="5797017" y="1412469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26" name="Rectángulo 125">
            <a:extLst>
              <a:ext uri="{FF2B5EF4-FFF2-40B4-BE49-F238E27FC236}">
                <a16:creationId xmlns:a16="http://schemas.microsoft.com/office/drawing/2014/main" id="{CF3E407F-B0CD-C745-E8CF-CEB15DF37F69}"/>
              </a:ext>
            </a:extLst>
          </p:cNvPr>
          <p:cNvSpPr/>
          <p:nvPr/>
        </p:nvSpPr>
        <p:spPr>
          <a:xfrm>
            <a:off x="5828474" y="2966713"/>
            <a:ext cx="1080000" cy="16843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27" name="Imagen 126">
            <a:extLst>
              <a:ext uri="{FF2B5EF4-FFF2-40B4-BE49-F238E27FC236}">
                <a16:creationId xmlns:a16="http://schemas.microsoft.com/office/drawing/2014/main" id="{B958B0C1-BD89-F308-B869-B9A847DA275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9202" y="3404888"/>
            <a:ext cx="720000" cy="720000"/>
          </a:xfrm>
          <a:prstGeom prst="rect">
            <a:avLst/>
          </a:prstGeom>
        </p:spPr>
      </p:pic>
      <p:sp>
        <p:nvSpPr>
          <p:cNvPr id="128" name="Rectángulo 127">
            <a:extLst>
              <a:ext uri="{FF2B5EF4-FFF2-40B4-BE49-F238E27FC236}">
                <a16:creationId xmlns:a16="http://schemas.microsoft.com/office/drawing/2014/main" id="{ADF881B8-C2DB-818F-C27D-FEB2AF3AB8E2}"/>
              </a:ext>
            </a:extLst>
          </p:cNvPr>
          <p:cNvSpPr/>
          <p:nvPr/>
        </p:nvSpPr>
        <p:spPr>
          <a:xfrm>
            <a:off x="5830365" y="5198007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0" name="Imagen 139">
            <a:extLst>
              <a:ext uri="{FF2B5EF4-FFF2-40B4-BE49-F238E27FC236}">
                <a16:creationId xmlns:a16="http://schemas.microsoft.com/office/drawing/2014/main" id="{C35B79A7-112A-378A-B9DC-6D7CEC12AA4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4478" y="1581659"/>
            <a:ext cx="720000" cy="720000"/>
          </a:xfrm>
          <a:prstGeom prst="rect">
            <a:avLst/>
          </a:prstGeom>
        </p:spPr>
      </p:pic>
      <p:sp>
        <p:nvSpPr>
          <p:cNvPr id="141" name="Rectángulo 140">
            <a:extLst>
              <a:ext uri="{FF2B5EF4-FFF2-40B4-BE49-F238E27FC236}">
                <a16:creationId xmlns:a16="http://schemas.microsoft.com/office/drawing/2014/main" id="{198EFB85-364D-C980-9444-D505A265FC3C}"/>
              </a:ext>
            </a:extLst>
          </p:cNvPr>
          <p:cNvSpPr/>
          <p:nvPr/>
        </p:nvSpPr>
        <p:spPr>
          <a:xfrm>
            <a:off x="385955" y="1250512"/>
            <a:ext cx="3448777" cy="1304005"/>
          </a:xfrm>
          <a:prstGeom prst="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B4336EB9-A28A-28FC-15B9-7A3F131A1251}"/>
              </a:ext>
            </a:extLst>
          </p:cNvPr>
          <p:cNvSpPr txBox="1"/>
          <p:nvPr/>
        </p:nvSpPr>
        <p:spPr>
          <a:xfrm>
            <a:off x="337980" y="1014494"/>
            <a:ext cx="3722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BO" sz="1400" b="1" dirty="0">
                <a:solidFill>
                  <a:schemeClr val="bg1"/>
                </a:solidFill>
                <a:highlight>
                  <a:srgbClr val="000080"/>
                </a:highlight>
                <a:latin typeface="Century Gothic" panose="020B0502020202020204" pitchFamily="34" charset="0"/>
              </a:rPr>
              <a:t> Sistema Aislado del Norte Amazónico. </a:t>
            </a:r>
            <a:endParaRPr lang="es-BO" sz="1400" b="1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graphicFrame>
        <p:nvGraphicFramePr>
          <p:cNvPr id="145" name="Tabla 144">
            <a:extLst>
              <a:ext uri="{FF2B5EF4-FFF2-40B4-BE49-F238E27FC236}">
                <a16:creationId xmlns:a16="http://schemas.microsoft.com/office/drawing/2014/main" id="{D83D8467-7A4A-2F6B-A11F-6F5DE75E07A6}"/>
              </a:ext>
            </a:extLst>
          </p:cNvPr>
          <p:cNvGraphicFramePr>
            <a:graphicFrameLocks noGrp="1"/>
          </p:cNvGraphicFramePr>
          <p:nvPr/>
        </p:nvGraphicFramePr>
        <p:xfrm>
          <a:off x="7258443" y="1484157"/>
          <a:ext cx="4812045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1623">
                  <a:extLst>
                    <a:ext uri="{9D8B030D-6E8A-4147-A177-3AD203B41FA5}">
                      <a16:colId xmlns:a16="http://schemas.microsoft.com/office/drawing/2014/main" val="2898444621"/>
                    </a:ext>
                  </a:extLst>
                </a:gridCol>
                <a:gridCol w="912151">
                  <a:extLst>
                    <a:ext uri="{9D8B030D-6E8A-4147-A177-3AD203B41FA5}">
                      <a16:colId xmlns:a16="http://schemas.microsoft.com/office/drawing/2014/main" val="2248887090"/>
                    </a:ext>
                  </a:extLst>
                </a:gridCol>
                <a:gridCol w="2348271">
                  <a:extLst>
                    <a:ext uri="{9D8B030D-6E8A-4147-A177-3AD203B41FA5}">
                      <a16:colId xmlns:a16="http://schemas.microsoft.com/office/drawing/2014/main" val="888889849"/>
                    </a:ext>
                  </a:extLst>
                </a:gridCol>
              </a:tblGrid>
              <a:tr h="175475">
                <a:tc>
                  <a:txBody>
                    <a:bodyPr/>
                    <a:lstStyle/>
                    <a:p>
                      <a:pPr algn="l"/>
                      <a:r>
                        <a:rPr lang="es-BO" sz="1400" b="1" i="1" u="sng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Localidad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BO" sz="1400" b="1" i="1" u="sng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Usuarios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400" b="1" i="1" u="sng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Total Usuarios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535220"/>
                  </a:ext>
                </a:extLst>
              </a:tr>
              <a:tr h="194972">
                <a:tc>
                  <a:txBody>
                    <a:bodyPr/>
                    <a:lstStyle/>
                    <a:p>
                      <a:r>
                        <a:rPr lang="es-BO" sz="1200" i="1" dirty="0">
                          <a:latin typeface="Century Gothic" panose="020B0502020202020204" pitchFamily="34" charset="0"/>
                        </a:rPr>
                        <a:t>Riberalta</a:t>
                      </a:r>
                      <a:endParaRPr lang="es-BO" sz="12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s-BO" sz="1400" i="1" dirty="0">
                          <a:latin typeface="Century Gothic" panose="020B0502020202020204" pitchFamily="34" charset="0"/>
                        </a:rPr>
                        <a:t>22.856</a:t>
                      </a:r>
                      <a:endParaRPr lang="es-BO" sz="1400" dirty="0"/>
                    </a:p>
                  </a:txBody>
                  <a:tcPr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BO" sz="3600" b="1" i="1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54.280</a:t>
                      </a:r>
                      <a:endParaRPr lang="es-BO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275656"/>
                  </a:ext>
                </a:extLst>
              </a:tr>
              <a:tr h="194972">
                <a:tc>
                  <a:txBody>
                    <a:bodyPr/>
                    <a:lstStyle/>
                    <a:p>
                      <a:r>
                        <a:rPr lang="es-BO" sz="1200" i="1" dirty="0">
                          <a:latin typeface="Century Gothic" panose="020B0502020202020204" pitchFamily="34" charset="0"/>
                        </a:rPr>
                        <a:t>Guayaramerín</a:t>
                      </a:r>
                      <a:endParaRPr lang="es-BO" sz="12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s-BO" sz="1400" i="1" dirty="0">
                          <a:latin typeface="Century Gothic" panose="020B0502020202020204" pitchFamily="34" charset="0"/>
                        </a:rPr>
                        <a:t>10.601</a:t>
                      </a:r>
                      <a:endParaRPr lang="es-BO" sz="1400" dirty="0"/>
                    </a:p>
                  </a:txBody>
                  <a:tcPr marT="0" marB="0" anchor="ctr"/>
                </a:tc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851081"/>
                  </a:ext>
                </a:extLst>
              </a:tr>
              <a:tr h="194972">
                <a:tc>
                  <a:txBody>
                    <a:bodyPr/>
                    <a:lstStyle/>
                    <a:p>
                      <a:r>
                        <a:rPr lang="es-BO" sz="1200" i="1" dirty="0">
                          <a:latin typeface="Century Gothic" panose="020B0502020202020204" pitchFamily="34" charset="0"/>
                        </a:rPr>
                        <a:t>Cobija</a:t>
                      </a:r>
                      <a:endParaRPr lang="es-BO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s-BO" sz="1400" i="1" dirty="0">
                          <a:latin typeface="Century Gothic" panose="020B0502020202020204" pitchFamily="34" charset="0"/>
                        </a:rPr>
                        <a:t>20.823</a:t>
                      </a:r>
                      <a:endParaRPr lang="es-BO" sz="1400" dirty="0"/>
                    </a:p>
                  </a:txBody>
                  <a:tcPr marT="0" marB="0" anchor="ctr"/>
                </a:tc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20855"/>
                  </a:ext>
                </a:extLst>
              </a:tr>
            </a:tbl>
          </a:graphicData>
        </a:graphic>
      </p:graphicFrame>
      <p:cxnSp>
        <p:nvCxnSpPr>
          <p:cNvPr id="147" name="Conector recto 146">
            <a:extLst>
              <a:ext uri="{FF2B5EF4-FFF2-40B4-BE49-F238E27FC236}">
                <a16:creationId xmlns:a16="http://schemas.microsoft.com/office/drawing/2014/main" id="{6FC4686E-7DFA-299B-4118-F0E09D341236}"/>
              </a:ext>
            </a:extLst>
          </p:cNvPr>
          <p:cNvCxnSpPr>
            <a:cxnSpLocks/>
          </p:cNvCxnSpPr>
          <p:nvPr/>
        </p:nvCxnSpPr>
        <p:spPr>
          <a:xfrm>
            <a:off x="9829569" y="1506562"/>
            <a:ext cx="0" cy="91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cto 147">
            <a:extLst>
              <a:ext uri="{FF2B5EF4-FFF2-40B4-BE49-F238E27FC236}">
                <a16:creationId xmlns:a16="http://schemas.microsoft.com/office/drawing/2014/main" id="{449FF98E-50CF-1AF2-FFCA-1E3D5206D209}"/>
              </a:ext>
            </a:extLst>
          </p:cNvPr>
          <p:cNvCxnSpPr/>
          <p:nvPr/>
        </p:nvCxnSpPr>
        <p:spPr>
          <a:xfrm>
            <a:off x="8565499" y="1506562"/>
            <a:ext cx="0" cy="91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0" name="Tabla 149">
            <a:extLst>
              <a:ext uri="{FF2B5EF4-FFF2-40B4-BE49-F238E27FC236}">
                <a16:creationId xmlns:a16="http://schemas.microsoft.com/office/drawing/2014/main" id="{82099330-DAC2-1A75-77CD-30E514194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103929"/>
              </p:ext>
            </p:extLst>
          </p:nvPr>
        </p:nvGraphicFramePr>
        <p:xfrm>
          <a:off x="7053765" y="2993203"/>
          <a:ext cx="4957961" cy="1643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06315">
                  <a:extLst>
                    <a:ext uri="{9D8B030D-6E8A-4147-A177-3AD203B41FA5}">
                      <a16:colId xmlns:a16="http://schemas.microsoft.com/office/drawing/2014/main" val="2216962865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51317219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699836382"/>
                    </a:ext>
                  </a:extLst>
                </a:gridCol>
                <a:gridCol w="1536766">
                  <a:extLst>
                    <a:ext uri="{9D8B030D-6E8A-4147-A177-3AD203B41FA5}">
                      <a16:colId xmlns:a16="http://schemas.microsoft.com/office/drawing/2014/main" val="1928960961"/>
                    </a:ext>
                  </a:extLst>
                </a:gridCol>
              </a:tblGrid>
              <a:tr h="50920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b="1" u="none" strike="noStrike" dirty="0">
                          <a:effectLst/>
                          <a:latin typeface="Century Gothic" panose="020B0502020202020204" pitchFamily="34" charset="0"/>
                        </a:rPr>
                        <a:t>Detalle</a:t>
                      </a:r>
                      <a:endParaRPr lang="es-BO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Demanda</a:t>
                      </a:r>
                    </a:p>
                    <a:p>
                      <a:pPr algn="ctr" fontAlgn="ctr"/>
                      <a:r>
                        <a:rPr lang="es-B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(MW)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b="1" u="none" strike="noStrike" dirty="0">
                          <a:effectLst/>
                          <a:latin typeface="Century Gothic" panose="020B0502020202020204" pitchFamily="34" charset="0"/>
                        </a:rPr>
                        <a:t>Diésel</a:t>
                      </a:r>
                      <a:br>
                        <a:rPr lang="es-BO" sz="1600" b="1" u="none" strike="noStrike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s-BO" sz="16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MMlt</a:t>
                      </a:r>
                      <a:r>
                        <a:rPr lang="es-BO" sz="1600" b="1" u="none" strike="noStrike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es-BO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b="1" u="none" strike="noStrike" dirty="0">
                          <a:effectLst/>
                          <a:latin typeface="Century Gothic" panose="020B0502020202020204" pitchFamily="34" charset="0"/>
                        </a:rPr>
                        <a:t>Ton. CO2</a:t>
                      </a:r>
                      <a:endParaRPr lang="es-BO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13371"/>
                  </a:ext>
                </a:extLst>
              </a:tr>
              <a:tr h="2546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1200" u="none" strike="noStrike" dirty="0">
                          <a:effectLst/>
                          <a:latin typeface="Century Gothic" panose="020B0502020202020204" pitchFamily="34" charset="0"/>
                        </a:rPr>
                        <a:t>Riberalta</a:t>
                      </a:r>
                      <a:endParaRPr lang="es-BO" sz="12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12,4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u="none" strike="noStrike" dirty="0">
                          <a:effectLst/>
                          <a:latin typeface="Century Gothic" panose="020B0502020202020204" pitchFamily="34" charset="0"/>
                        </a:rPr>
                        <a:t>18,7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u="none" strike="noStrike" dirty="0">
                          <a:effectLst/>
                          <a:latin typeface="Century Gothic" panose="020B0502020202020204" pitchFamily="34" charset="0"/>
                        </a:rPr>
                        <a:t>53.751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63448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1200" u="none" strike="noStrike" dirty="0">
                          <a:effectLst/>
                          <a:latin typeface="Century Gothic" panose="020B0502020202020204" pitchFamily="34" charset="0"/>
                        </a:rPr>
                        <a:t>Guayaramerín</a:t>
                      </a:r>
                      <a:endParaRPr lang="es-BO" sz="12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u="none" strike="noStrike" dirty="0">
                          <a:effectLst/>
                          <a:latin typeface="Century Gothic" panose="020B0502020202020204" pitchFamily="34" charset="0"/>
                        </a:rPr>
                        <a:t>10,2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u="none" strike="noStrike" dirty="0">
                          <a:effectLst/>
                          <a:latin typeface="Century Gothic" panose="020B0502020202020204" pitchFamily="34" charset="0"/>
                        </a:rPr>
                        <a:t>28.631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23504268"/>
                  </a:ext>
                </a:extLst>
              </a:tr>
              <a:tr h="2546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1200" u="none" strike="noStrike" dirty="0">
                          <a:effectLst/>
                          <a:latin typeface="Century Gothic" panose="020B0502020202020204" pitchFamily="34" charset="0"/>
                        </a:rPr>
                        <a:t>Cobija</a:t>
                      </a:r>
                      <a:endParaRPr lang="es-BO" sz="12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16,3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u="none" strike="noStrike" dirty="0">
                          <a:effectLst/>
                          <a:latin typeface="Century Gothic" panose="020B0502020202020204" pitchFamily="34" charset="0"/>
                        </a:rPr>
                        <a:t>19,9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200" u="none" strike="noStrike" dirty="0">
                          <a:effectLst/>
                          <a:latin typeface="Century Gothic" panose="020B0502020202020204" pitchFamily="34" charset="0"/>
                        </a:rPr>
                        <a:t>58.716</a:t>
                      </a:r>
                      <a:endParaRPr lang="es-BO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458540"/>
                  </a:ext>
                </a:extLst>
              </a:tr>
              <a:tr h="2546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BO" sz="2400" b="1" u="none" strike="noStrike" dirty="0"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  <a:endParaRPr lang="es-BO" sz="2400" b="1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35,5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2800" b="1" u="none" strike="noStrike" dirty="0">
                          <a:effectLst/>
                          <a:latin typeface="Century Gothic" panose="020B0502020202020204" pitchFamily="34" charset="0"/>
                        </a:rPr>
                        <a:t>48,8</a:t>
                      </a:r>
                      <a:endParaRPr lang="es-BO" sz="2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2800" b="1" u="none" strike="noStrike" dirty="0">
                          <a:effectLst/>
                          <a:latin typeface="Century Gothic" panose="020B0502020202020204" pitchFamily="34" charset="0"/>
                        </a:rPr>
                        <a:t>141.098</a:t>
                      </a:r>
                      <a:endParaRPr lang="es-BO" sz="2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5993782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EB6E51E0-C8F7-F9E3-4B39-9FFF0EDB2E1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168" y="5378007"/>
            <a:ext cx="720000" cy="72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E4608A1-C8FE-73F8-D798-32288F71CAD1}"/>
              </a:ext>
            </a:extLst>
          </p:cNvPr>
          <p:cNvSpPr txBox="1"/>
          <p:nvPr/>
        </p:nvSpPr>
        <p:spPr>
          <a:xfrm>
            <a:off x="6877017" y="2481014"/>
            <a:ext cx="2822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200" i="1" dirty="0">
                <a:latin typeface="Century Gothic" panose="020B0502020202020204" pitchFamily="34" charset="0"/>
              </a:rPr>
              <a:t>* Información al año 2023.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92EA3B-59EA-8CA9-568B-B4E2A3BF4489}"/>
              </a:ext>
            </a:extLst>
          </p:cNvPr>
          <p:cNvSpPr txBox="1"/>
          <p:nvPr/>
        </p:nvSpPr>
        <p:spPr>
          <a:xfrm>
            <a:off x="6877017" y="4692425"/>
            <a:ext cx="2822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200" i="1" dirty="0">
                <a:latin typeface="Century Gothic" panose="020B0502020202020204" pitchFamily="34" charset="0"/>
              </a:rPr>
              <a:t>* Información al año 2023.</a:t>
            </a:r>
          </a:p>
        </p:txBody>
      </p:sp>
    </p:spTree>
    <p:extLst>
      <p:ext uri="{BB962C8B-B14F-4D97-AF65-F5344CB8AC3E}">
        <p14:creationId xmlns:p14="http://schemas.microsoft.com/office/powerpoint/2010/main" val="20297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:a16="http://schemas.microsoft.com/office/drawing/2014/main" id="{B9A00E07-9BFE-3CD0-898D-9E0DD26F30F1}"/>
              </a:ext>
            </a:extLst>
          </p:cNvPr>
          <p:cNvSpPr/>
          <p:nvPr/>
        </p:nvSpPr>
        <p:spPr>
          <a:xfrm>
            <a:off x="5915424" y="3066198"/>
            <a:ext cx="6121195" cy="10656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3BA77E6A-4985-FBD5-1542-21A8EB29E73D}"/>
              </a:ext>
            </a:extLst>
          </p:cNvPr>
          <p:cNvSpPr/>
          <p:nvPr/>
        </p:nvSpPr>
        <p:spPr>
          <a:xfrm>
            <a:off x="5915425" y="1715244"/>
            <a:ext cx="6189970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266397" y="185069"/>
            <a:ext cx="11337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INTERCONEXIÓN DEL NORTE AMAZÓNICO AL SISTEMA ELÉCTRICO DE BRASIL</a:t>
            </a:r>
          </a:p>
          <a:p>
            <a:r>
              <a:rPr lang="es-ES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INTERCONEXIÓN ELÉCTRICA EN 138 KV </a:t>
            </a: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68B6516E-92AB-0F41-3629-C211BDE8FE01}"/>
              </a:ext>
            </a:extLst>
          </p:cNvPr>
          <p:cNvSpPr/>
          <p:nvPr/>
        </p:nvSpPr>
        <p:spPr>
          <a:xfrm>
            <a:off x="5900769" y="1695968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5" name="Rectángulo 104">
            <a:extLst>
              <a:ext uri="{FF2B5EF4-FFF2-40B4-BE49-F238E27FC236}">
                <a16:creationId xmlns:a16="http://schemas.microsoft.com/office/drawing/2014/main" id="{71259DD9-C722-AB15-71AE-612F6E2BFB5E}"/>
              </a:ext>
            </a:extLst>
          </p:cNvPr>
          <p:cNvSpPr/>
          <p:nvPr/>
        </p:nvSpPr>
        <p:spPr>
          <a:xfrm>
            <a:off x="5900769" y="3059046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3" name="2 Imagen">
            <a:extLst>
              <a:ext uri="{FF2B5EF4-FFF2-40B4-BE49-F238E27FC236}">
                <a16:creationId xmlns:a16="http://schemas.microsoft.com/office/drawing/2014/main" id="{34B61E8B-06BD-0884-F42F-A164CD539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5" b="98332" l="3232" r="95657">
                        <a14:foregroundMark x1="36818" y1="858" x2="14394" y2="10486"/>
                        <a14:foregroundMark x1="14394" y1="10486" x2="9495" y2="17636"/>
                        <a14:foregroundMark x1="29091" y1="3622" x2="30556" y2="3622"/>
                        <a14:foregroundMark x1="9495" y1="36845" x2="7364" y2="41560"/>
                        <a14:foregroundMark x1="3535" y1="46282" x2="7576" y2="46282"/>
                        <a14:foregroundMark x1="16616" y1="72593" x2="14343" y2="72450"/>
                        <a14:foregroundMark x1="19545" y1="76835" x2="23586" y2="80267"/>
                        <a14:foregroundMark x1="19192" y1="89514" x2="21313" y2="94566"/>
                        <a14:foregroundMark x1="45404" y1="95567" x2="45556" y2="94757"/>
                        <a14:foregroundMark x1="45556" y1="94757" x2="45556" y2="94757"/>
                        <a14:foregroundMark x1="19394" y1="77169" x2="22626" y2="80076"/>
                        <a14:foregroundMark x1="20808" y1="95377" x2="21970" y2="98332"/>
                        <a14:foregroundMark x1="95707" y1="65443" x2="92626" y2="69352"/>
                        <a14:foregroundMark x1="3232" y1="42612" x2="3232" y2="42612"/>
                        <a14:backgroundMark x1="7020" y1="42135" x2="7020" y2="42135"/>
                        <a14:backgroundMark x1="7727" y1="41849" x2="7727" y2="41849"/>
                        <a14:backgroundMark x1="7424" y1="42374" x2="7424" y2="42374"/>
                        <a14:backgroundMark x1="7374" y1="41563" x2="6667" y2="43041"/>
                        <a14:backgroundMark x1="6465" y1="43708" x2="6465" y2="43708"/>
                        <a14:backgroundMark x1="6616" y1="43279" x2="6616" y2="43279"/>
                        <a14:backgroundMark x1="7374" y1="41468" x2="7374" y2="41468"/>
                        <a14:backgroundMark x1="7172" y1="41563" x2="7172" y2="41563"/>
                        <a14:backgroundMark x1="35808" y1="715" x2="35808" y2="715"/>
                        <a14:backgroundMark x1="36010" y1="1049" x2="36010" y2="1049"/>
                        <a14:backgroundMark x1="36364" y1="715" x2="36364" y2="715"/>
                        <a14:backgroundMark x1="35859" y1="1192" x2="35859" y2="1192"/>
                        <a14:backgroundMark x1="36111" y1="1192" x2="36111" y2="1192"/>
                      </a14:backgroundRemoval>
                    </a14:imgEffect>
                  </a14:imgLayer>
                </a14:imgProps>
              </a:ext>
            </a:extLst>
          </a:blip>
          <a:srcRect t="1" b="48011"/>
          <a:stretch/>
        </p:blipFill>
        <p:spPr>
          <a:xfrm>
            <a:off x="12647" y="1255616"/>
            <a:ext cx="7560338" cy="4286238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5B103F2-DAC0-5D29-EE86-7F68D6029A82}"/>
              </a:ext>
            </a:extLst>
          </p:cNvPr>
          <p:cNvSpPr txBox="1"/>
          <p:nvPr/>
        </p:nvSpPr>
        <p:spPr>
          <a:xfrm>
            <a:off x="378648" y="1984538"/>
            <a:ext cx="9486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Cobija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CB40914-2757-6986-1017-CBB625313AE0}"/>
              </a:ext>
            </a:extLst>
          </p:cNvPr>
          <p:cNvSpPr txBox="1"/>
          <p:nvPr/>
        </p:nvSpPr>
        <p:spPr>
          <a:xfrm>
            <a:off x="2039408" y="2084566"/>
            <a:ext cx="12490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Riberalta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355B911-09F9-E3F2-4C69-1791997D44F3}"/>
              </a:ext>
            </a:extLst>
          </p:cNvPr>
          <p:cNvSpPr txBox="1"/>
          <p:nvPr/>
        </p:nvSpPr>
        <p:spPr>
          <a:xfrm>
            <a:off x="2159541" y="1671220"/>
            <a:ext cx="15061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Guayaramerin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357FD0C-E0F7-9B1C-11BE-596A0A9DE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9" y="1199901"/>
            <a:ext cx="1080000" cy="3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3F1B423-F561-A03D-1CE5-F047C2D0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849" y="1069731"/>
            <a:ext cx="1080000" cy="3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16A75ED-6A86-2D65-1EB2-E7334F214CC3}"/>
              </a:ext>
            </a:extLst>
          </p:cNvPr>
          <p:cNvSpPr txBox="1"/>
          <p:nvPr/>
        </p:nvSpPr>
        <p:spPr>
          <a:xfrm>
            <a:off x="1096922" y="1431099"/>
            <a:ext cx="473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100" b="1" dirty="0">
                <a:solidFill>
                  <a:srgbClr val="00AACB"/>
                </a:solidFill>
              </a:rPr>
              <a:t>Acre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30BE393-4281-F32B-20FC-3ED3FD13928C}"/>
              </a:ext>
            </a:extLst>
          </p:cNvPr>
          <p:cNvSpPr txBox="1"/>
          <p:nvPr/>
        </p:nvSpPr>
        <p:spPr>
          <a:xfrm>
            <a:off x="3803061" y="1316146"/>
            <a:ext cx="806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100" b="1" dirty="0">
                <a:solidFill>
                  <a:srgbClr val="00AACB"/>
                </a:solidFill>
              </a:rPr>
              <a:t>Rondonia</a:t>
            </a:r>
          </a:p>
        </p:txBody>
      </p:sp>
      <p:sp>
        <p:nvSpPr>
          <p:cNvPr id="118" name="Google Shape;110;p2">
            <a:extLst>
              <a:ext uri="{FF2B5EF4-FFF2-40B4-BE49-F238E27FC236}">
                <a16:creationId xmlns:a16="http://schemas.microsoft.com/office/drawing/2014/main" id="{D248A1DB-63DC-BE84-3C2C-692C24421236}"/>
              </a:ext>
            </a:extLst>
          </p:cNvPr>
          <p:cNvSpPr/>
          <p:nvPr/>
        </p:nvSpPr>
        <p:spPr>
          <a:xfrm>
            <a:off x="9332714" y="3206651"/>
            <a:ext cx="118643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BO" sz="3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50,0</a:t>
            </a:r>
            <a:r>
              <a:rPr lang="es-BO" sz="14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MMLTS</a:t>
            </a:r>
            <a:endParaRPr lang="es-BO" sz="1400" b="1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4" name="Google Shape;110;p2">
            <a:extLst>
              <a:ext uri="{FF2B5EF4-FFF2-40B4-BE49-F238E27FC236}">
                <a16:creationId xmlns:a16="http://schemas.microsoft.com/office/drawing/2014/main" id="{92457771-1354-2E07-80C5-0C910D7914B2}"/>
              </a:ext>
            </a:extLst>
          </p:cNvPr>
          <p:cNvSpPr/>
          <p:nvPr/>
        </p:nvSpPr>
        <p:spPr>
          <a:xfrm>
            <a:off x="10288587" y="3206651"/>
            <a:ext cx="153231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s-BO" sz="3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= 68,3</a:t>
            </a:r>
            <a:r>
              <a:rPr lang="es-BO" sz="14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       MMUSD  </a:t>
            </a:r>
            <a:endParaRPr lang="es-BO" sz="1400" b="1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5" name="Google Shape;110;p2">
            <a:extLst>
              <a:ext uri="{FF2B5EF4-FFF2-40B4-BE49-F238E27FC236}">
                <a16:creationId xmlns:a16="http://schemas.microsoft.com/office/drawing/2014/main" id="{9C50CE1E-F94A-075A-B21A-5492290AC754}"/>
              </a:ext>
            </a:extLst>
          </p:cNvPr>
          <p:cNvSpPr/>
          <p:nvPr/>
        </p:nvSpPr>
        <p:spPr>
          <a:xfrm>
            <a:off x="7199328" y="3275577"/>
            <a:ext cx="1714740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3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Desplazamiento y Ahorro en  Diesel al año</a:t>
            </a:r>
            <a:endParaRPr lang="es-ES" sz="1300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58996616-00F0-E14E-3A6B-0A9B0876825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769" y="1875968"/>
            <a:ext cx="720000" cy="72000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212476C2-647B-83F2-A87E-2C7CACE341E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769" y="3239046"/>
            <a:ext cx="720000" cy="720000"/>
          </a:xfrm>
          <a:prstGeom prst="rect">
            <a:avLst/>
          </a:prstGeom>
        </p:spPr>
      </p:pic>
      <p:sp>
        <p:nvSpPr>
          <p:cNvPr id="69" name="Flecha: hacia abajo 68">
            <a:extLst>
              <a:ext uri="{FF2B5EF4-FFF2-40B4-BE49-F238E27FC236}">
                <a16:creationId xmlns:a16="http://schemas.microsoft.com/office/drawing/2014/main" id="{E1EE8377-C81F-5F45-65F0-589031720982}"/>
              </a:ext>
            </a:extLst>
          </p:cNvPr>
          <p:cNvSpPr/>
          <p:nvPr/>
        </p:nvSpPr>
        <p:spPr>
          <a:xfrm>
            <a:off x="8939418" y="3257046"/>
            <a:ext cx="213297" cy="684000"/>
          </a:xfrm>
          <a:prstGeom prst="down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818BCA-01E5-AC39-4F02-68D892E12463}"/>
              </a:ext>
            </a:extLst>
          </p:cNvPr>
          <p:cNvSpPr txBox="1"/>
          <p:nvPr/>
        </p:nvSpPr>
        <p:spPr>
          <a:xfrm>
            <a:off x="7073440" y="1713320"/>
            <a:ext cx="397012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600" b="1" u="sng" dirty="0">
                <a:latin typeface="Century Gothic" panose="020B0502020202020204" pitchFamily="34" charset="0"/>
              </a:rPr>
              <a:t>Líneas de Interconexión Eléctrica:</a:t>
            </a:r>
          </a:p>
          <a:p>
            <a:pPr marL="228600" lvl="1" indent="-228600">
              <a:buFont typeface="+mj-lt"/>
              <a:buAutoNum type="arabicPeriod"/>
            </a:pPr>
            <a:r>
              <a:rPr lang="es-ES" sz="1100" dirty="0" err="1">
                <a:latin typeface="Century Gothic" panose="020B0502020202020204" pitchFamily="34" charset="0"/>
              </a:rPr>
              <a:t>Guajará</a:t>
            </a:r>
            <a:r>
              <a:rPr lang="es-ES" sz="1100" dirty="0">
                <a:latin typeface="Century Gothic" panose="020B0502020202020204" pitchFamily="34" charset="0"/>
              </a:rPr>
              <a:t> </a:t>
            </a:r>
            <a:r>
              <a:rPr lang="es-ES" sz="1100" dirty="0" err="1">
                <a:latin typeface="Century Gothic" panose="020B0502020202020204" pitchFamily="34" charset="0"/>
              </a:rPr>
              <a:t>Mirim</a:t>
            </a:r>
            <a:r>
              <a:rPr lang="es-ES" sz="1100" dirty="0">
                <a:latin typeface="Century Gothic" panose="020B0502020202020204" pitchFamily="34" charset="0"/>
              </a:rPr>
              <a:t> (Brasil) – Guayaramerín (Bolivia)</a:t>
            </a:r>
          </a:p>
          <a:p>
            <a:pPr marL="228600" lvl="1" indent="-228600">
              <a:spcAft>
                <a:spcPts val="600"/>
              </a:spcAft>
              <a:buFont typeface="+mj-lt"/>
              <a:buAutoNum type="arabicPeriod"/>
            </a:pPr>
            <a:r>
              <a:rPr lang="es-ES" sz="1100" dirty="0" err="1">
                <a:latin typeface="Century Gothic" panose="020B0502020202020204" pitchFamily="34" charset="0"/>
              </a:rPr>
              <a:t>Epitaciolândia</a:t>
            </a:r>
            <a:r>
              <a:rPr lang="es-ES" sz="1100" dirty="0">
                <a:latin typeface="Century Gothic" panose="020B0502020202020204" pitchFamily="34" charset="0"/>
              </a:rPr>
              <a:t> (Brasil) – Cobija (Bolivia)</a:t>
            </a:r>
          </a:p>
          <a:p>
            <a:pPr marL="228600" lvl="1" indent="-228600">
              <a:buFont typeface="+mj-lt"/>
              <a:buAutoNum type="arabicPeriod"/>
            </a:pPr>
            <a:r>
              <a:rPr lang="es-ES" sz="1100" dirty="0">
                <a:latin typeface="Century Gothic" panose="020B0502020202020204" pitchFamily="34" charset="0"/>
              </a:rPr>
              <a:t>SE Cobija  – Cobija (Bolivia) </a:t>
            </a:r>
          </a:p>
          <a:p>
            <a:pPr marL="228600" lvl="1" indent="-228600">
              <a:buFont typeface="+mj-lt"/>
              <a:buAutoNum type="arabicPeriod"/>
            </a:pPr>
            <a:r>
              <a:rPr lang="es-ES" sz="1100" dirty="0">
                <a:latin typeface="Century Gothic" panose="020B0502020202020204" pitchFamily="34" charset="0"/>
              </a:rPr>
              <a:t>Guayaramerín – Riberalta (Bolivia)</a:t>
            </a:r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F2C23E2E-F18C-261E-14AA-2D31704D0161}"/>
              </a:ext>
            </a:extLst>
          </p:cNvPr>
          <p:cNvSpPr/>
          <p:nvPr/>
        </p:nvSpPr>
        <p:spPr>
          <a:xfrm>
            <a:off x="10888966" y="1995964"/>
            <a:ext cx="83976" cy="366572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BO">
              <a:solidFill>
                <a:srgbClr val="C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DB59A7C-B3A8-B90A-F506-35C585DFEF0F}"/>
              </a:ext>
            </a:extLst>
          </p:cNvPr>
          <p:cNvSpPr txBox="1"/>
          <p:nvPr/>
        </p:nvSpPr>
        <p:spPr>
          <a:xfrm>
            <a:off x="10954894" y="1913634"/>
            <a:ext cx="124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Tramo Internacional</a:t>
            </a:r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3787E0AE-3E04-2E4E-68DC-C435D09417F7}"/>
              </a:ext>
            </a:extLst>
          </p:cNvPr>
          <p:cNvSpPr/>
          <p:nvPr/>
        </p:nvSpPr>
        <p:spPr>
          <a:xfrm>
            <a:off x="10888966" y="2417326"/>
            <a:ext cx="83976" cy="366572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3009FB-5779-C765-3D97-6DFA376FAD1C}"/>
              </a:ext>
            </a:extLst>
          </p:cNvPr>
          <p:cNvSpPr txBox="1"/>
          <p:nvPr/>
        </p:nvSpPr>
        <p:spPr>
          <a:xfrm>
            <a:off x="10954894" y="2396204"/>
            <a:ext cx="8660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1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Tramo Nacional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1A52DF7-F44F-FA3F-7EAE-A56E630EB3FB}"/>
              </a:ext>
            </a:extLst>
          </p:cNvPr>
          <p:cNvSpPr/>
          <p:nvPr/>
        </p:nvSpPr>
        <p:spPr>
          <a:xfrm>
            <a:off x="821699" y="2093276"/>
            <a:ext cx="144000" cy="14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70BD32B-248E-CDC7-A930-4005D7C92482}"/>
              </a:ext>
            </a:extLst>
          </p:cNvPr>
          <p:cNvSpPr/>
          <p:nvPr/>
        </p:nvSpPr>
        <p:spPr>
          <a:xfrm>
            <a:off x="2786031" y="1849082"/>
            <a:ext cx="144000" cy="14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776D161E-C3E2-F55A-4E59-CFF6F44F31B7}"/>
              </a:ext>
            </a:extLst>
          </p:cNvPr>
          <p:cNvSpPr/>
          <p:nvPr/>
        </p:nvSpPr>
        <p:spPr>
          <a:xfrm>
            <a:off x="2402405" y="1958265"/>
            <a:ext cx="144000" cy="14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080DFE2-7567-F595-6DD4-E7CC3CEAA0F9}"/>
              </a:ext>
            </a:extLst>
          </p:cNvPr>
          <p:cNvSpPr/>
          <p:nvPr/>
        </p:nvSpPr>
        <p:spPr>
          <a:xfrm>
            <a:off x="726281" y="2250796"/>
            <a:ext cx="285356" cy="119033"/>
          </a:xfrm>
          <a:prstGeom prst="rect">
            <a:avLst/>
          </a:prstGeom>
          <a:solidFill>
            <a:srgbClr val="DAD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5C2A116-60E2-7576-732A-C5C332C694CA}"/>
              </a:ext>
            </a:extLst>
          </p:cNvPr>
          <p:cNvSpPr txBox="1"/>
          <p:nvPr/>
        </p:nvSpPr>
        <p:spPr>
          <a:xfrm>
            <a:off x="1008460" y="2357400"/>
            <a:ext cx="9486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SE Cobija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9F106D1-6836-AC90-5A38-83EAFD64C838}"/>
              </a:ext>
            </a:extLst>
          </p:cNvPr>
          <p:cNvSpPr/>
          <p:nvPr/>
        </p:nvSpPr>
        <p:spPr>
          <a:xfrm>
            <a:off x="1011637" y="2232938"/>
            <a:ext cx="144000" cy="14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4F4FA0FA-D8E5-F5A6-E802-5FFEC84091A6}"/>
              </a:ext>
            </a:extLst>
          </p:cNvPr>
          <p:cNvSpPr/>
          <p:nvPr/>
        </p:nvSpPr>
        <p:spPr>
          <a:xfrm>
            <a:off x="910529" y="1821623"/>
            <a:ext cx="144000" cy="144000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5492BC06-E240-915B-3368-7A1DC1BC6B8C}"/>
              </a:ext>
            </a:extLst>
          </p:cNvPr>
          <p:cNvSpPr/>
          <p:nvPr/>
        </p:nvSpPr>
        <p:spPr>
          <a:xfrm>
            <a:off x="2995663" y="1749623"/>
            <a:ext cx="144000" cy="144000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>
              <a:solidFill>
                <a:prstClr val="white"/>
              </a:solidFill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308E3A4B-5331-CC5E-B992-23A0C88FCDCD}"/>
              </a:ext>
            </a:extLst>
          </p:cNvPr>
          <p:cNvCxnSpPr>
            <a:cxnSpLocks/>
            <a:stCxn id="32" idx="6"/>
            <a:endCxn id="44" idx="3"/>
          </p:cNvCxnSpPr>
          <p:nvPr/>
        </p:nvCxnSpPr>
        <p:spPr>
          <a:xfrm flipV="1">
            <a:off x="2930031" y="1872535"/>
            <a:ext cx="86720" cy="48547"/>
          </a:xfrm>
          <a:prstGeom prst="straightConnector1">
            <a:avLst/>
          </a:prstGeom>
          <a:ln w="2540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32AFF8F1-402C-880C-C612-6B4CAEFDEB88}"/>
              </a:ext>
            </a:extLst>
          </p:cNvPr>
          <p:cNvCxnSpPr>
            <a:cxnSpLocks/>
            <a:stCxn id="34" idx="0"/>
            <a:endCxn id="40" idx="4"/>
          </p:cNvCxnSpPr>
          <p:nvPr/>
        </p:nvCxnSpPr>
        <p:spPr>
          <a:xfrm flipH="1" flipV="1">
            <a:off x="982529" y="1965623"/>
            <a:ext cx="101108" cy="267315"/>
          </a:xfrm>
          <a:prstGeom prst="straightConnector1">
            <a:avLst/>
          </a:prstGeom>
          <a:ln w="2540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5A34A14C-1031-E572-1001-D784AE899083}"/>
              </a:ext>
            </a:extLst>
          </p:cNvPr>
          <p:cNvCxnSpPr>
            <a:cxnSpLocks/>
            <a:stCxn id="33" idx="6"/>
            <a:endCxn id="32" idx="3"/>
          </p:cNvCxnSpPr>
          <p:nvPr/>
        </p:nvCxnSpPr>
        <p:spPr>
          <a:xfrm flipV="1">
            <a:off x="2546405" y="1971994"/>
            <a:ext cx="260714" cy="58271"/>
          </a:xfrm>
          <a:prstGeom prst="straightConnector1">
            <a:avLst/>
          </a:prstGeom>
          <a:ln w="25400">
            <a:solidFill>
              <a:schemeClr val="accent4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45D07A70-A008-0F8E-72AD-FB1A20EE4EFA}"/>
              </a:ext>
            </a:extLst>
          </p:cNvPr>
          <p:cNvCxnSpPr>
            <a:cxnSpLocks/>
            <a:stCxn id="15" idx="5"/>
            <a:endCxn id="34" idx="1"/>
          </p:cNvCxnSpPr>
          <p:nvPr/>
        </p:nvCxnSpPr>
        <p:spPr>
          <a:xfrm>
            <a:off x="944611" y="2216188"/>
            <a:ext cx="88114" cy="37838"/>
          </a:xfrm>
          <a:prstGeom prst="straightConnector1">
            <a:avLst/>
          </a:prstGeom>
          <a:ln w="25400">
            <a:solidFill>
              <a:schemeClr val="accent4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ipse 72">
            <a:extLst>
              <a:ext uri="{FF2B5EF4-FFF2-40B4-BE49-F238E27FC236}">
                <a16:creationId xmlns:a16="http://schemas.microsoft.com/office/drawing/2014/main" id="{E8190303-87F3-A2E8-E5A0-90520CEF75CC}"/>
              </a:ext>
            </a:extLst>
          </p:cNvPr>
          <p:cNvSpPr/>
          <p:nvPr/>
        </p:nvSpPr>
        <p:spPr>
          <a:xfrm>
            <a:off x="2966031" y="1909172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16EFBA06-0511-9A00-2C6E-750167AF514E}"/>
              </a:ext>
            </a:extLst>
          </p:cNvPr>
          <p:cNvSpPr/>
          <p:nvPr/>
        </p:nvSpPr>
        <p:spPr>
          <a:xfrm>
            <a:off x="1099363" y="1944858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1AD1B0E1-594E-4DB1-52C6-5EBEBDAFDCAC}"/>
              </a:ext>
            </a:extLst>
          </p:cNvPr>
          <p:cNvSpPr/>
          <p:nvPr/>
        </p:nvSpPr>
        <p:spPr>
          <a:xfrm>
            <a:off x="830947" y="2281883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926472F6-C61B-30C7-46CA-41DCE10D7A8D}"/>
              </a:ext>
            </a:extLst>
          </p:cNvPr>
          <p:cNvSpPr/>
          <p:nvPr/>
        </p:nvSpPr>
        <p:spPr>
          <a:xfrm>
            <a:off x="2646056" y="202127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E10F87BB-34EA-213F-4F3D-8A810432C4FE}"/>
              </a:ext>
            </a:extLst>
          </p:cNvPr>
          <p:cNvSpPr txBox="1"/>
          <p:nvPr/>
        </p:nvSpPr>
        <p:spPr>
          <a:xfrm>
            <a:off x="3021061" y="1559594"/>
            <a:ext cx="15061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7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Guajará-</a:t>
            </a:r>
            <a:r>
              <a:rPr lang="es-BO" sz="7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Mirim</a:t>
            </a:r>
            <a:endParaRPr lang="es-B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C29AF503-C758-1D99-6232-7901C6D1A31B}"/>
              </a:ext>
            </a:extLst>
          </p:cNvPr>
          <p:cNvSpPr txBox="1"/>
          <p:nvPr/>
        </p:nvSpPr>
        <p:spPr>
          <a:xfrm>
            <a:off x="279627" y="1656382"/>
            <a:ext cx="15061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7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Epitaciolândia</a:t>
            </a:r>
            <a:endParaRPr lang="es-B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04378EB1-EA53-A91A-E590-9F3F9A2929C6}"/>
              </a:ext>
            </a:extLst>
          </p:cNvPr>
          <p:cNvSpPr/>
          <p:nvPr/>
        </p:nvSpPr>
        <p:spPr>
          <a:xfrm>
            <a:off x="2661840" y="2438414"/>
            <a:ext cx="2314291" cy="11429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E9456DF-06AB-0BC4-4CC9-CB45EBD82DD2}"/>
              </a:ext>
            </a:extLst>
          </p:cNvPr>
          <p:cNvSpPr txBox="1"/>
          <p:nvPr/>
        </p:nvSpPr>
        <p:spPr>
          <a:xfrm>
            <a:off x="2761794" y="2473408"/>
            <a:ext cx="22143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Línea de Interconexión: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Tensión: 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138 kV 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Longitud: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30,5 km</a:t>
            </a:r>
          </a:p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Conversor de Frecuencia: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50/60 Hz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Capacidad: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50 MVA</a:t>
            </a: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57BD44C2-3A7A-2C41-85DB-C33203094609}"/>
              </a:ext>
            </a:extLst>
          </p:cNvPr>
          <p:cNvSpPr/>
          <p:nvPr/>
        </p:nvSpPr>
        <p:spPr>
          <a:xfrm>
            <a:off x="2639403" y="2297008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E86AB083-668A-8C44-BE63-08C3961BFBF4}"/>
              </a:ext>
            </a:extLst>
          </p:cNvPr>
          <p:cNvSpPr/>
          <p:nvPr/>
        </p:nvSpPr>
        <p:spPr>
          <a:xfrm>
            <a:off x="231172" y="2896221"/>
            <a:ext cx="2314291" cy="11429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C3EBBD0-E2A6-D85F-D849-13D73DE9A932}"/>
              </a:ext>
            </a:extLst>
          </p:cNvPr>
          <p:cNvSpPr txBox="1"/>
          <p:nvPr/>
        </p:nvSpPr>
        <p:spPr>
          <a:xfrm>
            <a:off x="331126" y="2931215"/>
            <a:ext cx="22143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Línea de Interconexión: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Tensión: 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138 kV 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Longitud: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21,5 km</a:t>
            </a:r>
          </a:p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Conversor de Frecuencia: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50/60 Hz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Capacidad: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50 MVA</a:t>
            </a:r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885D2B95-6995-2380-9F18-431F5BFD638F}"/>
              </a:ext>
            </a:extLst>
          </p:cNvPr>
          <p:cNvSpPr/>
          <p:nvPr/>
        </p:nvSpPr>
        <p:spPr>
          <a:xfrm>
            <a:off x="208735" y="2754815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A92F21A0-8C06-AC24-3998-E61D3231FC19}"/>
              </a:ext>
            </a:extLst>
          </p:cNvPr>
          <p:cNvSpPr/>
          <p:nvPr/>
        </p:nvSpPr>
        <p:spPr>
          <a:xfrm>
            <a:off x="195326" y="4150873"/>
            <a:ext cx="2314291" cy="10122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F5B310B4-93E6-51FC-66D9-4E7D5711FB75}"/>
              </a:ext>
            </a:extLst>
          </p:cNvPr>
          <p:cNvSpPr txBox="1"/>
          <p:nvPr/>
        </p:nvSpPr>
        <p:spPr>
          <a:xfrm>
            <a:off x="295280" y="4185867"/>
            <a:ext cx="2214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Línea de Interconexión: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Tensión: 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115 kV 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Longitud: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17,5 km</a:t>
            </a:r>
          </a:p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Transformadores: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115/34,5 kV 25 MVA</a:t>
            </a: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EF6BB3BC-9268-2C9F-671C-B923AE7E0FC8}"/>
              </a:ext>
            </a:extLst>
          </p:cNvPr>
          <p:cNvSpPr/>
          <p:nvPr/>
        </p:nvSpPr>
        <p:spPr>
          <a:xfrm>
            <a:off x="172889" y="4009467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42EAEA5A-FA3A-CDA2-8BCC-C322F7120844}"/>
              </a:ext>
            </a:extLst>
          </p:cNvPr>
          <p:cNvSpPr/>
          <p:nvPr/>
        </p:nvSpPr>
        <p:spPr>
          <a:xfrm>
            <a:off x="2708223" y="3847041"/>
            <a:ext cx="2314291" cy="10122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946AF6A-6D02-88AE-D00F-1AD20637AF40}"/>
              </a:ext>
            </a:extLst>
          </p:cNvPr>
          <p:cNvSpPr txBox="1"/>
          <p:nvPr/>
        </p:nvSpPr>
        <p:spPr>
          <a:xfrm>
            <a:off x="2808177" y="3882035"/>
            <a:ext cx="2214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Línea de Interconexión: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Tensión: 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115 kV 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Longitud:</a:t>
            </a: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79 km</a:t>
            </a:r>
          </a:p>
          <a:p>
            <a:pPr marL="0" lvl="1"/>
            <a:r>
              <a:rPr lang="es-E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Transformadores: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es-ES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115/24,9 kV 25 MVA</a:t>
            </a:r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6495D6AB-E4EB-B26C-48D5-5B6A97A81F46}"/>
              </a:ext>
            </a:extLst>
          </p:cNvPr>
          <p:cNvSpPr/>
          <p:nvPr/>
        </p:nvSpPr>
        <p:spPr>
          <a:xfrm>
            <a:off x="2685786" y="3705635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21E8DA1-C822-BEC8-ECA7-A24C4BF3A9B0}"/>
              </a:ext>
            </a:extLst>
          </p:cNvPr>
          <p:cNvCxnSpPr/>
          <p:nvPr/>
        </p:nvCxnSpPr>
        <p:spPr>
          <a:xfrm>
            <a:off x="7174784" y="2382451"/>
            <a:ext cx="4930611" cy="0"/>
          </a:xfrm>
          <a:prstGeom prst="line">
            <a:avLst/>
          </a:prstGeom>
          <a:ln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73549E6F-CBF2-4AF3-D5D3-F61F19144961}"/>
              </a:ext>
            </a:extLst>
          </p:cNvPr>
          <p:cNvSpPr/>
          <p:nvPr/>
        </p:nvSpPr>
        <p:spPr>
          <a:xfrm>
            <a:off x="5915424" y="4398025"/>
            <a:ext cx="6189970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53C716-B759-2789-4279-79D6CD118D9A}"/>
              </a:ext>
            </a:extLst>
          </p:cNvPr>
          <p:cNvSpPr/>
          <p:nvPr/>
        </p:nvSpPr>
        <p:spPr>
          <a:xfrm>
            <a:off x="5900769" y="4386451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3" name="Google Shape;110;p2">
            <a:extLst>
              <a:ext uri="{FF2B5EF4-FFF2-40B4-BE49-F238E27FC236}">
                <a16:creationId xmlns:a16="http://schemas.microsoft.com/office/drawing/2014/main" id="{8FC89163-151E-5174-1ECD-17A9C24528D0}"/>
              </a:ext>
            </a:extLst>
          </p:cNvPr>
          <p:cNvSpPr/>
          <p:nvPr/>
        </p:nvSpPr>
        <p:spPr>
          <a:xfrm>
            <a:off x="9681395" y="4508749"/>
            <a:ext cx="1675504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32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133.118 </a:t>
            </a:r>
            <a:r>
              <a:rPr lang="es-BO" sz="13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Ton CO2/año </a:t>
            </a:r>
          </a:p>
        </p:txBody>
      </p:sp>
      <p:sp>
        <p:nvSpPr>
          <p:cNvPr id="14" name="Google Shape;110;p2">
            <a:extLst>
              <a:ext uri="{FF2B5EF4-FFF2-40B4-BE49-F238E27FC236}">
                <a16:creationId xmlns:a16="http://schemas.microsoft.com/office/drawing/2014/main" id="{16204A88-72B3-7181-4EFF-30F29FFB7F7E}"/>
              </a:ext>
            </a:extLst>
          </p:cNvPr>
          <p:cNvSpPr/>
          <p:nvPr/>
        </p:nvSpPr>
        <p:spPr>
          <a:xfrm>
            <a:off x="7202284" y="4587650"/>
            <a:ext cx="167550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3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Descarbonización  de la Amazonia </a:t>
            </a:r>
            <a:endParaRPr lang="es-ES" sz="1300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0" name="Picture 6" descr="Co2 ">
            <a:extLst>
              <a:ext uri="{FF2B5EF4-FFF2-40B4-BE49-F238E27FC236}">
                <a16:creationId xmlns:a16="http://schemas.microsoft.com/office/drawing/2014/main" id="{7B565833-557B-376E-934A-7DDD68D0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69" y="456645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2F6176C8-7987-B7FF-F4DF-EE913085900A}"/>
              </a:ext>
            </a:extLst>
          </p:cNvPr>
          <p:cNvSpPr/>
          <p:nvPr/>
        </p:nvSpPr>
        <p:spPr>
          <a:xfrm>
            <a:off x="8961928" y="4491851"/>
            <a:ext cx="213297" cy="684000"/>
          </a:xfrm>
          <a:prstGeom prst="down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43" name="Picture 4" descr="Dinero ">
            <a:extLst>
              <a:ext uri="{FF2B5EF4-FFF2-40B4-BE49-F238E27FC236}">
                <a16:creationId xmlns:a16="http://schemas.microsoft.com/office/drawing/2014/main" id="{FDC0AC2C-F80A-E9EB-D8F8-9E5ABA7D8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57" y="369448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E2168283-57BF-5A7A-94F5-74AF06596BEB}"/>
              </a:ext>
            </a:extLst>
          </p:cNvPr>
          <p:cNvSpPr/>
          <p:nvPr/>
        </p:nvSpPr>
        <p:spPr>
          <a:xfrm>
            <a:off x="5625297" y="3822064"/>
            <a:ext cx="6097522" cy="1080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2371945-8EAF-8A52-DFAD-A013E4BD0602}"/>
              </a:ext>
            </a:extLst>
          </p:cNvPr>
          <p:cNvSpPr/>
          <p:nvPr/>
        </p:nvSpPr>
        <p:spPr>
          <a:xfrm>
            <a:off x="5605751" y="2556377"/>
            <a:ext cx="6097522" cy="1080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8040A1E-262F-CA62-CCB3-E0F2A45CAF9A}"/>
              </a:ext>
            </a:extLst>
          </p:cNvPr>
          <p:cNvSpPr/>
          <p:nvPr/>
        </p:nvSpPr>
        <p:spPr>
          <a:xfrm>
            <a:off x="5642546" y="1315484"/>
            <a:ext cx="6323341" cy="108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6B22420-076B-9EDB-6278-AFC6C99C30B2}"/>
              </a:ext>
            </a:extLst>
          </p:cNvPr>
          <p:cNvSpPr/>
          <p:nvPr/>
        </p:nvSpPr>
        <p:spPr>
          <a:xfrm>
            <a:off x="5625296" y="5066384"/>
            <a:ext cx="6323341" cy="10882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D98EB6B-428B-6FC2-7E85-12DAE69C7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9" t="10672" r="19062" b="37205"/>
          <a:stretch/>
        </p:blipFill>
        <p:spPr>
          <a:xfrm>
            <a:off x="0" y="3469640"/>
            <a:ext cx="6057900" cy="2931160"/>
          </a:xfrm>
          <a:prstGeom prst="rect">
            <a:avLst/>
          </a:prstGeom>
        </p:spPr>
      </p:pic>
      <p:pic>
        <p:nvPicPr>
          <p:cNvPr id="1030" name="Picture 6" descr="UHE JIRAU: 7 anos gerando energia limpa e renovável com desenvolvimento  sustentável na Amazônia - Jirau Energia">
            <a:extLst>
              <a:ext uri="{FF2B5EF4-FFF2-40B4-BE49-F238E27FC236}">
                <a16:creationId xmlns:a16="http://schemas.microsoft.com/office/drawing/2014/main" id="{A1A23717-C850-8A35-0A34-B05C317AC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076" y="1158861"/>
            <a:ext cx="6052824" cy="34047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234621" y="208179"/>
            <a:ext cx="769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OPERACIÓN EN COTA 90 UHE JIRAU</a:t>
            </a:r>
          </a:p>
          <a:p>
            <a:r>
              <a:rPr lang="es-ES" sz="1600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GENERACIÓN ADICIONAL DE ENERGÍA ELÉCTRICA HIDROELÉCTRICA 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8D86DDD-41D7-3AAB-22B8-4E7030D075AF}"/>
              </a:ext>
            </a:extLst>
          </p:cNvPr>
          <p:cNvSpPr/>
          <p:nvPr/>
        </p:nvSpPr>
        <p:spPr>
          <a:xfrm>
            <a:off x="1" y="1321094"/>
            <a:ext cx="6057900" cy="10800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7DB1F728-1D26-25EC-C07E-4C3438967E4B}"/>
              </a:ext>
            </a:extLst>
          </p:cNvPr>
          <p:cNvSpPr txBox="1"/>
          <p:nvPr/>
        </p:nvSpPr>
        <p:spPr>
          <a:xfrm>
            <a:off x="1213862" y="1539864"/>
            <a:ext cx="1936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BO" sz="24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3750 MW </a:t>
            </a:r>
            <a:endParaRPr lang="es-BO" sz="2000" b="1" i="0" u="none" strike="noStrike" cap="none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BO" sz="1200" i="0" u="none" strike="noStrike" cap="none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Potencia Instalada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04740A5-4FA6-6F83-0556-75C99E4A9817}"/>
              </a:ext>
            </a:extLst>
          </p:cNvPr>
          <p:cNvSpPr/>
          <p:nvPr/>
        </p:nvSpPr>
        <p:spPr>
          <a:xfrm>
            <a:off x="141370" y="4024468"/>
            <a:ext cx="1044000" cy="43200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28 Unidades Generadora </a:t>
            </a:r>
            <a:endParaRPr lang="es-BO" sz="1200" b="1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EA7103A9-5532-87BF-5BDF-0983B9CBA72C}"/>
              </a:ext>
            </a:extLst>
          </p:cNvPr>
          <p:cNvSpPr/>
          <p:nvPr/>
        </p:nvSpPr>
        <p:spPr>
          <a:xfrm>
            <a:off x="4860742" y="4024468"/>
            <a:ext cx="1044000" cy="432000"/>
          </a:xfrm>
          <a:prstGeom prst="roundRect">
            <a:avLst/>
          </a:prstGeom>
          <a:solidFill>
            <a:schemeClr val="accent6">
              <a:alpha val="6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200" b="1" dirty="0"/>
              <a:t>22 Unidades Generadoras </a:t>
            </a:r>
            <a:endParaRPr lang="es-BO" sz="1200" b="1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558CB12-09D2-36E5-9C3E-57543786C8BD}"/>
              </a:ext>
            </a:extLst>
          </p:cNvPr>
          <p:cNvSpPr/>
          <p:nvPr/>
        </p:nvSpPr>
        <p:spPr>
          <a:xfrm>
            <a:off x="1321213" y="4024468"/>
            <a:ext cx="1044000" cy="432000"/>
          </a:xfrm>
          <a:prstGeom prst="roundRect">
            <a:avLst/>
          </a:prstGeom>
          <a:solidFill>
            <a:schemeClr val="accent5">
              <a:lumMod val="5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200" b="1" dirty="0"/>
              <a:t>Vertedero</a:t>
            </a:r>
            <a:endParaRPr lang="es-BO" sz="1200" b="1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E7B66580-B6A5-2017-C2C7-03F958EFEC63}"/>
              </a:ext>
            </a:extLst>
          </p:cNvPr>
          <p:cNvSpPr/>
          <p:nvPr/>
        </p:nvSpPr>
        <p:spPr>
          <a:xfrm>
            <a:off x="2501056" y="4024468"/>
            <a:ext cx="1044000" cy="432000"/>
          </a:xfrm>
          <a:prstGeom prst="roundRect">
            <a:avLst/>
          </a:prstGeom>
          <a:solidFill>
            <a:schemeClr val="accent5">
              <a:lumMod val="5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200" b="1" dirty="0"/>
              <a:t>Vertedero de troncos</a:t>
            </a:r>
            <a:endParaRPr lang="es-BO" sz="1200" b="1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31645DC3-E389-3C1D-6582-D99934B3A920}"/>
              </a:ext>
            </a:extLst>
          </p:cNvPr>
          <p:cNvSpPr/>
          <p:nvPr/>
        </p:nvSpPr>
        <p:spPr>
          <a:xfrm>
            <a:off x="3680899" y="4024468"/>
            <a:ext cx="1044000" cy="432000"/>
          </a:xfrm>
          <a:prstGeom prst="roundRect">
            <a:avLst/>
          </a:prstGeom>
          <a:solidFill>
            <a:schemeClr val="accent5">
              <a:lumMod val="5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200" b="1" dirty="0"/>
              <a:t>Presa</a:t>
            </a:r>
            <a:endParaRPr lang="es-BO" sz="1200" b="1" dirty="0"/>
          </a:p>
        </p:txBody>
      </p:sp>
      <p:pic>
        <p:nvPicPr>
          <p:cNvPr id="1034" name="Picture 10" descr="Logo Jirau Energia">
            <a:extLst>
              <a:ext uri="{FF2B5EF4-FFF2-40B4-BE49-F238E27FC236}">
                <a16:creationId xmlns:a16="http://schemas.microsoft.com/office/drawing/2014/main" id="{7FED87DA-9649-0709-34A8-8D7833079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42" y="1501963"/>
            <a:ext cx="720000" cy="2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4374AC75-F3BD-1E1A-3A9C-F709D9646D25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63370" y="3469640"/>
            <a:ext cx="268810" cy="55482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EDA46B75-51F7-B533-C243-4E35AFCAAC78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843213" y="3429000"/>
            <a:ext cx="78780" cy="5954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3E47A769-B2E6-D688-EC3A-8CA07A705F70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2887213" y="3429000"/>
            <a:ext cx="135843" cy="5954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545DAF10-BD34-2A0B-43A8-9D0F9D54973B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4955540" y="3835400"/>
            <a:ext cx="427202" cy="1890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CB934857-12FC-198F-7F0C-096B9D9A99C0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3545056" y="3616960"/>
            <a:ext cx="657843" cy="4075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C147FEEB-F3D7-CE69-CB5F-F135C8E99B62}"/>
              </a:ext>
            </a:extLst>
          </p:cNvPr>
          <p:cNvSpPr>
            <a:spLocks noChangeAspect="1"/>
          </p:cNvSpPr>
          <p:nvPr/>
        </p:nvSpPr>
        <p:spPr>
          <a:xfrm>
            <a:off x="3792082" y="4600479"/>
            <a:ext cx="821633" cy="82163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050" name="Picture 2" descr="Potencia ">
            <a:extLst>
              <a:ext uri="{FF2B5EF4-FFF2-40B4-BE49-F238E27FC236}">
                <a16:creationId xmlns:a16="http://schemas.microsoft.com/office/drawing/2014/main" id="{5590DF54-66CE-2E18-3A28-F5A1BE70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5" y="150302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ABDD816-6FC1-254E-E37D-7287A2476C56}"/>
              </a:ext>
            </a:extLst>
          </p:cNvPr>
          <p:cNvSpPr txBox="1"/>
          <p:nvPr/>
        </p:nvSpPr>
        <p:spPr>
          <a:xfrm>
            <a:off x="3545056" y="1423409"/>
            <a:ext cx="29860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BO" sz="24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50 </a:t>
            </a:r>
            <a:r>
              <a:rPr lang="es-BO" sz="2400" b="1" i="0" u="none" strike="noStrike" cap="none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UGs</a:t>
            </a:r>
            <a:r>
              <a:rPr lang="es-BO" sz="24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endParaRPr lang="es-BO" sz="2000" b="1" i="0" u="none" strike="noStrike" cap="none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BO" sz="1200" i="0" u="none" strike="noStrike" cap="none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Unidades Generadoras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BO" sz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75 MW por Unidad</a:t>
            </a:r>
            <a:endParaRPr lang="es-BO" sz="1200" i="0" u="none" strike="noStrike" cap="none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pic>
        <p:nvPicPr>
          <p:cNvPr id="2052" name="Picture 4" descr="turbina ">
            <a:extLst>
              <a:ext uri="{FF2B5EF4-FFF2-40B4-BE49-F238E27FC236}">
                <a16:creationId xmlns:a16="http://schemas.microsoft.com/office/drawing/2014/main" id="{BFCA0D24-E338-2B4D-1CF7-3CB77B0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14" y="152065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44F28346-D789-573C-F9FF-E694B4087371}"/>
              </a:ext>
            </a:extLst>
          </p:cNvPr>
          <p:cNvCxnSpPr/>
          <p:nvPr/>
        </p:nvCxnSpPr>
        <p:spPr>
          <a:xfrm>
            <a:off x="1176592" y="1501963"/>
            <a:ext cx="0" cy="722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4610B0E2-884A-640A-4752-EEEB021B9AD7}"/>
              </a:ext>
            </a:extLst>
          </p:cNvPr>
          <p:cNvCxnSpPr/>
          <p:nvPr/>
        </p:nvCxnSpPr>
        <p:spPr>
          <a:xfrm>
            <a:off x="3574018" y="1519593"/>
            <a:ext cx="0" cy="722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CuadroTexto 1042">
            <a:extLst>
              <a:ext uri="{FF2B5EF4-FFF2-40B4-BE49-F238E27FC236}">
                <a16:creationId xmlns:a16="http://schemas.microsoft.com/office/drawing/2014/main" id="{2097E080-1AA5-FDE1-E699-1D4E67E5B672}"/>
              </a:ext>
            </a:extLst>
          </p:cNvPr>
          <p:cNvSpPr txBox="1"/>
          <p:nvPr/>
        </p:nvSpPr>
        <p:spPr>
          <a:xfrm rot="20582793">
            <a:off x="2392183" y="5173036"/>
            <a:ext cx="1030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BO" sz="1600" b="1" i="0" u="none" strike="noStrike" cap="none" dirty="0">
                <a:solidFill>
                  <a:srgbClr val="00FFFF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130 Km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08E2D35-5752-C26D-F9D4-3A802A6F02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862" y="5879139"/>
            <a:ext cx="360000" cy="36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6783DF2-C1BD-5FD9-CB1D-7421D29AE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7135" y="5699139"/>
            <a:ext cx="360000" cy="360000"/>
          </a:xfrm>
          <a:prstGeom prst="rect">
            <a:avLst/>
          </a:prstGeom>
        </p:spPr>
      </p:pic>
      <p:sp>
        <p:nvSpPr>
          <p:cNvPr id="27" name="Google Shape;110;p2">
            <a:extLst>
              <a:ext uri="{FF2B5EF4-FFF2-40B4-BE49-F238E27FC236}">
                <a16:creationId xmlns:a16="http://schemas.microsoft.com/office/drawing/2014/main" id="{CCC8881C-9743-C39B-A498-C7AF8664F2E8}"/>
              </a:ext>
            </a:extLst>
          </p:cNvPr>
          <p:cNvSpPr/>
          <p:nvPr/>
        </p:nvSpPr>
        <p:spPr>
          <a:xfrm>
            <a:off x="9641571" y="1463089"/>
            <a:ext cx="1675504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BO" sz="32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</a:t>
            </a:r>
            <a:r>
              <a:rPr lang="es-BO" sz="32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.066</a:t>
            </a:r>
            <a:r>
              <a:rPr lang="es-BO" sz="13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GWh/Año </a:t>
            </a:r>
          </a:p>
        </p:txBody>
      </p:sp>
      <p:sp>
        <p:nvSpPr>
          <p:cNvPr id="28" name="Google Shape;110;p2">
            <a:extLst>
              <a:ext uri="{FF2B5EF4-FFF2-40B4-BE49-F238E27FC236}">
                <a16:creationId xmlns:a16="http://schemas.microsoft.com/office/drawing/2014/main" id="{EA8777FD-24BE-57B0-B12F-1AFBF4451899}"/>
              </a:ext>
            </a:extLst>
          </p:cNvPr>
          <p:cNvSpPr/>
          <p:nvPr/>
        </p:nvSpPr>
        <p:spPr>
          <a:xfrm>
            <a:off x="7480813" y="1409228"/>
            <a:ext cx="217447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BO" sz="13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Beneficio Energético </a:t>
            </a:r>
          </a:p>
          <a:p>
            <a:r>
              <a:rPr lang="es-BO" sz="13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Bolivia – Brasil 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2A989B6-4790-330D-A698-82010C1DFFAA}"/>
              </a:ext>
            </a:extLst>
          </p:cNvPr>
          <p:cNvSpPr/>
          <p:nvPr/>
        </p:nvSpPr>
        <p:spPr>
          <a:xfrm>
            <a:off x="6343035" y="2556377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DF63748-1337-2A8F-0DFF-3FC16F8FE230}"/>
              </a:ext>
            </a:extLst>
          </p:cNvPr>
          <p:cNvSpPr/>
          <p:nvPr/>
        </p:nvSpPr>
        <p:spPr>
          <a:xfrm>
            <a:off x="6343035" y="3822064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2" name="Google Shape;110;p2">
            <a:extLst>
              <a:ext uri="{FF2B5EF4-FFF2-40B4-BE49-F238E27FC236}">
                <a16:creationId xmlns:a16="http://schemas.microsoft.com/office/drawing/2014/main" id="{1ADA377C-8150-1102-9F76-0E6BFE77AF4E}"/>
              </a:ext>
            </a:extLst>
          </p:cNvPr>
          <p:cNvSpPr/>
          <p:nvPr/>
        </p:nvSpPr>
        <p:spPr>
          <a:xfrm>
            <a:off x="7535953" y="2850176"/>
            <a:ext cx="189264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3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Descarbonización de la Amazonia</a:t>
            </a:r>
            <a:endParaRPr lang="es-ES" sz="13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938CBA88-D925-3E72-F37E-E97119023FE8}"/>
              </a:ext>
            </a:extLst>
          </p:cNvPr>
          <p:cNvSpPr/>
          <p:nvPr/>
        </p:nvSpPr>
        <p:spPr>
          <a:xfrm>
            <a:off x="6343035" y="5066383"/>
            <a:ext cx="1031883" cy="11727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6" name="Flecha: hacia abajo 35">
            <a:extLst>
              <a:ext uri="{FF2B5EF4-FFF2-40B4-BE49-F238E27FC236}">
                <a16:creationId xmlns:a16="http://schemas.microsoft.com/office/drawing/2014/main" id="{C081F7E5-580B-0B27-B8E5-D8076E9B3EDB}"/>
              </a:ext>
            </a:extLst>
          </p:cNvPr>
          <p:cNvSpPr/>
          <p:nvPr/>
        </p:nvSpPr>
        <p:spPr>
          <a:xfrm>
            <a:off x="9446713" y="2635766"/>
            <a:ext cx="213297" cy="921222"/>
          </a:xfrm>
          <a:prstGeom prst="down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C3A6B4F-11E8-5BBF-E18D-472859176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3035" y="4002064"/>
            <a:ext cx="720000" cy="720000"/>
          </a:xfrm>
          <a:prstGeom prst="rect">
            <a:avLst/>
          </a:prstGeom>
          <a:noFill/>
        </p:spPr>
      </p:pic>
      <p:sp>
        <p:nvSpPr>
          <p:cNvPr id="38" name="Google Shape;110;p2">
            <a:extLst>
              <a:ext uri="{FF2B5EF4-FFF2-40B4-BE49-F238E27FC236}">
                <a16:creationId xmlns:a16="http://schemas.microsoft.com/office/drawing/2014/main" id="{006572B4-98E5-D2E3-862C-F0911B81B54E}"/>
              </a:ext>
            </a:extLst>
          </p:cNvPr>
          <p:cNvSpPr/>
          <p:nvPr/>
        </p:nvSpPr>
        <p:spPr>
          <a:xfrm>
            <a:off x="9758878" y="2730616"/>
            <a:ext cx="1675504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32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133.118</a:t>
            </a:r>
            <a:r>
              <a:rPr lang="es-BO" sz="13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Ton CO2/año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194C1F6-79A2-870E-BD02-D7856DDA83DF}"/>
              </a:ext>
            </a:extLst>
          </p:cNvPr>
          <p:cNvSpPr txBox="1"/>
          <p:nvPr/>
        </p:nvSpPr>
        <p:spPr>
          <a:xfrm>
            <a:off x="7368427" y="4865407"/>
            <a:ext cx="45737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182563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Energía</a:t>
            </a: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Adicional generada será </a:t>
            </a:r>
            <a:r>
              <a:rPr lang="es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destinada </a:t>
            </a:r>
            <a:r>
              <a:rPr lang="es-E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al suministro del </a:t>
            </a:r>
            <a:r>
              <a:rPr lang="es-ES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Norte Amazónico:</a:t>
            </a:r>
          </a:p>
          <a:p>
            <a:pPr marL="639763" lvl="2" indent="-171450">
              <a:buFontTx/>
              <a:buChar char="-"/>
              <a:defRPr/>
            </a:pPr>
            <a:r>
              <a:rPr lang="es-ES" sz="1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Guayaramerín</a:t>
            </a:r>
          </a:p>
          <a:p>
            <a:pPr marL="639763" lvl="2" indent="-171450">
              <a:buFontTx/>
              <a:buChar char="-"/>
              <a:defRPr/>
            </a:pPr>
            <a:r>
              <a:rPr lang="es-ES" sz="1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Riberalta.</a:t>
            </a:r>
          </a:p>
          <a:p>
            <a:pPr marL="639763" lvl="2" indent="-171450">
              <a:buFontTx/>
              <a:buChar char="-"/>
              <a:defRPr/>
            </a:pPr>
            <a:r>
              <a:rPr lang="es-ES" sz="1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Cobija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CE8FAC2-4FA6-3DC5-B3EC-972BB406FA2E}"/>
              </a:ext>
            </a:extLst>
          </p:cNvPr>
          <p:cNvSpPr/>
          <p:nvPr/>
        </p:nvSpPr>
        <p:spPr>
          <a:xfrm>
            <a:off x="6343035" y="1315484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41" name="Picture 4" descr="energía del agua">
            <a:extLst>
              <a:ext uri="{FF2B5EF4-FFF2-40B4-BE49-F238E27FC236}">
                <a16:creationId xmlns:a16="http://schemas.microsoft.com/office/drawing/2014/main" id="{06A8FD35-5693-66E4-5806-F1657464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5" y="14954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Google Shape;110;p2">
            <a:extLst>
              <a:ext uri="{FF2B5EF4-FFF2-40B4-BE49-F238E27FC236}">
                <a16:creationId xmlns:a16="http://schemas.microsoft.com/office/drawing/2014/main" id="{B811E66D-9C09-F611-220C-4442B38AB4DE}"/>
              </a:ext>
            </a:extLst>
          </p:cNvPr>
          <p:cNvSpPr/>
          <p:nvPr/>
        </p:nvSpPr>
        <p:spPr>
          <a:xfrm>
            <a:off x="9389958" y="3969669"/>
            <a:ext cx="1031536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BO" sz="32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50,0</a:t>
            </a:r>
            <a:r>
              <a:rPr lang="es-BO" sz="13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MMLTS</a:t>
            </a:r>
            <a:endParaRPr lang="es-BO" sz="1300" b="1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3" name="Google Shape;110;p2">
            <a:extLst>
              <a:ext uri="{FF2B5EF4-FFF2-40B4-BE49-F238E27FC236}">
                <a16:creationId xmlns:a16="http://schemas.microsoft.com/office/drawing/2014/main" id="{DB5B274A-0019-1996-88F6-0F5F316FB8D6}"/>
              </a:ext>
            </a:extLst>
          </p:cNvPr>
          <p:cNvSpPr/>
          <p:nvPr/>
        </p:nvSpPr>
        <p:spPr>
          <a:xfrm>
            <a:off x="10275323" y="3969669"/>
            <a:ext cx="1368711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s-BO" sz="32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= 68,3</a:t>
            </a:r>
            <a:r>
              <a:rPr lang="es-BO" sz="13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       </a:t>
            </a:r>
            <a:r>
              <a:rPr lang="es-BO" sz="1300" b="1" dirty="0" err="1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MMUSD</a:t>
            </a:r>
            <a:r>
              <a:rPr lang="es-BO" sz="1300" b="1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 </a:t>
            </a:r>
            <a:endParaRPr lang="es-BO" sz="1300" b="1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5" name="Google Shape;110;p2">
            <a:extLst>
              <a:ext uri="{FF2B5EF4-FFF2-40B4-BE49-F238E27FC236}">
                <a16:creationId xmlns:a16="http://schemas.microsoft.com/office/drawing/2014/main" id="{C090F17D-D942-B700-EBF9-DC985D9AB23E}"/>
              </a:ext>
            </a:extLst>
          </p:cNvPr>
          <p:cNvSpPr/>
          <p:nvPr/>
        </p:nvSpPr>
        <p:spPr>
          <a:xfrm>
            <a:off x="7424183" y="4115863"/>
            <a:ext cx="177772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13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Desplazamiento y Ahorro de Diesel</a:t>
            </a:r>
            <a:endParaRPr lang="es-ES" sz="1300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6" name="Flecha: hacia abajo 45">
            <a:extLst>
              <a:ext uri="{FF2B5EF4-FFF2-40B4-BE49-F238E27FC236}">
                <a16:creationId xmlns:a16="http://schemas.microsoft.com/office/drawing/2014/main" id="{EDBE7E7B-FD48-2B7A-C68B-381C71BD8F08}"/>
              </a:ext>
            </a:extLst>
          </p:cNvPr>
          <p:cNvSpPr/>
          <p:nvPr/>
        </p:nvSpPr>
        <p:spPr>
          <a:xfrm>
            <a:off x="9142362" y="3901453"/>
            <a:ext cx="213297" cy="921222"/>
          </a:xfrm>
          <a:prstGeom prst="down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7" name="Flecha: hacia abajo 46">
            <a:extLst>
              <a:ext uri="{FF2B5EF4-FFF2-40B4-BE49-F238E27FC236}">
                <a16:creationId xmlns:a16="http://schemas.microsoft.com/office/drawing/2014/main" id="{BE5FEABC-B268-3F31-77C6-F9081E8039A6}"/>
              </a:ext>
            </a:extLst>
          </p:cNvPr>
          <p:cNvSpPr/>
          <p:nvPr/>
        </p:nvSpPr>
        <p:spPr>
          <a:xfrm flipV="1">
            <a:off x="9495412" y="1394873"/>
            <a:ext cx="213297" cy="921222"/>
          </a:xfrm>
          <a:prstGeom prst="down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48" name="Picture 6" descr="Co2 ">
            <a:extLst>
              <a:ext uri="{FF2B5EF4-FFF2-40B4-BE49-F238E27FC236}">
                <a16:creationId xmlns:a16="http://schemas.microsoft.com/office/drawing/2014/main" id="{36BEB23E-47F0-B308-F0C8-09BE6345E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5" y="273637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Bandera de Brasil - PNG y Vector">
            <a:extLst>
              <a:ext uri="{FF2B5EF4-FFF2-40B4-BE49-F238E27FC236}">
                <a16:creationId xmlns:a16="http://schemas.microsoft.com/office/drawing/2014/main" id="{99A64C39-D86B-7C17-6A6A-1173115E9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476" y="1936040"/>
            <a:ext cx="48629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9741E862-5398-2586-2F6C-615529E85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267" y="1924356"/>
            <a:ext cx="50155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DD2EABE-2125-F990-203C-61D4591E139F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762" y="5210431"/>
            <a:ext cx="720000" cy="720000"/>
          </a:xfrm>
          <a:prstGeom prst="rect">
            <a:avLst/>
          </a:prstGeom>
          <a:noFill/>
        </p:spPr>
      </p:pic>
      <p:pic>
        <p:nvPicPr>
          <p:cNvPr id="53" name="Picture 6" descr="destello ">
            <a:extLst>
              <a:ext uri="{FF2B5EF4-FFF2-40B4-BE49-F238E27FC236}">
                <a16:creationId xmlns:a16="http://schemas.microsoft.com/office/drawing/2014/main" id="{92830BA0-945E-D1ED-A2EC-6DB60E5D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54" y="536419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3EB80934-DDE5-720F-C3BD-B3941EF96368}"/>
              </a:ext>
            </a:extLst>
          </p:cNvPr>
          <p:cNvSpPr/>
          <p:nvPr/>
        </p:nvSpPr>
        <p:spPr>
          <a:xfrm rot="4228103">
            <a:off x="2844365" y="4648324"/>
            <a:ext cx="277936" cy="1725418"/>
          </a:xfrm>
          <a:prstGeom prst="downArrow">
            <a:avLst/>
          </a:prstGeom>
          <a:solidFill>
            <a:srgbClr val="00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4" name="Picture 4" descr="Dinero ">
            <a:extLst>
              <a:ext uri="{FF2B5EF4-FFF2-40B4-BE49-F238E27FC236}">
                <a16:creationId xmlns:a16="http://schemas.microsoft.com/office/drawing/2014/main" id="{F88E4227-845D-A1F9-04DE-0A565BFF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26" y="455109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0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0F6828C9-3FB6-3257-36A5-D1CA673B7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" y="1209736"/>
            <a:ext cx="6040800" cy="349982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8A1AA2A-CCD7-0FA9-8DAD-82AE95269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4" t="-3928" r="931" b="5220"/>
          <a:stretch/>
        </p:blipFill>
        <p:spPr>
          <a:xfrm>
            <a:off x="55200" y="5006837"/>
            <a:ext cx="6040800" cy="1137739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ADDFB9C-3E07-AF06-5971-4E9BF8650098}"/>
              </a:ext>
            </a:extLst>
          </p:cNvPr>
          <p:cNvSpPr txBox="1"/>
          <p:nvPr/>
        </p:nvSpPr>
        <p:spPr>
          <a:xfrm>
            <a:off x="782698" y="1069174"/>
            <a:ext cx="435628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BO"/>
            </a:defPPr>
            <a:lvl1pPr algn="ctr">
              <a:defRPr sz="1400" b="1">
                <a:solidFill>
                  <a:schemeClr val="bg1"/>
                </a:solidFill>
                <a:highlight>
                  <a:srgbClr val="000080"/>
                </a:highlight>
                <a:latin typeface="Century Gothic"/>
                <a:cs typeface="Calibri"/>
              </a:defRPr>
            </a:lvl1pPr>
          </a:lstStyle>
          <a:p>
            <a:r>
              <a:rPr lang="es-ES" dirty="0"/>
              <a:t>Área de los Estudios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132728" y="205818"/>
            <a:ext cx="700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ESTUDIOS DE INVENTARIO HIDROELÉCTRICO BINACIONAL </a:t>
            </a:r>
            <a:r>
              <a:rPr lang="es-ES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GENERACIÓN HIDROELÉCTRICA BOLIVIA - BRASIL</a:t>
            </a:r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3D66051D-8787-1679-A9A3-652DF9EDBCE2}"/>
              </a:ext>
            </a:extLst>
          </p:cNvPr>
          <p:cNvGrpSpPr/>
          <p:nvPr/>
        </p:nvGrpSpPr>
        <p:grpSpPr>
          <a:xfrm>
            <a:off x="6363785" y="2946662"/>
            <a:ext cx="5801359" cy="1080000"/>
            <a:chOff x="6333751" y="2620763"/>
            <a:chExt cx="5801359" cy="1080000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6FE3977D-E06F-068E-E8EA-AAEDEC4CBC10}"/>
                </a:ext>
              </a:extLst>
            </p:cNvPr>
            <p:cNvSpPr/>
            <p:nvPr/>
          </p:nvSpPr>
          <p:spPr>
            <a:xfrm>
              <a:off x="6951145" y="2620763"/>
              <a:ext cx="5183965" cy="108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0A9A27DB-904A-F105-B986-8770AF025DD2}"/>
                </a:ext>
              </a:extLst>
            </p:cNvPr>
            <p:cNvSpPr/>
            <p:nvPr/>
          </p:nvSpPr>
          <p:spPr>
            <a:xfrm>
              <a:off x="6333751" y="2620763"/>
              <a:ext cx="1080000" cy="1080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pic>
          <p:nvPicPr>
            <p:cNvPr id="52" name="Picture 6" descr="Co2 ">
              <a:extLst>
                <a:ext uri="{FF2B5EF4-FFF2-40B4-BE49-F238E27FC236}">
                  <a16:creationId xmlns:a16="http://schemas.microsoft.com/office/drawing/2014/main" id="{AE1E05EA-ECF6-5E7A-08E8-B5CB99AB2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062" y="2800763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110;p2">
              <a:extLst>
                <a:ext uri="{FF2B5EF4-FFF2-40B4-BE49-F238E27FC236}">
                  <a16:creationId xmlns:a16="http://schemas.microsoft.com/office/drawing/2014/main" id="{F5E708D7-5EAD-429D-D05C-2487615FE601}"/>
                </a:ext>
              </a:extLst>
            </p:cNvPr>
            <p:cNvSpPr/>
            <p:nvPr/>
          </p:nvSpPr>
          <p:spPr>
            <a:xfrm>
              <a:off x="10043912" y="2722675"/>
              <a:ext cx="1675504" cy="784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s-BO" sz="3200" b="1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8,2</a:t>
              </a:r>
            </a:p>
            <a:p>
              <a:pPr algn="ctr"/>
              <a:r>
                <a:rPr lang="es-BO" sz="1300" b="1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s-BO" sz="1300" b="1" dirty="0" err="1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MMTon</a:t>
              </a:r>
              <a:r>
                <a:rPr lang="es-BO" sz="1300" b="1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CO2/año </a:t>
              </a:r>
            </a:p>
          </p:txBody>
        </p:sp>
        <p:sp>
          <p:nvSpPr>
            <p:cNvPr id="29" name="Google Shape;110;p2">
              <a:extLst>
                <a:ext uri="{FF2B5EF4-FFF2-40B4-BE49-F238E27FC236}">
                  <a16:creationId xmlns:a16="http://schemas.microsoft.com/office/drawing/2014/main" id="{1BA3DE2C-2F3B-1E99-A8F4-9E16E238C7FC}"/>
                </a:ext>
              </a:extLst>
            </p:cNvPr>
            <p:cNvSpPr/>
            <p:nvPr/>
          </p:nvSpPr>
          <p:spPr>
            <a:xfrm>
              <a:off x="7540321" y="2742858"/>
              <a:ext cx="223876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s-ES" sz="16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R</a:t>
              </a:r>
              <a:r>
                <a:rPr lang="es-ES" sz="16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educción de emisiones de dióxido de carbono.</a:t>
              </a: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7F3BEEAA-4DD5-155F-ED5D-AC90BB037914}"/>
              </a:ext>
            </a:extLst>
          </p:cNvPr>
          <p:cNvGrpSpPr/>
          <p:nvPr/>
        </p:nvGrpSpPr>
        <p:grpSpPr>
          <a:xfrm>
            <a:off x="6357819" y="1805757"/>
            <a:ext cx="5815504" cy="1080000"/>
            <a:chOff x="6333751" y="1322213"/>
            <a:chExt cx="5815504" cy="1080000"/>
          </a:xfrm>
        </p:grpSpPr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7E4BAE50-3A76-36BF-9569-18F59B71B5CA}"/>
                </a:ext>
              </a:extLst>
            </p:cNvPr>
            <p:cNvSpPr/>
            <p:nvPr/>
          </p:nvSpPr>
          <p:spPr>
            <a:xfrm>
              <a:off x="6951145" y="1322213"/>
              <a:ext cx="5198110" cy="108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E49E8731-8C77-20E7-DA32-66BF4A9E702D}"/>
                </a:ext>
              </a:extLst>
            </p:cNvPr>
            <p:cNvSpPr/>
            <p:nvPr/>
          </p:nvSpPr>
          <p:spPr>
            <a:xfrm>
              <a:off x="6333751" y="1322213"/>
              <a:ext cx="1080000" cy="1080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pic>
          <p:nvPicPr>
            <p:cNvPr id="60" name="Picture 4" descr="energía del agua">
              <a:extLst>
                <a:ext uri="{FF2B5EF4-FFF2-40B4-BE49-F238E27FC236}">
                  <a16:creationId xmlns:a16="http://schemas.microsoft.com/office/drawing/2014/main" id="{9D63D324-6B0A-D465-3471-AA2F5B3EF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112" y="1502213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Google Shape;110;p2">
              <a:extLst>
                <a:ext uri="{FF2B5EF4-FFF2-40B4-BE49-F238E27FC236}">
                  <a16:creationId xmlns:a16="http://schemas.microsoft.com/office/drawing/2014/main" id="{8DC8E4C0-3FE7-8B67-5D78-182AFB4CCF86}"/>
                </a:ext>
              </a:extLst>
            </p:cNvPr>
            <p:cNvSpPr/>
            <p:nvPr/>
          </p:nvSpPr>
          <p:spPr>
            <a:xfrm>
              <a:off x="9785052" y="1433613"/>
              <a:ext cx="2269338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s-BO" sz="3600" b="1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19</a:t>
              </a:r>
              <a:r>
                <a:rPr lang="es-BO" sz="3600" b="1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.211</a:t>
              </a:r>
              <a:r>
                <a:rPr lang="es-BO" sz="1400" b="1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GWh/Año </a:t>
              </a:r>
            </a:p>
          </p:txBody>
        </p:sp>
        <p:sp>
          <p:nvSpPr>
            <p:cNvPr id="42" name="Google Shape;110;p2">
              <a:extLst>
                <a:ext uri="{FF2B5EF4-FFF2-40B4-BE49-F238E27FC236}">
                  <a16:creationId xmlns:a16="http://schemas.microsoft.com/office/drawing/2014/main" id="{ED3B688E-5D4A-2070-9C5C-212E1DEE57CA}"/>
                </a:ext>
              </a:extLst>
            </p:cNvPr>
            <p:cNvSpPr/>
            <p:nvPr/>
          </p:nvSpPr>
          <p:spPr>
            <a:xfrm>
              <a:off x="7468544" y="1451153"/>
              <a:ext cx="2526878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s-BO" sz="16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Generación </a:t>
              </a:r>
            </a:p>
            <a:p>
              <a:r>
                <a:rPr lang="es-BO" sz="16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de Energía </a:t>
              </a:r>
              <a:r>
                <a:rPr lang="es-BO" sz="1600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hidroeléctrica limpia </a:t>
              </a:r>
              <a:r>
                <a:rPr lang="es-BO" sz="16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2656D5C5-7C36-0F35-7B3B-63C9C9E0B5DD}"/>
                </a:ext>
              </a:extLst>
            </p:cNvPr>
            <p:cNvCxnSpPr>
              <a:cxnSpLocks/>
            </p:cNvCxnSpPr>
            <p:nvPr/>
          </p:nvCxnSpPr>
          <p:spPr>
            <a:xfrm>
              <a:off x="9838881" y="1502213"/>
              <a:ext cx="0" cy="72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0CD30765-C9EF-4D04-15BA-B833E25D84C3}"/>
              </a:ext>
            </a:extLst>
          </p:cNvPr>
          <p:cNvGrpSpPr/>
          <p:nvPr/>
        </p:nvGrpSpPr>
        <p:grpSpPr>
          <a:xfrm>
            <a:off x="6363136" y="4118719"/>
            <a:ext cx="6582888" cy="1080000"/>
            <a:chOff x="5506896" y="4093800"/>
            <a:chExt cx="6582888" cy="1080000"/>
          </a:xfrm>
        </p:grpSpPr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E6AFB016-97D8-EC2B-FCD1-8AE53E180D44}"/>
                </a:ext>
              </a:extLst>
            </p:cNvPr>
            <p:cNvSpPr/>
            <p:nvPr/>
          </p:nvSpPr>
          <p:spPr>
            <a:xfrm>
              <a:off x="6124290" y="4093800"/>
              <a:ext cx="5965494" cy="108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8821553C-3127-7E17-3148-2A1B9DF6A32E}"/>
                </a:ext>
              </a:extLst>
            </p:cNvPr>
            <p:cNvSpPr/>
            <p:nvPr/>
          </p:nvSpPr>
          <p:spPr>
            <a:xfrm>
              <a:off x="5506896" y="4093800"/>
              <a:ext cx="1080000" cy="1080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58" name="Google Shape;110;p2">
              <a:extLst>
                <a:ext uri="{FF2B5EF4-FFF2-40B4-BE49-F238E27FC236}">
                  <a16:creationId xmlns:a16="http://schemas.microsoft.com/office/drawing/2014/main" id="{14D65EA8-3883-87D8-32EE-4D3AC2B5E536}"/>
                </a:ext>
              </a:extLst>
            </p:cNvPr>
            <p:cNvSpPr/>
            <p:nvPr/>
          </p:nvSpPr>
          <p:spPr>
            <a:xfrm>
              <a:off x="6730309" y="4158560"/>
              <a:ext cx="4457317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s-ES" sz="1600" dirty="0">
                  <a:latin typeface="Century Gothic" panose="020B0502020202020204" pitchFamily="34" charset="0"/>
                </a:rPr>
                <a:t>Ventajas económicas de transporte a través de la nueva red de vías navegables para ambos países.</a:t>
              </a:r>
            </a:p>
          </p:txBody>
        </p:sp>
      </p:grpSp>
      <p:sp>
        <p:nvSpPr>
          <p:cNvPr id="67" name="Flecha: hacia abajo 66">
            <a:extLst>
              <a:ext uri="{FF2B5EF4-FFF2-40B4-BE49-F238E27FC236}">
                <a16:creationId xmlns:a16="http://schemas.microsoft.com/office/drawing/2014/main" id="{6CD9E98D-5647-813A-C4C0-56613EB75B9F}"/>
              </a:ext>
            </a:extLst>
          </p:cNvPr>
          <p:cNvSpPr/>
          <p:nvPr/>
        </p:nvSpPr>
        <p:spPr>
          <a:xfrm>
            <a:off x="9894257" y="3078707"/>
            <a:ext cx="213297" cy="921222"/>
          </a:xfrm>
          <a:prstGeom prst="down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C4A9A08B-2C15-25E7-B219-D536895AD5E7}"/>
              </a:ext>
            </a:extLst>
          </p:cNvPr>
          <p:cNvSpPr/>
          <p:nvPr/>
        </p:nvSpPr>
        <p:spPr>
          <a:xfrm>
            <a:off x="7436421" y="5269923"/>
            <a:ext cx="4532317" cy="10882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871817F7-2073-2772-5059-B2DE3DD0DF19}"/>
              </a:ext>
            </a:extLst>
          </p:cNvPr>
          <p:cNvSpPr/>
          <p:nvPr/>
        </p:nvSpPr>
        <p:spPr>
          <a:xfrm>
            <a:off x="6363136" y="5269923"/>
            <a:ext cx="1080000" cy="10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9E410CBD-9AAC-B1A4-2690-32E5BC17B7CC}"/>
              </a:ext>
            </a:extLst>
          </p:cNvPr>
          <p:cNvSpPr txBox="1"/>
          <p:nvPr/>
        </p:nvSpPr>
        <p:spPr>
          <a:xfrm>
            <a:off x="7929845" y="5433267"/>
            <a:ext cx="41744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Proyecto Concluido y en Cierre Administrativo.</a:t>
            </a:r>
          </a:p>
          <a:p>
            <a:pPr marL="182563" lvl="1" indent="-171450"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11113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Presentación de resultados de Estudio de Inventario al </a:t>
            </a:r>
            <a:r>
              <a:rPr lang="es-ES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CTB</a:t>
            </a:r>
            <a:r>
              <a:rPr lang="es-E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para continuar con las siguientes etapas.</a:t>
            </a:r>
          </a:p>
        </p:txBody>
      </p:sp>
      <p:pic>
        <p:nvPicPr>
          <p:cNvPr id="3074" name="Picture 2" descr="barco">
            <a:extLst>
              <a:ext uri="{FF2B5EF4-FFF2-40B4-BE49-F238E27FC236}">
                <a16:creationId xmlns:a16="http://schemas.microsoft.com/office/drawing/2014/main" id="{C518D1D3-FEB1-08C1-6EE4-9C5BC19F9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46" y="429871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nero ">
            <a:extLst>
              <a:ext uri="{FF2B5EF4-FFF2-40B4-BE49-F238E27FC236}">
                <a16:creationId xmlns:a16="http://schemas.microsoft.com/office/drawing/2014/main" id="{FE41F59D-333D-B428-6E69-C3E9D3B1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00" y="466283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6FDDCD-A559-914E-CC02-C722B69C5F04}"/>
              </a:ext>
            </a:extLst>
          </p:cNvPr>
          <p:cNvSpPr txBox="1"/>
          <p:nvPr/>
        </p:nvSpPr>
        <p:spPr>
          <a:xfrm>
            <a:off x="28405" y="6158992"/>
            <a:ext cx="6693495" cy="49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lvl="0" indent="-8731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2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Presa </a:t>
            </a:r>
            <a:r>
              <a:rPr lang="es-ES" sz="1200" b="1" dirty="0" err="1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Ribeirão</a:t>
            </a:r>
            <a:r>
              <a:rPr lang="es-ES" sz="12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 </a:t>
            </a:r>
            <a:r>
              <a:rPr lang="es-ES" sz="12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112,50 m </a:t>
            </a:r>
            <a:endParaRPr lang="es-ES" sz="1000" b="1" dirty="0">
              <a:latin typeface="Century Gothic" panose="020B0502020202020204" pitchFamily="34" charset="0"/>
              <a:ea typeface="Tahoma"/>
              <a:cs typeface="Tahoma"/>
              <a:sym typeface="Tahoma"/>
            </a:endParaRPr>
          </a:p>
          <a:p>
            <a:pPr marL="87313" indent="-87313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12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Presa Yatta-2  </a:t>
            </a:r>
            <a:r>
              <a:rPr lang="pt-BR" sz="12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120,0 m</a:t>
            </a:r>
            <a:r>
              <a:rPr lang="es-ES" sz="12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 </a:t>
            </a:r>
            <a:endParaRPr lang="pt-BR" sz="1100" dirty="0">
              <a:latin typeface="Century Gothic" panose="020B0502020202020204" pitchFamily="34" charset="0"/>
              <a:ea typeface="Tahoma"/>
              <a:cs typeface="Tahoma"/>
              <a:sym typeface="Tahoma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59C4853-1D31-584D-40A6-45C5B51C53E7}"/>
              </a:ext>
            </a:extLst>
          </p:cNvPr>
          <p:cNvGrpSpPr/>
          <p:nvPr/>
        </p:nvGrpSpPr>
        <p:grpSpPr>
          <a:xfrm>
            <a:off x="6354575" y="654650"/>
            <a:ext cx="5815504" cy="1080000"/>
            <a:chOff x="6333751" y="1322213"/>
            <a:chExt cx="5815504" cy="108000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9ED76B5-027D-86DF-23F0-99FB62D73A83}"/>
                </a:ext>
              </a:extLst>
            </p:cNvPr>
            <p:cNvSpPr/>
            <p:nvPr/>
          </p:nvSpPr>
          <p:spPr>
            <a:xfrm>
              <a:off x="6951145" y="1322213"/>
              <a:ext cx="5198110" cy="108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sz="200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A33D9B9-56C5-52B3-AB4E-A488522043FE}"/>
                </a:ext>
              </a:extLst>
            </p:cNvPr>
            <p:cNvSpPr/>
            <p:nvPr/>
          </p:nvSpPr>
          <p:spPr>
            <a:xfrm>
              <a:off x="6333751" y="1322213"/>
              <a:ext cx="1080000" cy="1080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0" name="Google Shape;110;p2">
              <a:extLst>
                <a:ext uri="{FF2B5EF4-FFF2-40B4-BE49-F238E27FC236}">
                  <a16:creationId xmlns:a16="http://schemas.microsoft.com/office/drawing/2014/main" id="{3FA6C630-4297-87F5-8538-2F64630204B0}"/>
                </a:ext>
              </a:extLst>
            </p:cNvPr>
            <p:cNvSpPr/>
            <p:nvPr/>
          </p:nvSpPr>
          <p:spPr>
            <a:xfrm>
              <a:off x="9635999" y="1537718"/>
              <a:ext cx="196252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s-BO" sz="3200" b="1" dirty="0">
                  <a:solidFill>
                    <a:srgbClr val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</a:rPr>
                <a:t>3.772</a:t>
              </a:r>
              <a:r>
                <a:rPr lang="es-BO" sz="1300" b="1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s-BO" sz="2400" b="1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MW </a:t>
              </a:r>
              <a:endParaRPr lang="es-BO" sz="13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Google Shape;110;p2">
              <a:extLst>
                <a:ext uri="{FF2B5EF4-FFF2-40B4-BE49-F238E27FC236}">
                  <a16:creationId xmlns:a16="http://schemas.microsoft.com/office/drawing/2014/main" id="{04B6DB08-C4B0-F600-D959-3D9E06D7FC73}"/>
                </a:ext>
              </a:extLst>
            </p:cNvPr>
            <p:cNvSpPr/>
            <p:nvPr/>
          </p:nvSpPr>
          <p:spPr>
            <a:xfrm>
              <a:off x="7684471" y="1555612"/>
              <a:ext cx="159941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s-BO" sz="1600" dirty="0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Potencia Instalada</a:t>
              </a: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9FF7282-A9C1-946A-D6A6-1FCEBB666445}"/>
                </a:ext>
              </a:extLst>
            </p:cNvPr>
            <p:cNvCxnSpPr>
              <a:cxnSpLocks/>
            </p:cNvCxnSpPr>
            <p:nvPr/>
          </p:nvCxnSpPr>
          <p:spPr>
            <a:xfrm>
              <a:off x="9281153" y="1470085"/>
              <a:ext cx="0" cy="72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 descr="Potencia ">
            <a:extLst>
              <a:ext uri="{FF2B5EF4-FFF2-40B4-BE49-F238E27FC236}">
                <a16:creationId xmlns:a16="http://schemas.microsoft.com/office/drawing/2014/main" id="{24144256-CECC-FE9A-7A92-E3B4153B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46" y="87015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116E8FE-3D03-A47A-19CA-9276A57392FC}"/>
              </a:ext>
            </a:extLst>
          </p:cNvPr>
          <p:cNvSpPr txBox="1"/>
          <p:nvPr/>
        </p:nvSpPr>
        <p:spPr>
          <a:xfrm>
            <a:off x="3409412" y="5215350"/>
            <a:ext cx="81511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BO" sz="1000" b="1" dirty="0" err="1"/>
              <a:t>RIBEIRÃO</a:t>
            </a:r>
            <a:endParaRPr lang="es-BO" sz="10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D87F51C-1840-58A7-774E-ECA0C24EF10B}"/>
              </a:ext>
            </a:extLst>
          </p:cNvPr>
          <p:cNvSpPr txBox="1"/>
          <p:nvPr/>
        </p:nvSpPr>
        <p:spPr>
          <a:xfrm>
            <a:off x="1975296" y="5067151"/>
            <a:ext cx="81511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BO" sz="1000" b="1" dirty="0"/>
              <a:t>YATTA-2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83FC035-F0A9-0D35-0B9D-3337B4DF35B8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4575" y="5386949"/>
            <a:ext cx="720000" cy="720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3C3DC70-812B-59FF-AF78-B658F3B72F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78740" y="5403491"/>
            <a:ext cx="360000" cy="360000"/>
          </a:xfrm>
          <a:prstGeom prst="rect">
            <a:avLst/>
          </a:prstGeom>
        </p:spPr>
      </p:pic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1919208A-E60F-33CC-F31F-7DFB2582190E}"/>
              </a:ext>
            </a:extLst>
          </p:cNvPr>
          <p:cNvSpPr/>
          <p:nvPr/>
        </p:nvSpPr>
        <p:spPr>
          <a:xfrm>
            <a:off x="7632740" y="5939142"/>
            <a:ext cx="252000" cy="243359"/>
          </a:xfrm>
          <a:prstGeom prst="roundRect">
            <a:avLst>
              <a:gd name="adj" fmla="val 29192"/>
            </a:avLst>
          </a:prstGeom>
          <a:ln w="28575">
            <a:solidFill>
              <a:srgbClr val="4A85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77E79745-6F72-50E3-85E7-7361A3B743B3}"/>
              </a:ext>
            </a:extLst>
          </p:cNvPr>
          <p:cNvSpPr/>
          <p:nvPr/>
        </p:nvSpPr>
        <p:spPr>
          <a:xfrm rot="3978871">
            <a:off x="1774839" y="2304023"/>
            <a:ext cx="311701" cy="391395"/>
          </a:xfrm>
          <a:prstGeom prst="downArrow">
            <a:avLst/>
          </a:prstGeom>
          <a:solidFill>
            <a:srgbClr val="00FF00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3FC70074-1A94-CF6F-E9D9-E1A7759E0C53}"/>
              </a:ext>
            </a:extLst>
          </p:cNvPr>
          <p:cNvSpPr/>
          <p:nvPr/>
        </p:nvSpPr>
        <p:spPr>
          <a:xfrm rot="17876121">
            <a:off x="2691114" y="2180361"/>
            <a:ext cx="286531" cy="1116436"/>
          </a:xfrm>
          <a:prstGeom prst="downArrow">
            <a:avLst/>
          </a:prstGeom>
          <a:solidFill>
            <a:srgbClr val="00FF00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518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ángulo 61">
            <a:extLst>
              <a:ext uri="{FF2B5EF4-FFF2-40B4-BE49-F238E27FC236}">
                <a16:creationId xmlns:a16="http://schemas.microsoft.com/office/drawing/2014/main" id="{BF1CD1CD-ECAF-44A4-BD5A-83661EB8B13D}"/>
              </a:ext>
            </a:extLst>
          </p:cNvPr>
          <p:cNvSpPr>
            <a:spLocks/>
          </p:cNvSpPr>
          <p:nvPr/>
        </p:nvSpPr>
        <p:spPr>
          <a:xfrm>
            <a:off x="3215640" y="4636081"/>
            <a:ext cx="8889065" cy="720000"/>
          </a:xfrm>
          <a:prstGeom prst="rect">
            <a:avLst/>
          </a:prstGeom>
          <a:gradFill flip="none" rotWithShape="1">
            <a:gsLst>
              <a:gs pos="4000">
                <a:schemeClr val="accent1">
                  <a:lumMod val="5000"/>
                  <a:lumOff val="95000"/>
                  <a:alpha val="3000"/>
                </a:schemeClr>
              </a:gs>
              <a:gs pos="64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4BD0519-9390-FC00-95FE-02BF2BE414F3}"/>
              </a:ext>
            </a:extLst>
          </p:cNvPr>
          <p:cNvSpPr>
            <a:spLocks/>
          </p:cNvSpPr>
          <p:nvPr/>
        </p:nvSpPr>
        <p:spPr>
          <a:xfrm>
            <a:off x="4426394" y="2712419"/>
            <a:ext cx="7805293" cy="720000"/>
          </a:xfrm>
          <a:prstGeom prst="rect">
            <a:avLst/>
          </a:prstGeom>
          <a:gradFill flip="none" rotWithShape="1">
            <a:gsLst>
              <a:gs pos="4000">
                <a:schemeClr val="accent1">
                  <a:lumMod val="5000"/>
                  <a:lumOff val="95000"/>
                  <a:alpha val="3000"/>
                </a:schemeClr>
              </a:gs>
              <a:gs pos="64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4FEB8216-C1E3-6040-A5A8-3B082EA549B7}"/>
              </a:ext>
            </a:extLst>
          </p:cNvPr>
          <p:cNvSpPr>
            <a:spLocks/>
          </p:cNvSpPr>
          <p:nvPr/>
        </p:nvSpPr>
        <p:spPr>
          <a:xfrm>
            <a:off x="4277243" y="3679563"/>
            <a:ext cx="7805293" cy="720000"/>
          </a:xfrm>
          <a:prstGeom prst="rect">
            <a:avLst/>
          </a:prstGeom>
          <a:gradFill flip="none" rotWithShape="1">
            <a:gsLst>
              <a:gs pos="4000">
                <a:schemeClr val="accent1">
                  <a:lumMod val="5000"/>
                  <a:lumOff val="95000"/>
                  <a:alpha val="3000"/>
                </a:schemeClr>
              </a:gs>
              <a:gs pos="64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112606FF-D665-84D6-70D2-11B5A98A6DAE}"/>
              </a:ext>
            </a:extLst>
          </p:cNvPr>
          <p:cNvSpPr>
            <a:spLocks/>
          </p:cNvSpPr>
          <p:nvPr/>
        </p:nvSpPr>
        <p:spPr>
          <a:xfrm>
            <a:off x="2895600" y="5605593"/>
            <a:ext cx="9336087" cy="720000"/>
          </a:xfrm>
          <a:prstGeom prst="rect">
            <a:avLst/>
          </a:prstGeom>
          <a:gradFill flip="none" rotWithShape="1">
            <a:gsLst>
              <a:gs pos="4000">
                <a:schemeClr val="accent1">
                  <a:lumMod val="5000"/>
                  <a:lumOff val="95000"/>
                  <a:alpha val="3000"/>
                </a:schemeClr>
              </a:gs>
              <a:gs pos="64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C5EB56E-573F-CDC3-7C35-CC73F2386DA1}"/>
              </a:ext>
            </a:extLst>
          </p:cNvPr>
          <p:cNvSpPr/>
          <p:nvPr/>
        </p:nvSpPr>
        <p:spPr>
          <a:xfrm>
            <a:off x="1991360" y="1017621"/>
            <a:ext cx="10279178" cy="1246897"/>
          </a:xfrm>
          <a:prstGeom prst="rect">
            <a:avLst/>
          </a:prstGeom>
          <a:gradFill flip="none" rotWithShape="1">
            <a:gsLst>
              <a:gs pos="4000">
                <a:schemeClr val="accent1">
                  <a:lumMod val="5000"/>
                  <a:lumOff val="95000"/>
                  <a:alpha val="3000"/>
                </a:schemeClr>
              </a:gs>
              <a:gs pos="64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26E15A-3260-0B29-7233-61C8F7EC787A}"/>
              </a:ext>
            </a:extLst>
          </p:cNvPr>
          <p:cNvSpPr txBox="1"/>
          <p:nvPr/>
        </p:nvSpPr>
        <p:spPr>
          <a:xfrm>
            <a:off x="343935" y="133702"/>
            <a:ext cx="5420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ln w="6350">
                  <a:noFill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ENDE BRASIL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C44ABBAE-4872-C102-00BD-1604DB55A2FA}"/>
              </a:ext>
            </a:extLst>
          </p:cNvPr>
          <p:cNvSpPr/>
          <p:nvPr/>
        </p:nvSpPr>
        <p:spPr>
          <a:xfrm>
            <a:off x="6137332" y="1017620"/>
            <a:ext cx="1080000" cy="124279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70B24D3-B359-8C77-1E34-89C0291A7598}"/>
              </a:ext>
            </a:extLst>
          </p:cNvPr>
          <p:cNvSpPr txBox="1"/>
          <p:nvPr/>
        </p:nvSpPr>
        <p:spPr>
          <a:xfrm>
            <a:off x="7284173" y="1183110"/>
            <a:ext cx="221047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Abril/2024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Empresa Constituida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0355E09-20E0-3E72-602F-FD4BCF71E74B}"/>
              </a:ext>
            </a:extLst>
          </p:cNvPr>
          <p:cNvGrpSpPr/>
          <p:nvPr/>
        </p:nvGrpSpPr>
        <p:grpSpPr>
          <a:xfrm>
            <a:off x="135627" y="911038"/>
            <a:ext cx="6089812" cy="6043944"/>
            <a:chOff x="1564711" y="1660117"/>
            <a:chExt cx="3101863" cy="3080518"/>
          </a:xfrm>
        </p:grpSpPr>
        <p:grpSp>
          <p:nvGrpSpPr>
            <p:cNvPr id="3" name="그룹 71">
              <a:extLst>
                <a:ext uri="{FF2B5EF4-FFF2-40B4-BE49-F238E27FC236}">
                  <a16:creationId xmlns:a16="http://schemas.microsoft.com/office/drawing/2014/main" id="{FBFDBB95-8C40-E904-9C85-15DA4A9FC3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64711" y="1660117"/>
              <a:ext cx="3021212" cy="3080518"/>
              <a:chOff x="2541588" y="942975"/>
              <a:chExt cx="3881438" cy="3957638"/>
            </a:xfrm>
            <a:solidFill>
              <a:schemeClr val="bg1">
                <a:lumMod val="85000"/>
              </a:schemeClr>
            </a:solidFill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62A32035-3D19-DFC3-1BBF-12721E7CC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1588" y="942975"/>
                <a:ext cx="3881438" cy="3957638"/>
              </a:xfrm>
              <a:custGeom>
                <a:avLst/>
                <a:gdLst>
                  <a:gd name="T0" fmla="*/ 1478 w 2445"/>
                  <a:gd name="T1" fmla="*/ 211 h 2493"/>
                  <a:gd name="T2" fmla="*/ 1448 w 2445"/>
                  <a:gd name="T3" fmla="*/ 345 h 2493"/>
                  <a:gd name="T4" fmla="*/ 1464 w 2445"/>
                  <a:gd name="T5" fmla="*/ 385 h 2493"/>
                  <a:gd name="T6" fmla="*/ 1579 w 2445"/>
                  <a:gd name="T7" fmla="*/ 350 h 2493"/>
                  <a:gd name="T8" fmla="*/ 1552 w 2445"/>
                  <a:gd name="T9" fmla="*/ 446 h 2493"/>
                  <a:gd name="T10" fmla="*/ 1454 w 2445"/>
                  <a:gd name="T11" fmla="*/ 457 h 2493"/>
                  <a:gd name="T12" fmla="*/ 1598 w 2445"/>
                  <a:gd name="T13" fmla="*/ 446 h 2493"/>
                  <a:gd name="T14" fmla="*/ 1740 w 2445"/>
                  <a:gd name="T15" fmla="*/ 414 h 2493"/>
                  <a:gd name="T16" fmla="*/ 1868 w 2445"/>
                  <a:gd name="T17" fmla="*/ 502 h 2493"/>
                  <a:gd name="T18" fmla="*/ 1937 w 2445"/>
                  <a:gd name="T19" fmla="*/ 502 h 2493"/>
                  <a:gd name="T20" fmla="*/ 2100 w 2445"/>
                  <a:gd name="T21" fmla="*/ 559 h 2493"/>
                  <a:gd name="T22" fmla="*/ 2258 w 2445"/>
                  <a:gd name="T23" fmla="*/ 633 h 2493"/>
                  <a:gd name="T24" fmla="*/ 2408 w 2445"/>
                  <a:gd name="T25" fmla="*/ 743 h 2493"/>
                  <a:gd name="T26" fmla="*/ 2437 w 2445"/>
                  <a:gd name="T27" fmla="*/ 898 h 2493"/>
                  <a:gd name="T28" fmla="*/ 2378 w 2445"/>
                  <a:gd name="T29" fmla="*/ 1039 h 2493"/>
                  <a:gd name="T30" fmla="*/ 2247 w 2445"/>
                  <a:gd name="T31" fmla="*/ 1186 h 2493"/>
                  <a:gd name="T32" fmla="*/ 2183 w 2445"/>
                  <a:gd name="T33" fmla="*/ 1291 h 2493"/>
                  <a:gd name="T34" fmla="*/ 2154 w 2445"/>
                  <a:gd name="T35" fmla="*/ 1451 h 2493"/>
                  <a:gd name="T36" fmla="*/ 2100 w 2445"/>
                  <a:gd name="T37" fmla="*/ 1616 h 2493"/>
                  <a:gd name="T38" fmla="*/ 1993 w 2445"/>
                  <a:gd name="T39" fmla="*/ 1761 h 2493"/>
                  <a:gd name="T40" fmla="*/ 1881 w 2445"/>
                  <a:gd name="T41" fmla="*/ 1846 h 2493"/>
                  <a:gd name="T42" fmla="*/ 1724 w 2445"/>
                  <a:gd name="T43" fmla="*/ 1892 h 2493"/>
                  <a:gd name="T44" fmla="*/ 1566 w 2445"/>
                  <a:gd name="T45" fmla="*/ 1988 h 2493"/>
                  <a:gd name="T46" fmla="*/ 1528 w 2445"/>
                  <a:gd name="T47" fmla="*/ 2132 h 2493"/>
                  <a:gd name="T48" fmla="*/ 1435 w 2445"/>
                  <a:gd name="T49" fmla="*/ 2284 h 2493"/>
                  <a:gd name="T50" fmla="*/ 1360 w 2445"/>
                  <a:gd name="T51" fmla="*/ 2367 h 2493"/>
                  <a:gd name="T52" fmla="*/ 1365 w 2445"/>
                  <a:gd name="T53" fmla="*/ 2324 h 2493"/>
                  <a:gd name="T54" fmla="*/ 1293 w 2445"/>
                  <a:gd name="T55" fmla="*/ 2485 h 2493"/>
                  <a:gd name="T56" fmla="*/ 1266 w 2445"/>
                  <a:gd name="T57" fmla="*/ 2434 h 2493"/>
                  <a:gd name="T58" fmla="*/ 1133 w 2445"/>
                  <a:gd name="T59" fmla="*/ 2322 h 2493"/>
                  <a:gd name="T60" fmla="*/ 1063 w 2445"/>
                  <a:gd name="T61" fmla="*/ 2228 h 2493"/>
                  <a:gd name="T62" fmla="*/ 1205 w 2445"/>
                  <a:gd name="T63" fmla="*/ 2097 h 2493"/>
                  <a:gd name="T64" fmla="*/ 1213 w 2445"/>
                  <a:gd name="T65" fmla="*/ 1982 h 2493"/>
                  <a:gd name="T66" fmla="*/ 1173 w 2445"/>
                  <a:gd name="T67" fmla="*/ 1868 h 2493"/>
                  <a:gd name="T68" fmla="*/ 1082 w 2445"/>
                  <a:gd name="T69" fmla="*/ 1755 h 2493"/>
                  <a:gd name="T70" fmla="*/ 1015 w 2445"/>
                  <a:gd name="T71" fmla="*/ 1651 h 2493"/>
                  <a:gd name="T72" fmla="*/ 1034 w 2445"/>
                  <a:gd name="T73" fmla="*/ 1480 h 2493"/>
                  <a:gd name="T74" fmla="*/ 871 w 2445"/>
                  <a:gd name="T75" fmla="*/ 1301 h 2493"/>
                  <a:gd name="T76" fmla="*/ 775 w 2445"/>
                  <a:gd name="T77" fmla="*/ 1208 h 2493"/>
                  <a:gd name="T78" fmla="*/ 614 w 2445"/>
                  <a:gd name="T79" fmla="*/ 1138 h 2493"/>
                  <a:gd name="T80" fmla="*/ 553 w 2445"/>
                  <a:gd name="T81" fmla="*/ 986 h 2493"/>
                  <a:gd name="T82" fmla="*/ 414 w 2445"/>
                  <a:gd name="T83" fmla="*/ 1023 h 2493"/>
                  <a:gd name="T84" fmla="*/ 256 w 2445"/>
                  <a:gd name="T85" fmla="*/ 1069 h 2493"/>
                  <a:gd name="T86" fmla="*/ 152 w 2445"/>
                  <a:gd name="T87" fmla="*/ 1005 h 2493"/>
                  <a:gd name="T88" fmla="*/ 26 w 2445"/>
                  <a:gd name="T89" fmla="*/ 909 h 2493"/>
                  <a:gd name="T90" fmla="*/ 45 w 2445"/>
                  <a:gd name="T91" fmla="*/ 754 h 2493"/>
                  <a:gd name="T92" fmla="*/ 171 w 2445"/>
                  <a:gd name="T93" fmla="*/ 636 h 2493"/>
                  <a:gd name="T94" fmla="*/ 267 w 2445"/>
                  <a:gd name="T95" fmla="*/ 406 h 2493"/>
                  <a:gd name="T96" fmla="*/ 288 w 2445"/>
                  <a:gd name="T97" fmla="*/ 297 h 2493"/>
                  <a:gd name="T98" fmla="*/ 352 w 2445"/>
                  <a:gd name="T99" fmla="*/ 222 h 2493"/>
                  <a:gd name="T100" fmla="*/ 489 w 2445"/>
                  <a:gd name="T101" fmla="*/ 299 h 2493"/>
                  <a:gd name="T102" fmla="*/ 630 w 2445"/>
                  <a:gd name="T103" fmla="*/ 211 h 2493"/>
                  <a:gd name="T104" fmla="*/ 585 w 2445"/>
                  <a:gd name="T105" fmla="*/ 102 h 2493"/>
                  <a:gd name="T106" fmla="*/ 686 w 2445"/>
                  <a:gd name="T107" fmla="*/ 94 h 2493"/>
                  <a:gd name="T108" fmla="*/ 833 w 2445"/>
                  <a:gd name="T109" fmla="*/ 14 h 2493"/>
                  <a:gd name="T110" fmla="*/ 882 w 2445"/>
                  <a:gd name="T111" fmla="*/ 128 h 2493"/>
                  <a:gd name="T112" fmla="*/ 967 w 2445"/>
                  <a:gd name="T113" fmla="*/ 249 h 2493"/>
                  <a:gd name="T114" fmla="*/ 1138 w 2445"/>
                  <a:gd name="T115" fmla="*/ 219 h 2493"/>
                  <a:gd name="T116" fmla="*/ 1242 w 2445"/>
                  <a:gd name="T117" fmla="*/ 198 h 2493"/>
                  <a:gd name="T118" fmla="*/ 1411 w 2445"/>
                  <a:gd name="T119" fmla="*/ 94 h 2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445" h="2493">
                    <a:moveTo>
                      <a:pt x="1427" y="70"/>
                    </a:moveTo>
                    <a:lnTo>
                      <a:pt x="1440" y="80"/>
                    </a:lnTo>
                    <a:lnTo>
                      <a:pt x="1446" y="94"/>
                    </a:lnTo>
                    <a:lnTo>
                      <a:pt x="1459" y="99"/>
                    </a:lnTo>
                    <a:lnTo>
                      <a:pt x="1456" y="112"/>
                    </a:lnTo>
                    <a:lnTo>
                      <a:pt x="1459" y="123"/>
                    </a:lnTo>
                    <a:lnTo>
                      <a:pt x="1459" y="136"/>
                    </a:lnTo>
                    <a:lnTo>
                      <a:pt x="1464" y="150"/>
                    </a:lnTo>
                    <a:lnTo>
                      <a:pt x="1472" y="163"/>
                    </a:lnTo>
                    <a:lnTo>
                      <a:pt x="1470" y="174"/>
                    </a:lnTo>
                    <a:lnTo>
                      <a:pt x="1475" y="187"/>
                    </a:lnTo>
                    <a:lnTo>
                      <a:pt x="1472" y="201"/>
                    </a:lnTo>
                    <a:lnTo>
                      <a:pt x="1478" y="211"/>
                    </a:lnTo>
                    <a:lnTo>
                      <a:pt x="1488" y="225"/>
                    </a:lnTo>
                    <a:lnTo>
                      <a:pt x="1499" y="225"/>
                    </a:lnTo>
                    <a:lnTo>
                      <a:pt x="1512" y="230"/>
                    </a:lnTo>
                    <a:lnTo>
                      <a:pt x="1526" y="241"/>
                    </a:lnTo>
                    <a:lnTo>
                      <a:pt x="1531" y="254"/>
                    </a:lnTo>
                    <a:lnTo>
                      <a:pt x="1534" y="265"/>
                    </a:lnTo>
                    <a:lnTo>
                      <a:pt x="1523" y="275"/>
                    </a:lnTo>
                    <a:lnTo>
                      <a:pt x="1512" y="289"/>
                    </a:lnTo>
                    <a:lnTo>
                      <a:pt x="1499" y="299"/>
                    </a:lnTo>
                    <a:lnTo>
                      <a:pt x="1488" y="313"/>
                    </a:lnTo>
                    <a:lnTo>
                      <a:pt x="1472" y="326"/>
                    </a:lnTo>
                    <a:lnTo>
                      <a:pt x="1459" y="331"/>
                    </a:lnTo>
                    <a:lnTo>
                      <a:pt x="1448" y="345"/>
                    </a:lnTo>
                    <a:lnTo>
                      <a:pt x="1438" y="353"/>
                    </a:lnTo>
                    <a:lnTo>
                      <a:pt x="1427" y="366"/>
                    </a:lnTo>
                    <a:lnTo>
                      <a:pt x="1427" y="380"/>
                    </a:lnTo>
                    <a:lnTo>
                      <a:pt x="1421" y="390"/>
                    </a:lnTo>
                    <a:lnTo>
                      <a:pt x="1411" y="404"/>
                    </a:lnTo>
                    <a:lnTo>
                      <a:pt x="1400" y="417"/>
                    </a:lnTo>
                    <a:lnTo>
                      <a:pt x="1389" y="430"/>
                    </a:lnTo>
                    <a:lnTo>
                      <a:pt x="1403" y="430"/>
                    </a:lnTo>
                    <a:lnTo>
                      <a:pt x="1435" y="420"/>
                    </a:lnTo>
                    <a:lnTo>
                      <a:pt x="1446" y="417"/>
                    </a:lnTo>
                    <a:lnTo>
                      <a:pt x="1454" y="404"/>
                    </a:lnTo>
                    <a:lnTo>
                      <a:pt x="1454" y="390"/>
                    </a:lnTo>
                    <a:lnTo>
                      <a:pt x="1464" y="385"/>
                    </a:lnTo>
                    <a:lnTo>
                      <a:pt x="1475" y="398"/>
                    </a:lnTo>
                    <a:lnTo>
                      <a:pt x="1486" y="412"/>
                    </a:lnTo>
                    <a:lnTo>
                      <a:pt x="1488" y="398"/>
                    </a:lnTo>
                    <a:lnTo>
                      <a:pt x="1478" y="385"/>
                    </a:lnTo>
                    <a:lnTo>
                      <a:pt x="1480" y="372"/>
                    </a:lnTo>
                    <a:lnTo>
                      <a:pt x="1491" y="361"/>
                    </a:lnTo>
                    <a:lnTo>
                      <a:pt x="1504" y="353"/>
                    </a:lnTo>
                    <a:lnTo>
                      <a:pt x="1515" y="353"/>
                    </a:lnTo>
                    <a:lnTo>
                      <a:pt x="1528" y="353"/>
                    </a:lnTo>
                    <a:lnTo>
                      <a:pt x="1542" y="358"/>
                    </a:lnTo>
                    <a:lnTo>
                      <a:pt x="1552" y="358"/>
                    </a:lnTo>
                    <a:lnTo>
                      <a:pt x="1566" y="353"/>
                    </a:lnTo>
                    <a:lnTo>
                      <a:pt x="1579" y="350"/>
                    </a:lnTo>
                    <a:lnTo>
                      <a:pt x="1593" y="345"/>
                    </a:lnTo>
                    <a:lnTo>
                      <a:pt x="1603" y="345"/>
                    </a:lnTo>
                    <a:lnTo>
                      <a:pt x="1617" y="348"/>
                    </a:lnTo>
                    <a:lnTo>
                      <a:pt x="1635" y="361"/>
                    </a:lnTo>
                    <a:lnTo>
                      <a:pt x="1625" y="372"/>
                    </a:lnTo>
                    <a:lnTo>
                      <a:pt x="1622" y="385"/>
                    </a:lnTo>
                    <a:lnTo>
                      <a:pt x="1619" y="398"/>
                    </a:lnTo>
                    <a:lnTo>
                      <a:pt x="1614" y="412"/>
                    </a:lnTo>
                    <a:lnTo>
                      <a:pt x="1603" y="422"/>
                    </a:lnTo>
                    <a:lnTo>
                      <a:pt x="1593" y="436"/>
                    </a:lnTo>
                    <a:lnTo>
                      <a:pt x="1579" y="438"/>
                    </a:lnTo>
                    <a:lnTo>
                      <a:pt x="1566" y="436"/>
                    </a:lnTo>
                    <a:lnTo>
                      <a:pt x="1552" y="446"/>
                    </a:lnTo>
                    <a:lnTo>
                      <a:pt x="1542" y="452"/>
                    </a:lnTo>
                    <a:lnTo>
                      <a:pt x="1528" y="449"/>
                    </a:lnTo>
                    <a:lnTo>
                      <a:pt x="1515" y="446"/>
                    </a:lnTo>
                    <a:lnTo>
                      <a:pt x="1504" y="449"/>
                    </a:lnTo>
                    <a:lnTo>
                      <a:pt x="1491" y="452"/>
                    </a:lnTo>
                    <a:lnTo>
                      <a:pt x="1478" y="452"/>
                    </a:lnTo>
                    <a:lnTo>
                      <a:pt x="1464" y="452"/>
                    </a:lnTo>
                    <a:lnTo>
                      <a:pt x="1454" y="446"/>
                    </a:lnTo>
                    <a:lnTo>
                      <a:pt x="1438" y="441"/>
                    </a:lnTo>
                    <a:lnTo>
                      <a:pt x="1424" y="449"/>
                    </a:lnTo>
                    <a:lnTo>
                      <a:pt x="1424" y="460"/>
                    </a:lnTo>
                    <a:lnTo>
                      <a:pt x="1440" y="452"/>
                    </a:lnTo>
                    <a:lnTo>
                      <a:pt x="1454" y="457"/>
                    </a:lnTo>
                    <a:lnTo>
                      <a:pt x="1464" y="460"/>
                    </a:lnTo>
                    <a:lnTo>
                      <a:pt x="1478" y="465"/>
                    </a:lnTo>
                    <a:lnTo>
                      <a:pt x="1491" y="465"/>
                    </a:lnTo>
                    <a:lnTo>
                      <a:pt x="1504" y="457"/>
                    </a:lnTo>
                    <a:lnTo>
                      <a:pt x="1515" y="460"/>
                    </a:lnTo>
                    <a:lnTo>
                      <a:pt x="1528" y="460"/>
                    </a:lnTo>
                    <a:lnTo>
                      <a:pt x="1542" y="465"/>
                    </a:lnTo>
                    <a:lnTo>
                      <a:pt x="1552" y="465"/>
                    </a:lnTo>
                    <a:lnTo>
                      <a:pt x="1566" y="457"/>
                    </a:lnTo>
                    <a:lnTo>
                      <a:pt x="1569" y="470"/>
                    </a:lnTo>
                    <a:lnTo>
                      <a:pt x="1582" y="460"/>
                    </a:lnTo>
                    <a:lnTo>
                      <a:pt x="1585" y="449"/>
                    </a:lnTo>
                    <a:lnTo>
                      <a:pt x="1598" y="446"/>
                    </a:lnTo>
                    <a:lnTo>
                      <a:pt x="1611" y="436"/>
                    </a:lnTo>
                    <a:lnTo>
                      <a:pt x="1622" y="436"/>
                    </a:lnTo>
                    <a:lnTo>
                      <a:pt x="1625" y="422"/>
                    </a:lnTo>
                    <a:lnTo>
                      <a:pt x="1635" y="412"/>
                    </a:lnTo>
                    <a:lnTo>
                      <a:pt x="1641" y="398"/>
                    </a:lnTo>
                    <a:lnTo>
                      <a:pt x="1651" y="385"/>
                    </a:lnTo>
                    <a:lnTo>
                      <a:pt x="1665" y="380"/>
                    </a:lnTo>
                    <a:lnTo>
                      <a:pt x="1675" y="385"/>
                    </a:lnTo>
                    <a:lnTo>
                      <a:pt x="1689" y="388"/>
                    </a:lnTo>
                    <a:lnTo>
                      <a:pt x="1702" y="398"/>
                    </a:lnTo>
                    <a:lnTo>
                      <a:pt x="1713" y="401"/>
                    </a:lnTo>
                    <a:lnTo>
                      <a:pt x="1726" y="404"/>
                    </a:lnTo>
                    <a:lnTo>
                      <a:pt x="1740" y="414"/>
                    </a:lnTo>
                    <a:lnTo>
                      <a:pt x="1753" y="420"/>
                    </a:lnTo>
                    <a:lnTo>
                      <a:pt x="1769" y="425"/>
                    </a:lnTo>
                    <a:lnTo>
                      <a:pt x="1782" y="433"/>
                    </a:lnTo>
                    <a:lnTo>
                      <a:pt x="1796" y="430"/>
                    </a:lnTo>
                    <a:lnTo>
                      <a:pt x="1809" y="436"/>
                    </a:lnTo>
                    <a:lnTo>
                      <a:pt x="1822" y="446"/>
                    </a:lnTo>
                    <a:lnTo>
                      <a:pt x="1825" y="457"/>
                    </a:lnTo>
                    <a:lnTo>
                      <a:pt x="1836" y="452"/>
                    </a:lnTo>
                    <a:lnTo>
                      <a:pt x="1849" y="454"/>
                    </a:lnTo>
                    <a:lnTo>
                      <a:pt x="1863" y="465"/>
                    </a:lnTo>
                    <a:lnTo>
                      <a:pt x="1871" y="476"/>
                    </a:lnTo>
                    <a:lnTo>
                      <a:pt x="1871" y="489"/>
                    </a:lnTo>
                    <a:lnTo>
                      <a:pt x="1868" y="502"/>
                    </a:lnTo>
                    <a:lnTo>
                      <a:pt x="1871" y="516"/>
                    </a:lnTo>
                    <a:lnTo>
                      <a:pt x="1868" y="529"/>
                    </a:lnTo>
                    <a:lnTo>
                      <a:pt x="1868" y="543"/>
                    </a:lnTo>
                    <a:lnTo>
                      <a:pt x="1860" y="556"/>
                    </a:lnTo>
                    <a:lnTo>
                      <a:pt x="1871" y="559"/>
                    </a:lnTo>
                    <a:lnTo>
                      <a:pt x="1881" y="545"/>
                    </a:lnTo>
                    <a:lnTo>
                      <a:pt x="1884" y="535"/>
                    </a:lnTo>
                    <a:lnTo>
                      <a:pt x="1887" y="521"/>
                    </a:lnTo>
                    <a:lnTo>
                      <a:pt x="1900" y="516"/>
                    </a:lnTo>
                    <a:lnTo>
                      <a:pt x="1911" y="529"/>
                    </a:lnTo>
                    <a:lnTo>
                      <a:pt x="1927" y="527"/>
                    </a:lnTo>
                    <a:lnTo>
                      <a:pt x="1932" y="516"/>
                    </a:lnTo>
                    <a:lnTo>
                      <a:pt x="1937" y="502"/>
                    </a:lnTo>
                    <a:lnTo>
                      <a:pt x="1951" y="508"/>
                    </a:lnTo>
                    <a:lnTo>
                      <a:pt x="1964" y="516"/>
                    </a:lnTo>
                    <a:lnTo>
                      <a:pt x="1975" y="524"/>
                    </a:lnTo>
                    <a:lnTo>
                      <a:pt x="1988" y="529"/>
                    </a:lnTo>
                    <a:lnTo>
                      <a:pt x="2002" y="535"/>
                    </a:lnTo>
                    <a:lnTo>
                      <a:pt x="2012" y="545"/>
                    </a:lnTo>
                    <a:lnTo>
                      <a:pt x="2026" y="548"/>
                    </a:lnTo>
                    <a:lnTo>
                      <a:pt x="2039" y="540"/>
                    </a:lnTo>
                    <a:lnTo>
                      <a:pt x="2052" y="545"/>
                    </a:lnTo>
                    <a:lnTo>
                      <a:pt x="2063" y="553"/>
                    </a:lnTo>
                    <a:lnTo>
                      <a:pt x="2076" y="561"/>
                    </a:lnTo>
                    <a:lnTo>
                      <a:pt x="2090" y="556"/>
                    </a:lnTo>
                    <a:lnTo>
                      <a:pt x="2100" y="559"/>
                    </a:lnTo>
                    <a:lnTo>
                      <a:pt x="2111" y="572"/>
                    </a:lnTo>
                    <a:lnTo>
                      <a:pt x="2124" y="564"/>
                    </a:lnTo>
                    <a:lnTo>
                      <a:pt x="2135" y="559"/>
                    </a:lnTo>
                    <a:lnTo>
                      <a:pt x="2149" y="559"/>
                    </a:lnTo>
                    <a:lnTo>
                      <a:pt x="2165" y="567"/>
                    </a:lnTo>
                    <a:lnTo>
                      <a:pt x="2178" y="577"/>
                    </a:lnTo>
                    <a:lnTo>
                      <a:pt x="2189" y="577"/>
                    </a:lnTo>
                    <a:lnTo>
                      <a:pt x="2202" y="585"/>
                    </a:lnTo>
                    <a:lnTo>
                      <a:pt x="2215" y="596"/>
                    </a:lnTo>
                    <a:lnTo>
                      <a:pt x="2223" y="609"/>
                    </a:lnTo>
                    <a:lnTo>
                      <a:pt x="2234" y="620"/>
                    </a:lnTo>
                    <a:lnTo>
                      <a:pt x="2247" y="628"/>
                    </a:lnTo>
                    <a:lnTo>
                      <a:pt x="2258" y="633"/>
                    </a:lnTo>
                    <a:lnTo>
                      <a:pt x="2266" y="647"/>
                    </a:lnTo>
                    <a:lnTo>
                      <a:pt x="2274" y="660"/>
                    </a:lnTo>
                    <a:lnTo>
                      <a:pt x="2279" y="671"/>
                    </a:lnTo>
                    <a:lnTo>
                      <a:pt x="2293" y="684"/>
                    </a:lnTo>
                    <a:lnTo>
                      <a:pt x="2306" y="689"/>
                    </a:lnTo>
                    <a:lnTo>
                      <a:pt x="2320" y="697"/>
                    </a:lnTo>
                    <a:lnTo>
                      <a:pt x="2330" y="705"/>
                    </a:lnTo>
                    <a:lnTo>
                      <a:pt x="2344" y="714"/>
                    </a:lnTo>
                    <a:lnTo>
                      <a:pt x="2357" y="724"/>
                    </a:lnTo>
                    <a:lnTo>
                      <a:pt x="2360" y="738"/>
                    </a:lnTo>
                    <a:lnTo>
                      <a:pt x="2378" y="735"/>
                    </a:lnTo>
                    <a:lnTo>
                      <a:pt x="2394" y="740"/>
                    </a:lnTo>
                    <a:lnTo>
                      <a:pt x="2408" y="743"/>
                    </a:lnTo>
                    <a:lnTo>
                      <a:pt x="2418" y="748"/>
                    </a:lnTo>
                    <a:lnTo>
                      <a:pt x="2426" y="759"/>
                    </a:lnTo>
                    <a:lnTo>
                      <a:pt x="2432" y="772"/>
                    </a:lnTo>
                    <a:lnTo>
                      <a:pt x="2429" y="786"/>
                    </a:lnTo>
                    <a:lnTo>
                      <a:pt x="2429" y="799"/>
                    </a:lnTo>
                    <a:lnTo>
                      <a:pt x="2435" y="810"/>
                    </a:lnTo>
                    <a:lnTo>
                      <a:pt x="2443" y="823"/>
                    </a:lnTo>
                    <a:lnTo>
                      <a:pt x="2443" y="836"/>
                    </a:lnTo>
                    <a:lnTo>
                      <a:pt x="2445" y="847"/>
                    </a:lnTo>
                    <a:lnTo>
                      <a:pt x="2445" y="860"/>
                    </a:lnTo>
                    <a:lnTo>
                      <a:pt x="2445" y="874"/>
                    </a:lnTo>
                    <a:lnTo>
                      <a:pt x="2443" y="884"/>
                    </a:lnTo>
                    <a:lnTo>
                      <a:pt x="2437" y="898"/>
                    </a:lnTo>
                    <a:lnTo>
                      <a:pt x="2443" y="911"/>
                    </a:lnTo>
                    <a:lnTo>
                      <a:pt x="2443" y="925"/>
                    </a:lnTo>
                    <a:lnTo>
                      <a:pt x="2435" y="935"/>
                    </a:lnTo>
                    <a:lnTo>
                      <a:pt x="2429" y="949"/>
                    </a:lnTo>
                    <a:lnTo>
                      <a:pt x="2429" y="962"/>
                    </a:lnTo>
                    <a:lnTo>
                      <a:pt x="2426" y="973"/>
                    </a:lnTo>
                    <a:lnTo>
                      <a:pt x="2424" y="986"/>
                    </a:lnTo>
                    <a:lnTo>
                      <a:pt x="2416" y="999"/>
                    </a:lnTo>
                    <a:lnTo>
                      <a:pt x="2408" y="1010"/>
                    </a:lnTo>
                    <a:lnTo>
                      <a:pt x="2397" y="1023"/>
                    </a:lnTo>
                    <a:lnTo>
                      <a:pt x="2384" y="1026"/>
                    </a:lnTo>
                    <a:lnTo>
                      <a:pt x="2373" y="1026"/>
                    </a:lnTo>
                    <a:lnTo>
                      <a:pt x="2378" y="1039"/>
                    </a:lnTo>
                    <a:lnTo>
                      <a:pt x="2373" y="1053"/>
                    </a:lnTo>
                    <a:lnTo>
                      <a:pt x="2362" y="1066"/>
                    </a:lnTo>
                    <a:lnTo>
                      <a:pt x="2354" y="1077"/>
                    </a:lnTo>
                    <a:lnTo>
                      <a:pt x="2341" y="1088"/>
                    </a:lnTo>
                    <a:lnTo>
                      <a:pt x="2328" y="1096"/>
                    </a:lnTo>
                    <a:lnTo>
                      <a:pt x="2314" y="1096"/>
                    </a:lnTo>
                    <a:lnTo>
                      <a:pt x="2306" y="1109"/>
                    </a:lnTo>
                    <a:lnTo>
                      <a:pt x="2293" y="1117"/>
                    </a:lnTo>
                    <a:lnTo>
                      <a:pt x="2288" y="1130"/>
                    </a:lnTo>
                    <a:lnTo>
                      <a:pt x="2279" y="1144"/>
                    </a:lnTo>
                    <a:lnTo>
                      <a:pt x="2274" y="1157"/>
                    </a:lnTo>
                    <a:lnTo>
                      <a:pt x="2269" y="1168"/>
                    </a:lnTo>
                    <a:lnTo>
                      <a:pt x="2247" y="1186"/>
                    </a:lnTo>
                    <a:lnTo>
                      <a:pt x="2237" y="1200"/>
                    </a:lnTo>
                    <a:lnTo>
                      <a:pt x="2223" y="1208"/>
                    </a:lnTo>
                    <a:lnTo>
                      <a:pt x="2210" y="1202"/>
                    </a:lnTo>
                    <a:lnTo>
                      <a:pt x="2197" y="1197"/>
                    </a:lnTo>
                    <a:lnTo>
                      <a:pt x="2194" y="1210"/>
                    </a:lnTo>
                    <a:lnTo>
                      <a:pt x="2194" y="1221"/>
                    </a:lnTo>
                    <a:lnTo>
                      <a:pt x="2189" y="1234"/>
                    </a:lnTo>
                    <a:lnTo>
                      <a:pt x="2181" y="1248"/>
                    </a:lnTo>
                    <a:lnTo>
                      <a:pt x="2170" y="1261"/>
                    </a:lnTo>
                    <a:lnTo>
                      <a:pt x="2167" y="1272"/>
                    </a:lnTo>
                    <a:lnTo>
                      <a:pt x="2170" y="1285"/>
                    </a:lnTo>
                    <a:lnTo>
                      <a:pt x="2183" y="1280"/>
                    </a:lnTo>
                    <a:lnTo>
                      <a:pt x="2183" y="1291"/>
                    </a:lnTo>
                    <a:lnTo>
                      <a:pt x="2183" y="1304"/>
                    </a:lnTo>
                    <a:lnTo>
                      <a:pt x="2170" y="1315"/>
                    </a:lnTo>
                    <a:lnTo>
                      <a:pt x="2165" y="1325"/>
                    </a:lnTo>
                    <a:lnTo>
                      <a:pt x="2170" y="1339"/>
                    </a:lnTo>
                    <a:lnTo>
                      <a:pt x="2170" y="1352"/>
                    </a:lnTo>
                    <a:lnTo>
                      <a:pt x="2170" y="1365"/>
                    </a:lnTo>
                    <a:lnTo>
                      <a:pt x="2173" y="1376"/>
                    </a:lnTo>
                    <a:lnTo>
                      <a:pt x="2173" y="1389"/>
                    </a:lnTo>
                    <a:lnTo>
                      <a:pt x="2170" y="1403"/>
                    </a:lnTo>
                    <a:lnTo>
                      <a:pt x="2170" y="1413"/>
                    </a:lnTo>
                    <a:lnTo>
                      <a:pt x="2165" y="1427"/>
                    </a:lnTo>
                    <a:lnTo>
                      <a:pt x="2162" y="1440"/>
                    </a:lnTo>
                    <a:lnTo>
                      <a:pt x="2154" y="1451"/>
                    </a:lnTo>
                    <a:lnTo>
                      <a:pt x="2151" y="1464"/>
                    </a:lnTo>
                    <a:lnTo>
                      <a:pt x="2143" y="1478"/>
                    </a:lnTo>
                    <a:lnTo>
                      <a:pt x="2141" y="1491"/>
                    </a:lnTo>
                    <a:lnTo>
                      <a:pt x="2135" y="1502"/>
                    </a:lnTo>
                    <a:lnTo>
                      <a:pt x="2132" y="1515"/>
                    </a:lnTo>
                    <a:lnTo>
                      <a:pt x="2132" y="1528"/>
                    </a:lnTo>
                    <a:lnTo>
                      <a:pt x="2124" y="1539"/>
                    </a:lnTo>
                    <a:lnTo>
                      <a:pt x="2114" y="1552"/>
                    </a:lnTo>
                    <a:lnTo>
                      <a:pt x="2108" y="1566"/>
                    </a:lnTo>
                    <a:lnTo>
                      <a:pt x="2106" y="1579"/>
                    </a:lnTo>
                    <a:lnTo>
                      <a:pt x="2106" y="1590"/>
                    </a:lnTo>
                    <a:lnTo>
                      <a:pt x="2100" y="1603"/>
                    </a:lnTo>
                    <a:lnTo>
                      <a:pt x="2100" y="1616"/>
                    </a:lnTo>
                    <a:lnTo>
                      <a:pt x="2098" y="1627"/>
                    </a:lnTo>
                    <a:lnTo>
                      <a:pt x="2092" y="1641"/>
                    </a:lnTo>
                    <a:lnTo>
                      <a:pt x="2079" y="1649"/>
                    </a:lnTo>
                    <a:lnTo>
                      <a:pt x="2066" y="1670"/>
                    </a:lnTo>
                    <a:lnTo>
                      <a:pt x="2055" y="1678"/>
                    </a:lnTo>
                    <a:lnTo>
                      <a:pt x="2052" y="1691"/>
                    </a:lnTo>
                    <a:lnTo>
                      <a:pt x="2052" y="1705"/>
                    </a:lnTo>
                    <a:lnTo>
                      <a:pt x="2039" y="1707"/>
                    </a:lnTo>
                    <a:lnTo>
                      <a:pt x="2026" y="1718"/>
                    </a:lnTo>
                    <a:lnTo>
                      <a:pt x="2012" y="1723"/>
                    </a:lnTo>
                    <a:lnTo>
                      <a:pt x="2012" y="1734"/>
                    </a:lnTo>
                    <a:lnTo>
                      <a:pt x="2004" y="1747"/>
                    </a:lnTo>
                    <a:lnTo>
                      <a:pt x="1993" y="1761"/>
                    </a:lnTo>
                    <a:lnTo>
                      <a:pt x="1993" y="1774"/>
                    </a:lnTo>
                    <a:lnTo>
                      <a:pt x="1993" y="1785"/>
                    </a:lnTo>
                    <a:lnTo>
                      <a:pt x="1993" y="1798"/>
                    </a:lnTo>
                    <a:lnTo>
                      <a:pt x="1983" y="1812"/>
                    </a:lnTo>
                    <a:lnTo>
                      <a:pt x="1969" y="1817"/>
                    </a:lnTo>
                    <a:lnTo>
                      <a:pt x="1956" y="1820"/>
                    </a:lnTo>
                    <a:lnTo>
                      <a:pt x="1945" y="1830"/>
                    </a:lnTo>
                    <a:lnTo>
                      <a:pt x="1945" y="1844"/>
                    </a:lnTo>
                    <a:lnTo>
                      <a:pt x="1932" y="1849"/>
                    </a:lnTo>
                    <a:lnTo>
                      <a:pt x="1919" y="1846"/>
                    </a:lnTo>
                    <a:lnTo>
                      <a:pt x="1905" y="1846"/>
                    </a:lnTo>
                    <a:lnTo>
                      <a:pt x="1895" y="1846"/>
                    </a:lnTo>
                    <a:lnTo>
                      <a:pt x="1881" y="1846"/>
                    </a:lnTo>
                    <a:lnTo>
                      <a:pt x="1868" y="1844"/>
                    </a:lnTo>
                    <a:lnTo>
                      <a:pt x="1857" y="1846"/>
                    </a:lnTo>
                    <a:lnTo>
                      <a:pt x="1844" y="1849"/>
                    </a:lnTo>
                    <a:lnTo>
                      <a:pt x="1830" y="1838"/>
                    </a:lnTo>
                    <a:lnTo>
                      <a:pt x="1817" y="1844"/>
                    </a:lnTo>
                    <a:lnTo>
                      <a:pt x="1806" y="1849"/>
                    </a:lnTo>
                    <a:lnTo>
                      <a:pt x="1793" y="1849"/>
                    </a:lnTo>
                    <a:lnTo>
                      <a:pt x="1780" y="1857"/>
                    </a:lnTo>
                    <a:lnTo>
                      <a:pt x="1769" y="1868"/>
                    </a:lnTo>
                    <a:lnTo>
                      <a:pt x="1756" y="1870"/>
                    </a:lnTo>
                    <a:lnTo>
                      <a:pt x="1742" y="1881"/>
                    </a:lnTo>
                    <a:lnTo>
                      <a:pt x="1737" y="1892"/>
                    </a:lnTo>
                    <a:lnTo>
                      <a:pt x="1724" y="1892"/>
                    </a:lnTo>
                    <a:lnTo>
                      <a:pt x="1705" y="1892"/>
                    </a:lnTo>
                    <a:lnTo>
                      <a:pt x="1691" y="1900"/>
                    </a:lnTo>
                    <a:lnTo>
                      <a:pt x="1681" y="1905"/>
                    </a:lnTo>
                    <a:lnTo>
                      <a:pt x="1667" y="1905"/>
                    </a:lnTo>
                    <a:lnTo>
                      <a:pt x="1654" y="1908"/>
                    </a:lnTo>
                    <a:lnTo>
                      <a:pt x="1641" y="1916"/>
                    </a:lnTo>
                    <a:lnTo>
                      <a:pt x="1630" y="1924"/>
                    </a:lnTo>
                    <a:lnTo>
                      <a:pt x="1619" y="1937"/>
                    </a:lnTo>
                    <a:lnTo>
                      <a:pt x="1606" y="1945"/>
                    </a:lnTo>
                    <a:lnTo>
                      <a:pt x="1595" y="1956"/>
                    </a:lnTo>
                    <a:lnTo>
                      <a:pt x="1585" y="1969"/>
                    </a:lnTo>
                    <a:lnTo>
                      <a:pt x="1579" y="1980"/>
                    </a:lnTo>
                    <a:lnTo>
                      <a:pt x="1566" y="1988"/>
                    </a:lnTo>
                    <a:lnTo>
                      <a:pt x="1552" y="1982"/>
                    </a:lnTo>
                    <a:lnTo>
                      <a:pt x="1544" y="1996"/>
                    </a:lnTo>
                    <a:lnTo>
                      <a:pt x="1544" y="2009"/>
                    </a:lnTo>
                    <a:lnTo>
                      <a:pt x="1542" y="2023"/>
                    </a:lnTo>
                    <a:lnTo>
                      <a:pt x="1539" y="2033"/>
                    </a:lnTo>
                    <a:lnTo>
                      <a:pt x="1539" y="2047"/>
                    </a:lnTo>
                    <a:lnTo>
                      <a:pt x="1542" y="2060"/>
                    </a:lnTo>
                    <a:lnTo>
                      <a:pt x="1544" y="2071"/>
                    </a:lnTo>
                    <a:lnTo>
                      <a:pt x="1542" y="2095"/>
                    </a:lnTo>
                    <a:lnTo>
                      <a:pt x="1542" y="2105"/>
                    </a:lnTo>
                    <a:lnTo>
                      <a:pt x="1528" y="2105"/>
                    </a:lnTo>
                    <a:lnTo>
                      <a:pt x="1528" y="2119"/>
                    </a:lnTo>
                    <a:lnTo>
                      <a:pt x="1528" y="2132"/>
                    </a:lnTo>
                    <a:lnTo>
                      <a:pt x="1534" y="2145"/>
                    </a:lnTo>
                    <a:lnTo>
                      <a:pt x="1542" y="2167"/>
                    </a:lnTo>
                    <a:lnTo>
                      <a:pt x="1534" y="2180"/>
                    </a:lnTo>
                    <a:lnTo>
                      <a:pt x="1526" y="2191"/>
                    </a:lnTo>
                    <a:lnTo>
                      <a:pt x="1512" y="2194"/>
                    </a:lnTo>
                    <a:lnTo>
                      <a:pt x="1488" y="2199"/>
                    </a:lnTo>
                    <a:lnTo>
                      <a:pt x="1478" y="2210"/>
                    </a:lnTo>
                    <a:lnTo>
                      <a:pt x="1470" y="2223"/>
                    </a:lnTo>
                    <a:lnTo>
                      <a:pt x="1456" y="2234"/>
                    </a:lnTo>
                    <a:lnTo>
                      <a:pt x="1454" y="2244"/>
                    </a:lnTo>
                    <a:lnTo>
                      <a:pt x="1446" y="2258"/>
                    </a:lnTo>
                    <a:lnTo>
                      <a:pt x="1440" y="2271"/>
                    </a:lnTo>
                    <a:lnTo>
                      <a:pt x="1435" y="2284"/>
                    </a:lnTo>
                    <a:lnTo>
                      <a:pt x="1430" y="2295"/>
                    </a:lnTo>
                    <a:lnTo>
                      <a:pt x="1424" y="2308"/>
                    </a:lnTo>
                    <a:lnTo>
                      <a:pt x="1421" y="2322"/>
                    </a:lnTo>
                    <a:lnTo>
                      <a:pt x="1416" y="2332"/>
                    </a:lnTo>
                    <a:lnTo>
                      <a:pt x="1403" y="2346"/>
                    </a:lnTo>
                    <a:lnTo>
                      <a:pt x="1389" y="2354"/>
                    </a:lnTo>
                    <a:lnTo>
                      <a:pt x="1381" y="2367"/>
                    </a:lnTo>
                    <a:lnTo>
                      <a:pt x="1368" y="2378"/>
                    </a:lnTo>
                    <a:lnTo>
                      <a:pt x="1355" y="2386"/>
                    </a:lnTo>
                    <a:lnTo>
                      <a:pt x="1341" y="2394"/>
                    </a:lnTo>
                    <a:lnTo>
                      <a:pt x="1336" y="2381"/>
                    </a:lnTo>
                    <a:lnTo>
                      <a:pt x="1349" y="2378"/>
                    </a:lnTo>
                    <a:lnTo>
                      <a:pt x="1360" y="2367"/>
                    </a:lnTo>
                    <a:lnTo>
                      <a:pt x="1371" y="2354"/>
                    </a:lnTo>
                    <a:lnTo>
                      <a:pt x="1371" y="2343"/>
                    </a:lnTo>
                    <a:lnTo>
                      <a:pt x="1381" y="2330"/>
                    </a:lnTo>
                    <a:lnTo>
                      <a:pt x="1392" y="2324"/>
                    </a:lnTo>
                    <a:lnTo>
                      <a:pt x="1400" y="2311"/>
                    </a:lnTo>
                    <a:lnTo>
                      <a:pt x="1403" y="2295"/>
                    </a:lnTo>
                    <a:lnTo>
                      <a:pt x="1403" y="2284"/>
                    </a:lnTo>
                    <a:lnTo>
                      <a:pt x="1389" y="2284"/>
                    </a:lnTo>
                    <a:lnTo>
                      <a:pt x="1376" y="2276"/>
                    </a:lnTo>
                    <a:lnTo>
                      <a:pt x="1376" y="2290"/>
                    </a:lnTo>
                    <a:lnTo>
                      <a:pt x="1381" y="2300"/>
                    </a:lnTo>
                    <a:lnTo>
                      <a:pt x="1376" y="2314"/>
                    </a:lnTo>
                    <a:lnTo>
                      <a:pt x="1365" y="2324"/>
                    </a:lnTo>
                    <a:lnTo>
                      <a:pt x="1360" y="2335"/>
                    </a:lnTo>
                    <a:lnTo>
                      <a:pt x="1349" y="2346"/>
                    </a:lnTo>
                    <a:lnTo>
                      <a:pt x="1339" y="2359"/>
                    </a:lnTo>
                    <a:lnTo>
                      <a:pt x="1328" y="2370"/>
                    </a:lnTo>
                    <a:lnTo>
                      <a:pt x="1317" y="2383"/>
                    </a:lnTo>
                    <a:lnTo>
                      <a:pt x="1317" y="2397"/>
                    </a:lnTo>
                    <a:lnTo>
                      <a:pt x="1317" y="2407"/>
                    </a:lnTo>
                    <a:lnTo>
                      <a:pt x="1317" y="2421"/>
                    </a:lnTo>
                    <a:lnTo>
                      <a:pt x="1317" y="2434"/>
                    </a:lnTo>
                    <a:lnTo>
                      <a:pt x="1312" y="2447"/>
                    </a:lnTo>
                    <a:lnTo>
                      <a:pt x="1307" y="2458"/>
                    </a:lnTo>
                    <a:lnTo>
                      <a:pt x="1301" y="2471"/>
                    </a:lnTo>
                    <a:lnTo>
                      <a:pt x="1293" y="2485"/>
                    </a:lnTo>
                    <a:lnTo>
                      <a:pt x="1280" y="2490"/>
                    </a:lnTo>
                    <a:lnTo>
                      <a:pt x="1266" y="2493"/>
                    </a:lnTo>
                    <a:lnTo>
                      <a:pt x="1253" y="2490"/>
                    </a:lnTo>
                    <a:lnTo>
                      <a:pt x="1250" y="2477"/>
                    </a:lnTo>
                    <a:lnTo>
                      <a:pt x="1258" y="2466"/>
                    </a:lnTo>
                    <a:lnTo>
                      <a:pt x="1269" y="2453"/>
                    </a:lnTo>
                    <a:lnTo>
                      <a:pt x="1283" y="2442"/>
                    </a:lnTo>
                    <a:lnTo>
                      <a:pt x="1296" y="2431"/>
                    </a:lnTo>
                    <a:lnTo>
                      <a:pt x="1299" y="2418"/>
                    </a:lnTo>
                    <a:lnTo>
                      <a:pt x="1299" y="2405"/>
                    </a:lnTo>
                    <a:lnTo>
                      <a:pt x="1285" y="2407"/>
                    </a:lnTo>
                    <a:lnTo>
                      <a:pt x="1277" y="2421"/>
                    </a:lnTo>
                    <a:lnTo>
                      <a:pt x="1266" y="2434"/>
                    </a:lnTo>
                    <a:lnTo>
                      <a:pt x="1264" y="2437"/>
                    </a:lnTo>
                    <a:lnTo>
                      <a:pt x="1250" y="2423"/>
                    </a:lnTo>
                    <a:lnTo>
                      <a:pt x="1242" y="2413"/>
                    </a:lnTo>
                    <a:lnTo>
                      <a:pt x="1232" y="2399"/>
                    </a:lnTo>
                    <a:lnTo>
                      <a:pt x="1224" y="2386"/>
                    </a:lnTo>
                    <a:lnTo>
                      <a:pt x="1210" y="2378"/>
                    </a:lnTo>
                    <a:lnTo>
                      <a:pt x="1197" y="2367"/>
                    </a:lnTo>
                    <a:lnTo>
                      <a:pt x="1186" y="2362"/>
                    </a:lnTo>
                    <a:lnTo>
                      <a:pt x="1173" y="2351"/>
                    </a:lnTo>
                    <a:lnTo>
                      <a:pt x="1160" y="2343"/>
                    </a:lnTo>
                    <a:lnTo>
                      <a:pt x="1154" y="2330"/>
                    </a:lnTo>
                    <a:lnTo>
                      <a:pt x="1144" y="2316"/>
                    </a:lnTo>
                    <a:lnTo>
                      <a:pt x="1133" y="2322"/>
                    </a:lnTo>
                    <a:lnTo>
                      <a:pt x="1119" y="2314"/>
                    </a:lnTo>
                    <a:lnTo>
                      <a:pt x="1109" y="2300"/>
                    </a:lnTo>
                    <a:lnTo>
                      <a:pt x="1098" y="2290"/>
                    </a:lnTo>
                    <a:lnTo>
                      <a:pt x="1085" y="2279"/>
                    </a:lnTo>
                    <a:lnTo>
                      <a:pt x="1077" y="2266"/>
                    </a:lnTo>
                    <a:lnTo>
                      <a:pt x="1066" y="2266"/>
                    </a:lnTo>
                    <a:lnTo>
                      <a:pt x="1053" y="2274"/>
                    </a:lnTo>
                    <a:lnTo>
                      <a:pt x="1039" y="2276"/>
                    </a:lnTo>
                    <a:lnTo>
                      <a:pt x="1023" y="2279"/>
                    </a:lnTo>
                    <a:lnTo>
                      <a:pt x="1034" y="2266"/>
                    </a:lnTo>
                    <a:lnTo>
                      <a:pt x="1045" y="2255"/>
                    </a:lnTo>
                    <a:lnTo>
                      <a:pt x="1053" y="2242"/>
                    </a:lnTo>
                    <a:lnTo>
                      <a:pt x="1063" y="2228"/>
                    </a:lnTo>
                    <a:lnTo>
                      <a:pt x="1071" y="2218"/>
                    </a:lnTo>
                    <a:lnTo>
                      <a:pt x="1085" y="2204"/>
                    </a:lnTo>
                    <a:lnTo>
                      <a:pt x="1093" y="2191"/>
                    </a:lnTo>
                    <a:lnTo>
                      <a:pt x="1106" y="2180"/>
                    </a:lnTo>
                    <a:lnTo>
                      <a:pt x="1117" y="2167"/>
                    </a:lnTo>
                    <a:lnTo>
                      <a:pt x="1122" y="2153"/>
                    </a:lnTo>
                    <a:lnTo>
                      <a:pt x="1135" y="2140"/>
                    </a:lnTo>
                    <a:lnTo>
                      <a:pt x="1146" y="2135"/>
                    </a:lnTo>
                    <a:lnTo>
                      <a:pt x="1160" y="2132"/>
                    </a:lnTo>
                    <a:lnTo>
                      <a:pt x="1173" y="2127"/>
                    </a:lnTo>
                    <a:lnTo>
                      <a:pt x="1178" y="2113"/>
                    </a:lnTo>
                    <a:lnTo>
                      <a:pt x="1192" y="2105"/>
                    </a:lnTo>
                    <a:lnTo>
                      <a:pt x="1205" y="2097"/>
                    </a:lnTo>
                    <a:lnTo>
                      <a:pt x="1216" y="2092"/>
                    </a:lnTo>
                    <a:lnTo>
                      <a:pt x="1229" y="2092"/>
                    </a:lnTo>
                    <a:lnTo>
                      <a:pt x="1242" y="2081"/>
                    </a:lnTo>
                    <a:lnTo>
                      <a:pt x="1250" y="2068"/>
                    </a:lnTo>
                    <a:lnTo>
                      <a:pt x="1250" y="2057"/>
                    </a:lnTo>
                    <a:lnTo>
                      <a:pt x="1253" y="2044"/>
                    </a:lnTo>
                    <a:lnTo>
                      <a:pt x="1253" y="2031"/>
                    </a:lnTo>
                    <a:lnTo>
                      <a:pt x="1253" y="2017"/>
                    </a:lnTo>
                    <a:lnTo>
                      <a:pt x="1248" y="2007"/>
                    </a:lnTo>
                    <a:lnTo>
                      <a:pt x="1248" y="1993"/>
                    </a:lnTo>
                    <a:lnTo>
                      <a:pt x="1240" y="1980"/>
                    </a:lnTo>
                    <a:lnTo>
                      <a:pt x="1226" y="1977"/>
                    </a:lnTo>
                    <a:lnTo>
                      <a:pt x="1213" y="1982"/>
                    </a:lnTo>
                    <a:lnTo>
                      <a:pt x="1202" y="1991"/>
                    </a:lnTo>
                    <a:lnTo>
                      <a:pt x="1208" y="1977"/>
                    </a:lnTo>
                    <a:lnTo>
                      <a:pt x="1208" y="1966"/>
                    </a:lnTo>
                    <a:lnTo>
                      <a:pt x="1208" y="1953"/>
                    </a:lnTo>
                    <a:lnTo>
                      <a:pt x="1208" y="1940"/>
                    </a:lnTo>
                    <a:lnTo>
                      <a:pt x="1208" y="1929"/>
                    </a:lnTo>
                    <a:lnTo>
                      <a:pt x="1208" y="1913"/>
                    </a:lnTo>
                    <a:lnTo>
                      <a:pt x="1213" y="1900"/>
                    </a:lnTo>
                    <a:lnTo>
                      <a:pt x="1216" y="1886"/>
                    </a:lnTo>
                    <a:lnTo>
                      <a:pt x="1213" y="1873"/>
                    </a:lnTo>
                    <a:lnTo>
                      <a:pt x="1202" y="1870"/>
                    </a:lnTo>
                    <a:lnTo>
                      <a:pt x="1186" y="1870"/>
                    </a:lnTo>
                    <a:lnTo>
                      <a:pt x="1173" y="1868"/>
                    </a:lnTo>
                    <a:lnTo>
                      <a:pt x="1160" y="1860"/>
                    </a:lnTo>
                    <a:lnTo>
                      <a:pt x="1157" y="1846"/>
                    </a:lnTo>
                    <a:lnTo>
                      <a:pt x="1154" y="1833"/>
                    </a:lnTo>
                    <a:lnTo>
                      <a:pt x="1157" y="1822"/>
                    </a:lnTo>
                    <a:lnTo>
                      <a:pt x="1152" y="1809"/>
                    </a:lnTo>
                    <a:lnTo>
                      <a:pt x="1146" y="1795"/>
                    </a:lnTo>
                    <a:lnTo>
                      <a:pt x="1152" y="1782"/>
                    </a:lnTo>
                    <a:lnTo>
                      <a:pt x="1144" y="1771"/>
                    </a:lnTo>
                    <a:lnTo>
                      <a:pt x="1133" y="1763"/>
                    </a:lnTo>
                    <a:lnTo>
                      <a:pt x="1119" y="1758"/>
                    </a:lnTo>
                    <a:lnTo>
                      <a:pt x="1106" y="1753"/>
                    </a:lnTo>
                    <a:lnTo>
                      <a:pt x="1093" y="1753"/>
                    </a:lnTo>
                    <a:lnTo>
                      <a:pt x="1082" y="1755"/>
                    </a:lnTo>
                    <a:lnTo>
                      <a:pt x="1069" y="1755"/>
                    </a:lnTo>
                    <a:lnTo>
                      <a:pt x="1055" y="1755"/>
                    </a:lnTo>
                    <a:lnTo>
                      <a:pt x="1045" y="1761"/>
                    </a:lnTo>
                    <a:lnTo>
                      <a:pt x="1031" y="1758"/>
                    </a:lnTo>
                    <a:lnTo>
                      <a:pt x="1015" y="1753"/>
                    </a:lnTo>
                    <a:lnTo>
                      <a:pt x="1018" y="1739"/>
                    </a:lnTo>
                    <a:lnTo>
                      <a:pt x="1021" y="1726"/>
                    </a:lnTo>
                    <a:lnTo>
                      <a:pt x="1021" y="1715"/>
                    </a:lnTo>
                    <a:lnTo>
                      <a:pt x="1015" y="1702"/>
                    </a:lnTo>
                    <a:lnTo>
                      <a:pt x="1021" y="1689"/>
                    </a:lnTo>
                    <a:lnTo>
                      <a:pt x="1021" y="1675"/>
                    </a:lnTo>
                    <a:lnTo>
                      <a:pt x="1015" y="1665"/>
                    </a:lnTo>
                    <a:lnTo>
                      <a:pt x="1015" y="1651"/>
                    </a:lnTo>
                    <a:lnTo>
                      <a:pt x="1015" y="1638"/>
                    </a:lnTo>
                    <a:lnTo>
                      <a:pt x="1010" y="1630"/>
                    </a:lnTo>
                    <a:lnTo>
                      <a:pt x="1023" y="1611"/>
                    </a:lnTo>
                    <a:lnTo>
                      <a:pt x="1005" y="1595"/>
                    </a:lnTo>
                    <a:lnTo>
                      <a:pt x="1010" y="1582"/>
                    </a:lnTo>
                    <a:lnTo>
                      <a:pt x="1015" y="1568"/>
                    </a:lnTo>
                    <a:lnTo>
                      <a:pt x="1018" y="1558"/>
                    </a:lnTo>
                    <a:lnTo>
                      <a:pt x="1021" y="1544"/>
                    </a:lnTo>
                    <a:lnTo>
                      <a:pt x="1029" y="1531"/>
                    </a:lnTo>
                    <a:lnTo>
                      <a:pt x="1031" y="1520"/>
                    </a:lnTo>
                    <a:lnTo>
                      <a:pt x="1037" y="1507"/>
                    </a:lnTo>
                    <a:lnTo>
                      <a:pt x="1045" y="1494"/>
                    </a:lnTo>
                    <a:lnTo>
                      <a:pt x="1034" y="1480"/>
                    </a:lnTo>
                    <a:lnTo>
                      <a:pt x="1023" y="1470"/>
                    </a:lnTo>
                    <a:lnTo>
                      <a:pt x="1013" y="1459"/>
                    </a:lnTo>
                    <a:lnTo>
                      <a:pt x="999" y="1446"/>
                    </a:lnTo>
                    <a:lnTo>
                      <a:pt x="986" y="1440"/>
                    </a:lnTo>
                    <a:lnTo>
                      <a:pt x="983" y="1427"/>
                    </a:lnTo>
                    <a:lnTo>
                      <a:pt x="978" y="1416"/>
                    </a:lnTo>
                    <a:lnTo>
                      <a:pt x="980" y="1403"/>
                    </a:lnTo>
                    <a:lnTo>
                      <a:pt x="986" y="1389"/>
                    </a:lnTo>
                    <a:lnTo>
                      <a:pt x="994" y="1376"/>
                    </a:lnTo>
                    <a:lnTo>
                      <a:pt x="988" y="1373"/>
                    </a:lnTo>
                    <a:lnTo>
                      <a:pt x="876" y="1368"/>
                    </a:lnTo>
                    <a:lnTo>
                      <a:pt x="858" y="1301"/>
                    </a:lnTo>
                    <a:lnTo>
                      <a:pt x="871" y="1301"/>
                    </a:lnTo>
                    <a:lnTo>
                      <a:pt x="876" y="1288"/>
                    </a:lnTo>
                    <a:lnTo>
                      <a:pt x="876" y="1277"/>
                    </a:lnTo>
                    <a:lnTo>
                      <a:pt x="868" y="1264"/>
                    </a:lnTo>
                    <a:lnTo>
                      <a:pt x="874" y="1250"/>
                    </a:lnTo>
                    <a:lnTo>
                      <a:pt x="874" y="1237"/>
                    </a:lnTo>
                    <a:lnTo>
                      <a:pt x="863" y="1226"/>
                    </a:lnTo>
                    <a:lnTo>
                      <a:pt x="852" y="1218"/>
                    </a:lnTo>
                    <a:lnTo>
                      <a:pt x="839" y="1216"/>
                    </a:lnTo>
                    <a:lnTo>
                      <a:pt x="825" y="1210"/>
                    </a:lnTo>
                    <a:lnTo>
                      <a:pt x="815" y="1205"/>
                    </a:lnTo>
                    <a:lnTo>
                      <a:pt x="801" y="1205"/>
                    </a:lnTo>
                    <a:lnTo>
                      <a:pt x="788" y="1208"/>
                    </a:lnTo>
                    <a:lnTo>
                      <a:pt x="775" y="1208"/>
                    </a:lnTo>
                    <a:lnTo>
                      <a:pt x="764" y="1197"/>
                    </a:lnTo>
                    <a:lnTo>
                      <a:pt x="751" y="1186"/>
                    </a:lnTo>
                    <a:lnTo>
                      <a:pt x="737" y="1186"/>
                    </a:lnTo>
                    <a:lnTo>
                      <a:pt x="724" y="1181"/>
                    </a:lnTo>
                    <a:lnTo>
                      <a:pt x="713" y="1176"/>
                    </a:lnTo>
                    <a:lnTo>
                      <a:pt x="700" y="1168"/>
                    </a:lnTo>
                    <a:lnTo>
                      <a:pt x="692" y="1154"/>
                    </a:lnTo>
                    <a:lnTo>
                      <a:pt x="678" y="1154"/>
                    </a:lnTo>
                    <a:lnTo>
                      <a:pt x="665" y="1146"/>
                    </a:lnTo>
                    <a:lnTo>
                      <a:pt x="652" y="1144"/>
                    </a:lnTo>
                    <a:lnTo>
                      <a:pt x="641" y="1144"/>
                    </a:lnTo>
                    <a:lnTo>
                      <a:pt x="628" y="1144"/>
                    </a:lnTo>
                    <a:lnTo>
                      <a:pt x="614" y="1138"/>
                    </a:lnTo>
                    <a:lnTo>
                      <a:pt x="606" y="1125"/>
                    </a:lnTo>
                    <a:lnTo>
                      <a:pt x="593" y="1117"/>
                    </a:lnTo>
                    <a:lnTo>
                      <a:pt x="580" y="1109"/>
                    </a:lnTo>
                    <a:lnTo>
                      <a:pt x="569" y="1098"/>
                    </a:lnTo>
                    <a:lnTo>
                      <a:pt x="555" y="1088"/>
                    </a:lnTo>
                    <a:lnTo>
                      <a:pt x="553" y="1074"/>
                    </a:lnTo>
                    <a:lnTo>
                      <a:pt x="555" y="1063"/>
                    </a:lnTo>
                    <a:lnTo>
                      <a:pt x="555" y="1050"/>
                    </a:lnTo>
                    <a:lnTo>
                      <a:pt x="553" y="1037"/>
                    </a:lnTo>
                    <a:lnTo>
                      <a:pt x="545" y="1023"/>
                    </a:lnTo>
                    <a:lnTo>
                      <a:pt x="539" y="1013"/>
                    </a:lnTo>
                    <a:lnTo>
                      <a:pt x="545" y="999"/>
                    </a:lnTo>
                    <a:lnTo>
                      <a:pt x="553" y="986"/>
                    </a:lnTo>
                    <a:lnTo>
                      <a:pt x="553" y="975"/>
                    </a:lnTo>
                    <a:lnTo>
                      <a:pt x="545" y="962"/>
                    </a:lnTo>
                    <a:lnTo>
                      <a:pt x="534" y="965"/>
                    </a:lnTo>
                    <a:lnTo>
                      <a:pt x="521" y="965"/>
                    </a:lnTo>
                    <a:lnTo>
                      <a:pt x="507" y="967"/>
                    </a:lnTo>
                    <a:lnTo>
                      <a:pt x="497" y="967"/>
                    </a:lnTo>
                    <a:lnTo>
                      <a:pt x="483" y="970"/>
                    </a:lnTo>
                    <a:lnTo>
                      <a:pt x="470" y="981"/>
                    </a:lnTo>
                    <a:lnTo>
                      <a:pt x="462" y="994"/>
                    </a:lnTo>
                    <a:lnTo>
                      <a:pt x="449" y="1002"/>
                    </a:lnTo>
                    <a:lnTo>
                      <a:pt x="435" y="1005"/>
                    </a:lnTo>
                    <a:lnTo>
                      <a:pt x="422" y="1013"/>
                    </a:lnTo>
                    <a:lnTo>
                      <a:pt x="414" y="1023"/>
                    </a:lnTo>
                    <a:lnTo>
                      <a:pt x="400" y="1031"/>
                    </a:lnTo>
                    <a:lnTo>
                      <a:pt x="387" y="1034"/>
                    </a:lnTo>
                    <a:lnTo>
                      <a:pt x="379" y="1047"/>
                    </a:lnTo>
                    <a:lnTo>
                      <a:pt x="368" y="1058"/>
                    </a:lnTo>
                    <a:lnTo>
                      <a:pt x="358" y="1058"/>
                    </a:lnTo>
                    <a:lnTo>
                      <a:pt x="344" y="1053"/>
                    </a:lnTo>
                    <a:lnTo>
                      <a:pt x="331" y="1050"/>
                    </a:lnTo>
                    <a:lnTo>
                      <a:pt x="320" y="1053"/>
                    </a:lnTo>
                    <a:lnTo>
                      <a:pt x="307" y="1055"/>
                    </a:lnTo>
                    <a:lnTo>
                      <a:pt x="296" y="1058"/>
                    </a:lnTo>
                    <a:lnTo>
                      <a:pt x="280" y="1055"/>
                    </a:lnTo>
                    <a:lnTo>
                      <a:pt x="267" y="1061"/>
                    </a:lnTo>
                    <a:lnTo>
                      <a:pt x="256" y="1069"/>
                    </a:lnTo>
                    <a:lnTo>
                      <a:pt x="243" y="1069"/>
                    </a:lnTo>
                    <a:lnTo>
                      <a:pt x="229" y="1066"/>
                    </a:lnTo>
                    <a:lnTo>
                      <a:pt x="224" y="1053"/>
                    </a:lnTo>
                    <a:lnTo>
                      <a:pt x="227" y="1039"/>
                    </a:lnTo>
                    <a:lnTo>
                      <a:pt x="227" y="994"/>
                    </a:lnTo>
                    <a:lnTo>
                      <a:pt x="224" y="981"/>
                    </a:lnTo>
                    <a:lnTo>
                      <a:pt x="224" y="967"/>
                    </a:lnTo>
                    <a:lnTo>
                      <a:pt x="211" y="965"/>
                    </a:lnTo>
                    <a:lnTo>
                      <a:pt x="200" y="973"/>
                    </a:lnTo>
                    <a:lnTo>
                      <a:pt x="187" y="981"/>
                    </a:lnTo>
                    <a:lnTo>
                      <a:pt x="173" y="989"/>
                    </a:lnTo>
                    <a:lnTo>
                      <a:pt x="165" y="1002"/>
                    </a:lnTo>
                    <a:lnTo>
                      <a:pt x="152" y="1005"/>
                    </a:lnTo>
                    <a:lnTo>
                      <a:pt x="139" y="1007"/>
                    </a:lnTo>
                    <a:lnTo>
                      <a:pt x="125" y="1007"/>
                    </a:lnTo>
                    <a:lnTo>
                      <a:pt x="117" y="997"/>
                    </a:lnTo>
                    <a:lnTo>
                      <a:pt x="104" y="983"/>
                    </a:lnTo>
                    <a:lnTo>
                      <a:pt x="90" y="973"/>
                    </a:lnTo>
                    <a:lnTo>
                      <a:pt x="80" y="970"/>
                    </a:lnTo>
                    <a:lnTo>
                      <a:pt x="66" y="973"/>
                    </a:lnTo>
                    <a:lnTo>
                      <a:pt x="53" y="973"/>
                    </a:lnTo>
                    <a:lnTo>
                      <a:pt x="56" y="962"/>
                    </a:lnTo>
                    <a:lnTo>
                      <a:pt x="53" y="946"/>
                    </a:lnTo>
                    <a:lnTo>
                      <a:pt x="48" y="933"/>
                    </a:lnTo>
                    <a:lnTo>
                      <a:pt x="34" y="919"/>
                    </a:lnTo>
                    <a:lnTo>
                      <a:pt x="26" y="909"/>
                    </a:lnTo>
                    <a:lnTo>
                      <a:pt x="21" y="895"/>
                    </a:lnTo>
                    <a:lnTo>
                      <a:pt x="18" y="882"/>
                    </a:lnTo>
                    <a:lnTo>
                      <a:pt x="8" y="874"/>
                    </a:lnTo>
                    <a:lnTo>
                      <a:pt x="0" y="860"/>
                    </a:lnTo>
                    <a:lnTo>
                      <a:pt x="8" y="847"/>
                    </a:lnTo>
                    <a:lnTo>
                      <a:pt x="10" y="836"/>
                    </a:lnTo>
                    <a:lnTo>
                      <a:pt x="13" y="823"/>
                    </a:lnTo>
                    <a:lnTo>
                      <a:pt x="16" y="810"/>
                    </a:lnTo>
                    <a:lnTo>
                      <a:pt x="21" y="799"/>
                    </a:lnTo>
                    <a:lnTo>
                      <a:pt x="40" y="791"/>
                    </a:lnTo>
                    <a:lnTo>
                      <a:pt x="50" y="778"/>
                    </a:lnTo>
                    <a:lnTo>
                      <a:pt x="48" y="767"/>
                    </a:lnTo>
                    <a:lnTo>
                      <a:pt x="45" y="754"/>
                    </a:lnTo>
                    <a:lnTo>
                      <a:pt x="45" y="740"/>
                    </a:lnTo>
                    <a:lnTo>
                      <a:pt x="50" y="730"/>
                    </a:lnTo>
                    <a:lnTo>
                      <a:pt x="61" y="716"/>
                    </a:lnTo>
                    <a:lnTo>
                      <a:pt x="66" y="703"/>
                    </a:lnTo>
                    <a:lnTo>
                      <a:pt x="72" y="689"/>
                    </a:lnTo>
                    <a:lnTo>
                      <a:pt x="82" y="679"/>
                    </a:lnTo>
                    <a:lnTo>
                      <a:pt x="90" y="665"/>
                    </a:lnTo>
                    <a:lnTo>
                      <a:pt x="104" y="660"/>
                    </a:lnTo>
                    <a:lnTo>
                      <a:pt x="117" y="652"/>
                    </a:lnTo>
                    <a:lnTo>
                      <a:pt x="130" y="649"/>
                    </a:lnTo>
                    <a:lnTo>
                      <a:pt x="147" y="649"/>
                    </a:lnTo>
                    <a:lnTo>
                      <a:pt x="157" y="649"/>
                    </a:lnTo>
                    <a:lnTo>
                      <a:pt x="171" y="636"/>
                    </a:lnTo>
                    <a:lnTo>
                      <a:pt x="184" y="631"/>
                    </a:lnTo>
                    <a:lnTo>
                      <a:pt x="200" y="625"/>
                    </a:lnTo>
                    <a:lnTo>
                      <a:pt x="211" y="625"/>
                    </a:lnTo>
                    <a:lnTo>
                      <a:pt x="224" y="631"/>
                    </a:lnTo>
                    <a:lnTo>
                      <a:pt x="237" y="625"/>
                    </a:lnTo>
                    <a:lnTo>
                      <a:pt x="248" y="625"/>
                    </a:lnTo>
                    <a:lnTo>
                      <a:pt x="253" y="617"/>
                    </a:lnTo>
                    <a:lnTo>
                      <a:pt x="267" y="529"/>
                    </a:lnTo>
                    <a:lnTo>
                      <a:pt x="275" y="452"/>
                    </a:lnTo>
                    <a:lnTo>
                      <a:pt x="275" y="446"/>
                    </a:lnTo>
                    <a:lnTo>
                      <a:pt x="278" y="433"/>
                    </a:lnTo>
                    <a:lnTo>
                      <a:pt x="278" y="420"/>
                    </a:lnTo>
                    <a:lnTo>
                      <a:pt x="267" y="406"/>
                    </a:lnTo>
                    <a:lnTo>
                      <a:pt x="259" y="396"/>
                    </a:lnTo>
                    <a:lnTo>
                      <a:pt x="248" y="382"/>
                    </a:lnTo>
                    <a:lnTo>
                      <a:pt x="237" y="380"/>
                    </a:lnTo>
                    <a:lnTo>
                      <a:pt x="237" y="366"/>
                    </a:lnTo>
                    <a:lnTo>
                      <a:pt x="237" y="353"/>
                    </a:lnTo>
                    <a:lnTo>
                      <a:pt x="237" y="342"/>
                    </a:lnTo>
                    <a:lnTo>
                      <a:pt x="237" y="329"/>
                    </a:lnTo>
                    <a:lnTo>
                      <a:pt x="240" y="315"/>
                    </a:lnTo>
                    <a:lnTo>
                      <a:pt x="253" y="315"/>
                    </a:lnTo>
                    <a:lnTo>
                      <a:pt x="264" y="307"/>
                    </a:lnTo>
                    <a:lnTo>
                      <a:pt x="278" y="315"/>
                    </a:lnTo>
                    <a:lnTo>
                      <a:pt x="291" y="310"/>
                    </a:lnTo>
                    <a:lnTo>
                      <a:pt x="288" y="297"/>
                    </a:lnTo>
                    <a:lnTo>
                      <a:pt x="275" y="283"/>
                    </a:lnTo>
                    <a:lnTo>
                      <a:pt x="261" y="278"/>
                    </a:lnTo>
                    <a:lnTo>
                      <a:pt x="248" y="281"/>
                    </a:lnTo>
                    <a:lnTo>
                      <a:pt x="245" y="241"/>
                    </a:lnTo>
                    <a:lnTo>
                      <a:pt x="259" y="241"/>
                    </a:lnTo>
                    <a:lnTo>
                      <a:pt x="275" y="241"/>
                    </a:lnTo>
                    <a:lnTo>
                      <a:pt x="288" y="241"/>
                    </a:lnTo>
                    <a:lnTo>
                      <a:pt x="299" y="241"/>
                    </a:lnTo>
                    <a:lnTo>
                      <a:pt x="312" y="241"/>
                    </a:lnTo>
                    <a:lnTo>
                      <a:pt x="326" y="241"/>
                    </a:lnTo>
                    <a:lnTo>
                      <a:pt x="342" y="243"/>
                    </a:lnTo>
                    <a:lnTo>
                      <a:pt x="352" y="233"/>
                    </a:lnTo>
                    <a:lnTo>
                      <a:pt x="352" y="222"/>
                    </a:lnTo>
                    <a:lnTo>
                      <a:pt x="368" y="225"/>
                    </a:lnTo>
                    <a:lnTo>
                      <a:pt x="382" y="219"/>
                    </a:lnTo>
                    <a:lnTo>
                      <a:pt x="392" y="217"/>
                    </a:lnTo>
                    <a:lnTo>
                      <a:pt x="406" y="217"/>
                    </a:lnTo>
                    <a:lnTo>
                      <a:pt x="414" y="222"/>
                    </a:lnTo>
                    <a:lnTo>
                      <a:pt x="419" y="233"/>
                    </a:lnTo>
                    <a:lnTo>
                      <a:pt x="425" y="246"/>
                    </a:lnTo>
                    <a:lnTo>
                      <a:pt x="438" y="259"/>
                    </a:lnTo>
                    <a:lnTo>
                      <a:pt x="449" y="273"/>
                    </a:lnTo>
                    <a:lnTo>
                      <a:pt x="459" y="278"/>
                    </a:lnTo>
                    <a:lnTo>
                      <a:pt x="462" y="291"/>
                    </a:lnTo>
                    <a:lnTo>
                      <a:pt x="475" y="294"/>
                    </a:lnTo>
                    <a:lnTo>
                      <a:pt x="489" y="299"/>
                    </a:lnTo>
                    <a:lnTo>
                      <a:pt x="502" y="307"/>
                    </a:lnTo>
                    <a:lnTo>
                      <a:pt x="513" y="307"/>
                    </a:lnTo>
                    <a:lnTo>
                      <a:pt x="526" y="297"/>
                    </a:lnTo>
                    <a:lnTo>
                      <a:pt x="531" y="283"/>
                    </a:lnTo>
                    <a:lnTo>
                      <a:pt x="545" y="294"/>
                    </a:lnTo>
                    <a:lnTo>
                      <a:pt x="555" y="278"/>
                    </a:lnTo>
                    <a:lnTo>
                      <a:pt x="561" y="265"/>
                    </a:lnTo>
                    <a:lnTo>
                      <a:pt x="574" y="257"/>
                    </a:lnTo>
                    <a:lnTo>
                      <a:pt x="585" y="246"/>
                    </a:lnTo>
                    <a:lnTo>
                      <a:pt x="598" y="241"/>
                    </a:lnTo>
                    <a:lnTo>
                      <a:pt x="606" y="227"/>
                    </a:lnTo>
                    <a:lnTo>
                      <a:pt x="617" y="217"/>
                    </a:lnTo>
                    <a:lnTo>
                      <a:pt x="630" y="211"/>
                    </a:lnTo>
                    <a:lnTo>
                      <a:pt x="644" y="209"/>
                    </a:lnTo>
                    <a:lnTo>
                      <a:pt x="654" y="203"/>
                    </a:lnTo>
                    <a:lnTo>
                      <a:pt x="652" y="190"/>
                    </a:lnTo>
                    <a:lnTo>
                      <a:pt x="638" y="187"/>
                    </a:lnTo>
                    <a:lnTo>
                      <a:pt x="628" y="187"/>
                    </a:lnTo>
                    <a:lnTo>
                      <a:pt x="614" y="187"/>
                    </a:lnTo>
                    <a:lnTo>
                      <a:pt x="601" y="182"/>
                    </a:lnTo>
                    <a:lnTo>
                      <a:pt x="601" y="169"/>
                    </a:lnTo>
                    <a:lnTo>
                      <a:pt x="606" y="155"/>
                    </a:lnTo>
                    <a:lnTo>
                      <a:pt x="598" y="142"/>
                    </a:lnTo>
                    <a:lnTo>
                      <a:pt x="598" y="131"/>
                    </a:lnTo>
                    <a:lnTo>
                      <a:pt x="596" y="115"/>
                    </a:lnTo>
                    <a:lnTo>
                      <a:pt x="585" y="102"/>
                    </a:lnTo>
                    <a:lnTo>
                      <a:pt x="574" y="96"/>
                    </a:lnTo>
                    <a:lnTo>
                      <a:pt x="561" y="86"/>
                    </a:lnTo>
                    <a:lnTo>
                      <a:pt x="561" y="75"/>
                    </a:lnTo>
                    <a:lnTo>
                      <a:pt x="574" y="75"/>
                    </a:lnTo>
                    <a:lnTo>
                      <a:pt x="585" y="78"/>
                    </a:lnTo>
                    <a:lnTo>
                      <a:pt x="598" y="75"/>
                    </a:lnTo>
                    <a:lnTo>
                      <a:pt x="612" y="80"/>
                    </a:lnTo>
                    <a:lnTo>
                      <a:pt x="625" y="83"/>
                    </a:lnTo>
                    <a:lnTo>
                      <a:pt x="636" y="88"/>
                    </a:lnTo>
                    <a:lnTo>
                      <a:pt x="649" y="94"/>
                    </a:lnTo>
                    <a:lnTo>
                      <a:pt x="662" y="99"/>
                    </a:lnTo>
                    <a:lnTo>
                      <a:pt x="676" y="102"/>
                    </a:lnTo>
                    <a:lnTo>
                      <a:pt x="686" y="94"/>
                    </a:lnTo>
                    <a:lnTo>
                      <a:pt x="697" y="80"/>
                    </a:lnTo>
                    <a:lnTo>
                      <a:pt x="708" y="80"/>
                    </a:lnTo>
                    <a:lnTo>
                      <a:pt x="721" y="80"/>
                    </a:lnTo>
                    <a:lnTo>
                      <a:pt x="735" y="75"/>
                    </a:lnTo>
                    <a:lnTo>
                      <a:pt x="745" y="75"/>
                    </a:lnTo>
                    <a:lnTo>
                      <a:pt x="759" y="70"/>
                    </a:lnTo>
                    <a:lnTo>
                      <a:pt x="772" y="64"/>
                    </a:lnTo>
                    <a:lnTo>
                      <a:pt x="785" y="54"/>
                    </a:lnTo>
                    <a:lnTo>
                      <a:pt x="796" y="54"/>
                    </a:lnTo>
                    <a:lnTo>
                      <a:pt x="812" y="46"/>
                    </a:lnTo>
                    <a:lnTo>
                      <a:pt x="828" y="38"/>
                    </a:lnTo>
                    <a:lnTo>
                      <a:pt x="839" y="27"/>
                    </a:lnTo>
                    <a:lnTo>
                      <a:pt x="833" y="14"/>
                    </a:lnTo>
                    <a:lnTo>
                      <a:pt x="844" y="8"/>
                    </a:lnTo>
                    <a:lnTo>
                      <a:pt x="858" y="0"/>
                    </a:lnTo>
                    <a:lnTo>
                      <a:pt x="868" y="0"/>
                    </a:lnTo>
                    <a:lnTo>
                      <a:pt x="882" y="8"/>
                    </a:lnTo>
                    <a:lnTo>
                      <a:pt x="882" y="30"/>
                    </a:lnTo>
                    <a:lnTo>
                      <a:pt x="868" y="38"/>
                    </a:lnTo>
                    <a:lnTo>
                      <a:pt x="868" y="51"/>
                    </a:lnTo>
                    <a:lnTo>
                      <a:pt x="879" y="64"/>
                    </a:lnTo>
                    <a:lnTo>
                      <a:pt x="890" y="78"/>
                    </a:lnTo>
                    <a:lnTo>
                      <a:pt x="892" y="88"/>
                    </a:lnTo>
                    <a:lnTo>
                      <a:pt x="890" y="102"/>
                    </a:lnTo>
                    <a:lnTo>
                      <a:pt x="884" y="115"/>
                    </a:lnTo>
                    <a:lnTo>
                      <a:pt x="882" y="128"/>
                    </a:lnTo>
                    <a:lnTo>
                      <a:pt x="882" y="139"/>
                    </a:lnTo>
                    <a:lnTo>
                      <a:pt x="882" y="152"/>
                    </a:lnTo>
                    <a:lnTo>
                      <a:pt x="882" y="166"/>
                    </a:lnTo>
                    <a:lnTo>
                      <a:pt x="882" y="177"/>
                    </a:lnTo>
                    <a:lnTo>
                      <a:pt x="890" y="190"/>
                    </a:lnTo>
                    <a:lnTo>
                      <a:pt x="892" y="203"/>
                    </a:lnTo>
                    <a:lnTo>
                      <a:pt x="895" y="217"/>
                    </a:lnTo>
                    <a:lnTo>
                      <a:pt x="900" y="227"/>
                    </a:lnTo>
                    <a:lnTo>
                      <a:pt x="914" y="233"/>
                    </a:lnTo>
                    <a:lnTo>
                      <a:pt x="927" y="238"/>
                    </a:lnTo>
                    <a:lnTo>
                      <a:pt x="943" y="246"/>
                    </a:lnTo>
                    <a:lnTo>
                      <a:pt x="954" y="249"/>
                    </a:lnTo>
                    <a:lnTo>
                      <a:pt x="967" y="249"/>
                    </a:lnTo>
                    <a:lnTo>
                      <a:pt x="980" y="243"/>
                    </a:lnTo>
                    <a:lnTo>
                      <a:pt x="994" y="238"/>
                    </a:lnTo>
                    <a:lnTo>
                      <a:pt x="1005" y="233"/>
                    </a:lnTo>
                    <a:lnTo>
                      <a:pt x="1026" y="233"/>
                    </a:lnTo>
                    <a:lnTo>
                      <a:pt x="1039" y="233"/>
                    </a:lnTo>
                    <a:lnTo>
                      <a:pt x="1053" y="219"/>
                    </a:lnTo>
                    <a:lnTo>
                      <a:pt x="1066" y="211"/>
                    </a:lnTo>
                    <a:lnTo>
                      <a:pt x="1077" y="211"/>
                    </a:lnTo>
                    <a:lnTo>
                      <a:pt x="1093" y="209"/>
                    </a:lnTo>
                    <a:lnTo>
                      <a:pt x="1095" y="211"/>
                    </a:lnTo>
                    <a:lnTo>
                      <a:pt x="1109" y="211"/>
                    </a:lnTo>
                    <a:lnTo>
                      <a:pt x="1122" y="222"/>
                    </a:lnTo>
                    <a:lnTo>
                      <a:pt x="1138" y="219"/>
                    </a:lnTo>
                    <a:lnTo>
                      <a:pt x="1152" y="209"/>
                    </a:lnTo>
                    <a:lnTo>
                      <a:pt x="1152" y="195"/>
                    </a:lnTo>
                    <a:lnTo>
                      <a:pt x="1138" y="187"/>
                    </a:lnTo>
                    <a:lnTo>
                      <a:pt x="1141" y="174"/>
                    </a:lnTo>
                    <a:lnTo>
                      <a:pt x="1154" y="177"/>
                    </a:lnTo>
                    <a:lnTo>
                      <a:pt x="1165" y="182"/>
                    </a:lnTo>
                    <a:lnTo>
                      <a:pt x="1178" y="177"/>
                    </a:lnTo>
                    <a:lnTo>
                      <a:pt x="1192" y="171"/>
                    </a:lnTo>
                    <a:lnTo>
                      <a:pt x="1202" y="171"/>
                    </a:lnTo>
                    <a:lnTo>
                      <a:pt x="1210" y="185"/>
                    </a:lnTo>
                    <a:lnTo>
                      <a:pt x="1221" y="185"/>
                    </a:lnTo>
                    <a:lnTo>
                      <a:pt x="1229" y="193"/>
                    </a:lnTo>
                    <a:lnTo>
                      <a:pt x="1242" y="198"/>
                    </a:lnTo>
                    <a:lnTo>
                      <a:pt x="1258" y="203"/>
                    </a:lnTo>
                    <a:lnTo>
                      <a:pt x="1269" y="198"/>
                    </a:lnTo>
                    <a:lnTo>
                      <a:pt x="1283" y="187"/>
                    </a:lnTo>
                    <a:lnTo>
                      <a:pt x="1296" y="190"/>
                    </a:lnTo>
                    <a:lnTo>
                      <a:pt x="1307" y="187"/>
                    </a:lnTo>
                    <a:lnTo>
                      <a:pt x="1320" y="193"/>
                    </a:lnTo>
                    <a:lnTo>
                      <a:pt x="1333" y="198"/>
                    </a:lnTo>
                    <a:lnTo>
                      <a:pt x="1347" y="187"/>
                    </a:lnTo>
                    <a:lnTo>
                      <a:pt x="1376" y="147"/>
                    </a:lnTo>
                    <a:lnTo>
                      <a:pt x="1384" y="134"/>
                    </a:lnTo>
                    <a:lnTo>
                      <a:pt x="1392" y="120"/>
                    </a:lnTo>
                    <a:lnTo>
                      <a:pt x="1403" y="104"/>
                    </a:lnTo>
                    <a:lnTo>
                      <a:pt x="1411" y="94"/>
                    </a:lnTo>
                    <a:lnTo>
                      <a:pt x="1421" y="80"/>
                    </a:lnTo>
                    <a:lnTo>
                      <a:pt x="1419" y="67"/>
                    </a:lnTo>
                    <a:lnTo>
                      <a:pt x="1427" y="70"/>
                    </a:lnTo>
                  </a:path>
                </a:pathLst>
              </a:custGeom>
              <a:solidFill>
                <a:srgbClr val="92D050"/>
              </a:solidFill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3FB695D8-E0C8-585F-C0FE-3981775B4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150" y="2470149"/>
                <a:ext cx="1222374" cy="1374775"/>
              </a:xfrm>
              <a:custGeom>
                <a:avLst/>
                <a:gdLst>
                  <a:gd name="T0" fmla="*/ 69 w 770"/>
                  <a:gd name="T1" fmla="*/ 572 h 866"/>
                  <a:gd name="T2" fmla="*/ 91 w 770"/>
                  <a:gd name="T3" fmla="*/ 609 h 866"/>
                  <a:gd name="T4" fmla="*/ 109 w 770"/>
                  <a:gd name="T5" fmla="*/ 641 h 866"/>
                  <a:gd name="T6" fmla="*/ 101 w 770"/>
                  <a:gd name="T7" fmla="*/ 684 h 866"/>
                  <a:gd name="T8" fmla="*/ 109 w 770"/>
                  <a:gd name="T9" fmla="*/ 721 h 866"/>
                  <a:gd name="T10" fmla="*/ 133 w 770"/>
                  <a:gd name="T11" fmla="*/ 759 h 866"/>
                  <a:gd name="T12" fmla="*/ 141 w 770"/>
                  <a:gd name="T13" fmla="*/ 796 h 866"/>
                  <a:gd name="T14" fmla="*/ 155 w 770"/>
                  <a:gd name="T15" fmla="*/ 833 h 866"/>
                  <a:gd name="T16" fmla="*/ 163 w 770"/>
                  <a:gd name="T17" fmla="*/ 860 h 866"/>
                  <a:gd name="T18" fmla="*/ 198 w 770"/>
                  <a:gd name="T19" fmla="*/ 847 h 866"/>
                  <a:gd name="T20" fmla="*/ 227 w 770"/>
                  <a:gd name="T21" fmla="*/ 820 h 866"/>
                  <a:gd name="T22" fmla="*/ 248 w 770"/>
                  <a:gd name="T23" fmla="*/ 793 h 866"/>
                  <a:gd name="T24" fmla="*/ 286 w 770"/>
                  <a:gd name="T25" fmla="*/ 804 h 866"/>
                  <a:gd name="T26" fmla="*/ 323 w 770"/>
                  <a:gd name="T27" fmla="*/ 801 h 866"/>
                  <a:gd name="T28" fmla="*/ 350 w 770"/>
                  <a:gd name="T29" fmla="*/ 825 h 866"/>
                  <a:gd name="T30" fmla="*/ 369 w 770"/>
                  <a:gd name="T31" fmla="*/ 828 h 866"/>
                  <a:gd name="T32" fmla="*/ 385 w 770"/>
                  <a:gd name="T33" fmla="*/ 791 h 866"/>
                  <a:gd name="T34" fmla="*/ 427 w 770"/>
                  <a:gd name="T35" fmla="*/ 791 h 866"/>
                  <a:gd name="T36" fmla="*/ 457 w 770"/>
                  <a:gd name="T37" fmla="*/ 793 h 866"/>
                  <a:gd name="T38" fmla="*/ 505 w 770"/>
                  <a:gd name="T39" fmla="*/ 625 h 866"/>
                  <a:gd name="T40" fmla="*/ 660 w 770"/>
                  <a:gd name="T41" fmla="*/ 606 h 866"/>
                  <a:gd name="T42" fmla="*/ 748 w 770"/>
                  <a:gd name="T43" fmla="*/ 649 h 866"/>
                  <a:gd name="T44" fmla="*/ 740 w 770"/>
                  <a:gd name="T45" fmla="*/ 606 h 866"/>
                  <a:gd name="T46" fmla="*/ 754 w 770"/>
                  <a:gd name="T47" fmla="*/ 569 h 866"/>
                  <a:gd name="T48" fmla="*/ 770 w 770"/>
                  <a:gd name="T49" fmla="*/ 532 h 866"/>
                  <a:gd name="T50" fmla="*/ 738 w 770"/>
                  <a:gd name="T51" fmla="*/ 497 h 866"/>
                  <a:gd name="T52" fmla="*/ 708 w 770"/>
                  <a:gd name="T53" fmla="*/ 465 h 866"/>
                  <a:gd name="T54" fmla="*/ 711 w 770"/>
                  <a:gd name="T55" fmla="*/ 427 h 866"/>
                  <a:gd name="T56" fmla="*/ 601 w 770"/>
                  <a:gd name="T57" fmla="*/ 406 h 866"/>
                  <a:gd name="T58" fmla="*/ 601 w 770"/>
                  <a:gd name="T59" fmla="*/ 326 h 866"/>
                  <a:gd name="T60" fmla="*/ 599 w 770"/>
                  <a:gd name="T61" fmla="*/ 288 h 866"/>
                  <a:gd name="T62" fmla="*/ 577 w 770"/>
                  <a:gd name="T63" fmla="*/ 256 h 866"/>
                  <a:gd name="T64" fmla="*/ 540 w 770"/>
                  <a:gd name="T65" fmla="*/ 243 h 866"/>
                  <a:gd name="T66" fmla="*/ 500 w 770"/>
                  <a:gd name="T67" fmla="*/ 246 h 866"/>
                  <a:gd name="T68" fmla="*/ 462 w 770"/>
                  <a:gd name="T69" fmla="*/ 224 h 866"/>
                  <a:gd name="T70" fmla="*/ 425 w 770"/>
                  <a:gd name="T71" fmla="*/ 206 h 866"/>
                  <a:gd name="T72" fmla="*/ 390 w 770"/>
                  <a:gd name="T73" fmla="*/ 184 h 866"/>
                  <a:gd name="T74" fmla="*/ 353 w 770"/>
                  <a:gd name="T75" fmla="*/ 182 h 866"/>
                  <a:gd name="T76" fmla="*/ 318 w 770"/>
                  <a:gd name="T77" fmla="*/ 155 h 866"/>
                  <a:gd name="T78" fmla="*/ 280 w 770"/>
                  <a:gd name="T79" fmla="*/ 126 h 866"/>
                  <a:gd name="T80" fmla="*/ 280 w 770"/>
                  <a:gd name="T81" fmla="*/ 88 h 866"/>
                  <a:gd name="T82" fmla="*/ 264 w 770"/>
                  <a:gd name="T83" fmla="*/ 51 h 866"/>
                  <a:gd name="T84" fmla="*/ 278 w 770"/>
                  <a:gd name="T85" fmla="*/ 13 h 866"/>
                  <a:gd name="T86" fmla="*/ 246 w 770"/>
                  <a:gd name="T87" fmla="*/ 3 h 866"/>
                  <a:gd name="T88" fmla="*/ 208 w 770"/>
                  <a:gd name="T89" fmla="*/ 8 h 866"/>
                  <a:gd name="T90" fmla="*/ 174 w 770"/>
                  <a:gd name="T91" fmla="*/ 40 h 866"/>
                  <a:gd name="T92" fmla="*/ 139 w 770"/>
                  <a:gd name="T93" fmla="*/ 61 h 866"/>
                  <a:gd name="T94" fmla="*/ 104 w 770"/>
                  <a:gd name="T95" fmla="*/ 85 h 866"/>
                  <a:gd name="T96" fmla="*/ 69 w 770"/>
                  <a:gd name="T97" fmla="*/ 91 h 866"/>
                  <a:gd name="T98" fmla="*/ 32 w 770"/>
                  <a:gd name="T99" fmla="*/ 93 h 866"/>
                  <a:gd name="T100" fmla="*/ 61 w 770"/>
                  <a:gd name="T101" fmla="*/ 238 h 866"/>
                  <a:gd name="T102" fmla="*/ 53 w 770"/>
                  <a:gd name="T103" fmla="*/ 315 h 866"/>
                  <a:gd name="T104" fmla="*/ 43 w 770"/>
                  <a:gd name="T105" fmla="*/ 374 h 866"/>
                  <a:gd name="T106" fmla="*/ 19 w 770"/>
                  <a:gd name="T107" fmla="*/ 371 h 866"/>
                  <a:gd name="T108" fmla="*/ 13 w 770"/>
                  <a:gd name="T109" fmla="*/ 403 h 866"/>
                  <a:gd name="T110" fmla="*/ 24 w 770"/>
                  <a:gd name="T111" fmla="*/ 417 h 866"/>
                  <a:gd name="T112" fmla="*/ 61 w 770"/>
                  <a:gd name="T113" fmla="*/ 427 h 866"/>
                  <a:gd name="T114" fmla="*/ 56 w 770"/>
                  <a:gd name="T115" fmla="*/ 459 h 866"/>
                  <a:gd name="T116" fmla="*/ 24 w 770"/>
                  <a:gd name="T117" fmla="*/ 484 h 866"/>
                  <a:gd name="T118" fmla="*/ 40 w 770"/>
                  <a:gd name="T119" fmla="*/ 521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0" h="866">
                    <a:moveTo>
                      <a:pt x="48" y="534"/>
                    </a:moveTo>
                    <a:lnTo>
                      <a:pt x="67" y="558"/>
                    </a:lnTo>
                    <a:lnTo>
                      <a:pt x="69" y="572"/>
                    </a:lnTo>
                    <a:lnTo>
                      <a:pt x="72" y="585"/>
                    </a:lnTo>
                    <a:lnTo>
                      <a:pt x="77" y="598"/>
                    </a:lnTo>
                    <a:lnTo>
                      <a:pt x="91" y="609"/>
                    </a:lnTo>
                    <a:lnTo>
                      <a:pt x="104" y="620"/>
                    </a:lnTo>
                    <a:lnTo>
                      <a:pt x="117" y="628"/>
                    </a:lnTo>
                    <a:lnTo>
                      <a:pt x="109" y="641"/>
                    </a:lnTo>
                    <a:lnTo>
                      <a:pt x="104" y="657"/>
                    </a:lnTo>
                    <a:lnTo>
                      <a:pt x="107" y="671"/>
                    </a:lnTo>
                    <a:lnTo>
                      <a:pt x="101" y="684"/>
                    </a:lnTo>
                    <a:lnTo>
                      <a:pt x="104" y="695"/>
                    </a:lnTo>
                    <a:lnTo>
                      <a:pt x="107" y="708"/>
                    </a:lnTo>
                    <a:lnTo>
                      <a:pt x="109" y="721"/>
                    </a:lnTo>
                    <a:lnTo>
                      <a:pt x="120" y="732"/>
                    </a:lnTo>
                    <a:lnTo>
                      <a:pt x="128" y="745"/>
                    </a:lnTo>
                    <a:lnTo>
                      <a:pt x="133" y="759"/>
                    </a:lnTo>
                    <a:lnTo>
                      <a:pt x="133" y="772"/>
                    </a:lnTo>
                    <a:lnTo>
                      <a:pt x="136" y="783"/>
                    </a:lnTo>
                    <a:lnTo>
                      <a:pt x="141" y="796"/>
                    </a:lnTo>
                    <a:lnTo>
                      <a:pt x="147" y="809"/>
                    </a:lnTo>
                    <a:lnTo>
                      <a:pt x="152" y="820"/>
                    </a:lnTo>
                    <a:lnTo>
                      <a:pt x="155" y="833"/>
                    </a:lnTo>
                    <a:lnTo>
                      <a:pt x="141" y="844"/>
                    </a:lnTo>
                    <a:lnTo>
                      <a:pt x="152" y="855"/>
                    </a:lnTo>
                    <a:lnTo>
                      <a:pt x="163" y="860"/>
                    </a:lnTo>
                    <a:lnTo>
                      <a:pt x="176" y="866"/>
                    </a:lnTo>
                    <a:lnTo>
                      <a:pt x="190" y="863"/>
                    </a:lnTo>
                    <a:lnTo>
                      <a:pt x="198" y="847"/>
                    </a:lnTo>
                    <a:lnTo>
                      <a:pt x="203" y="833"/>
                    </a:lnTo>
                    <a:lnTo>
                      <a:pt x="214" y="831"/>
                    </a:lnTo>
                    <a:lnTo>
                      <a:pt x="227" y="820"/>
                    </a:lnTo>
                    <a:lnTo>
                      <a:pt x="230" y="809"/>
                    </a:lnTo>
                    <a:lnTo>
                      <a:pt x="243" y="804"/>
                    </a:lnTo>
                    <a:lnTo>
                      <a:pt x="248" y="793"/>
                    </a:lnTo>
                    <a:lnTo>
                      <a:pt x="262" y="793"/>
                    </a:lnTo>
                    <a:lnTo>
                      <a:pt x="272" y="799"/>
                    </a:lnTo>
                    <a:lnTo>
                      <a:pt x="286" y="804"/>
                    </a:lnTo>
                    <a:lnTo>
                      <a:pt x="299" y="809"/>
                    </a:lnTo>
                    <a:lnTo>
                      <a:pt x="313" y="804"/>
                    </a:lnTo>
                    <a:lnTo>
                      <a:pt x="323" y="801"/>
                    </a:lnTo>
                    <a:lnTo>
                      <a:pt x="337" y="801"/>
                    </a:lnTo>
                    <a:lnTo>
                      <a:pt x="350" y="812"/>
                    </a:lnTo>
                    <a:lnTo>
                      <a:pt x="350" y="825"/>
                    </a:lnTo>
                    <a:lnTo>
                      <a:pt x="355" y="836"/>
                    </a:lnTo>
                    <a:lnTo>
                      <a:pt x="369" y="842"/>
                    </a:lnTo>
                    <a:lnTo>
                      <a:pt x="369" y="828"/>
                    </a:lnTo>
                    <a:lnTo>
                      <a:pt x="371" y="815"/>
                    </a:lnTo>
                    <a:lnTo>
                      <a:pt x="377" y="801"/>
                    </a:lnTo>
                    <a:lnTo>
                      <a:pt x="385" y="791"/>
                    </a:lnTo>
                    <a:lnTo>
                      <a:pt x="398" y="791"/>
                    </a:lnTo>
                    <a:lnTo>
                      <a:pt x="411" y="791"/>
                    </a:lnTo>
                    <a:lnTo>
                      <a:pt x="427" y="791"/>
                    </a:lnTo>
                    <a:lnTo>
                      <a:pt x="441" y="791"/>
                    </a:lnTo>
                    <a:lnTo>
                      <a:pt x="454" y="799"/>
                    </a:lnTo>
                    <a:lnTo>
                      <a:pt x="457" y="793"/>
                    </a:lnTo>
                    <a:lnTo>
                      <a:pt x="473" y="727"/>
                    </a:lnTo>
                    <a:lnTo>
                      <a:pt x="473" y="684"/>
                    </a:lnTo>
                    <a:lnTo>
                      <a:pt x="505" y="625"/>
                    </a:lnTo>
                    <a:lnTo>
                      <a:pt x="553" y="620"/>
                    </a:lnTo>
                    <a:lnTo>
                      <a:pt x="601" y="606"/>
                    </a:lnTo>
                    <a:lnTo>
                      <a:pt x="660" y="606"/>
                    </a:lnTo>
                    <a:lnTo>
                      <a:pt x="719" y="633"/>
                    </a:lnTo>
                    <a:lnTo>
                      <a:pt x="735" y="668"/>
                    </a:lnTo>
                    <a:lnTo>
                      <a:pt x="748" y="649"/>
                    </a:lnTo>
                    <a:lnTo>
                      <a:pt x="730" y="633"/>
                    </a:lnTo>
                    <a:lnTo>
                      <a:pt x="735" y="620"/>
                    </a:lnTo>
                    <a:lnTo>
                      <a:pt x="740" y="606"/>
                    </a:lnTo>
                    <a:lnTo>
                      <a:pt x="743" y="596"/>
                    </a:lnTo>
                    <a:lnTo>
                      <a:pt x="746" y="582"/>
                    </a:lnTo>
                    <a:lnTo>
                      <a:pt x="754" y="569"/>
                    </a:lnTo>
                    <a:lnTo>
                      <a:pt x="756" y="558"/>
                    </a:lnTo>
                    <a:lnTo>
                      <a:pt x="762" y="545"/>
                    </a:lnTo>
                    <a:lnTo>
                      <a:pt x="770" y="532"/>
                    </a:lnTo>
                    <a:lnTo>
                      <a:pt x="759" y="518"/>
                    </a:lnTo>
                    <a:lnTo>
                      <a:pt x="748" y="508"/>
                    </a:lnTo>
                    <a:lnTo>
                      <a:pt x="738" y="497"/>
                    </a:lnTo>
                    <a:lnTo>
                      <a:pt x="724" y="484"/>
                    </a:lnTo>
                    <a:lnTo>
                      <a:pt x="711" y="478"/>
                    </a:lnTo>
                    <a:lnTo>
                      <a:pt x="708" y="465"/>
                    </a:lnTo>
                    <a:lnTo>
                      <a:pt x="703" y="454"/>
                    </a:lnTo>
                    <a:lnTo>
                      <a:pt x="705" y="441"/>
                    </a:lnTo>
                    <a:lnTo>
                      <a:pt x="711" y="427"/>
                    </a:lnTo>
                    <a:lnTo>
                      <a:pt x="719" y="414"/>
                    </a:lnTo>
                    <a:lnTo>
                      <a:pt x="713" y="411"/>
                    </a:lnTo>
                    <a:lnTo>
                      <a:pt x="601" y="406"/>
                    </a:lnTo>
                    <a:lnTo>
                      <a:pt x="583" y="339"/>
                    </a:lnTo>
                    <a:lnTo>
                      <a:pt x="596" y="339"/>
                    </a:lnTo>
                    <a:lnTo>
                      <a:pt x="601" y="326"/>
                    </a:lnTo>
                    <a:lnTo>
                      <a:pt x="601" y="315"/>
                    </a:lnTo>
                    <a:lnTo>
                      <a:pt x="593" y="302"/>
                    </a:lnTo>
                    <a:lnTo>
                      <a:pt x="599" y="288"/>
                    </a:lnTo>
                    <a:lnTo>
                      <a:pt x="599" y="275"/>
                    </a:lnTo>
                    <a:lnTo>
                      <a:pt x="588" y="264"/>
                    </a:lnTo>
                    <a:lnTo>
                      <a:pt x="577" y="256"/>
                    </a:lnTo>
                    <a:lnTo>
                      <a:pt x="564" y="254"/>
                    </a:lnTo>
                    <a:lnTo>
                      <a:pt x="550" y="248"/>
                    </a:lnTo>
                    <a:lnTo>
                      <a:pt x="540" y="243"/>
                    </a:lnTo>
                    <a:lnTo>
                      <a:pt x="526" y="243"/>
                    </a:lnTo>
                    <a:lnTo>
                      <a:pt x="513" y="246"/>
                    </a:lnTo>
                    <a:lnTo>
                      <a:pt x="500" y="246"/>
                    </a:lnTo>
                    <a:lnTo>
                      <a:pt x="489" y="235"/>
                    </a:lnTo>
                    <a:lnTo>
                      <a:pt x="476" y="224"/>
                    </a:lnTo>
                    <a:lnTo>
                      <a:pt x="462" y="224"/>
                    </a:lnTo>
                    <a:lnTo>
                      <a:pt x="449" y="219"/>
                    </a:lnTo>
                    <a:lnTo>
                      <a:pt x="438" y="214"/>
                    </a:lnTo>
                    <a:lnTo>
                      <a:pt x="425" y="206"/>
                    </a:lnTo>
                    <a:lnTo>
                      <a:pt x="417" y="192"/>
                    </a:lnTo>
                    <a:lnTo>
                      <a:pt x="403" y="192"/>
                    </a:lnTo>
                    <a:lnTo>
                      <a:pt x="390" y="184"/>
                    </a:lnTo>
                    <a:lnTo>
                      <a:pt x="377" y="182"/>
                    </a:lnTo>
                    <a:lnTo>
                      <a:pt x="366" y="182"/>
                    </a:lnTo>
                    <a:lnTo>
                      <a:pt x="353" y="182"/>
                    </a:lnTo>
                    <a:lnTo>
                      <a:pt x="339" y="176"/>
                    </a:lnTo>
                    <a:lnTo>
                      <a:pt x="331" y="163"/>
                    </a:lnTo>
                    <a:lnTo>
                      <a:pt x="318" y="155"/>
                    </a:lnTo>
                    <a:lnTo>
                      <a:pt x="305" y="147"/>
                    </a:lnTo>
                    <a:lnTo>
                      <a:pt x="294" y="136"/>
                    </a:lnTo>
                    <a:lnTo>
                      <a:pt x="280" y="126"/>
                    </a:lnTo>
                    <a:lnTo>
                      <a:pt x="278" y="112"/>
                    </a:lnTo>
                    <a:lnTo>
                      <a:pt x="280" y="101"/>
                    </a:lnTo>
                    <a:lnTo>
                      <a:pt x="280" y="88"/>
                    </a:lnTo>
                    <a:lnTo>
                      <a:pt x="278" y="75"/>
                    </a:lnTo>
                    <a:lnTo>
                      <a:pt x="270" y="61"/>
                    </a:lnTo>
                    <a:lnTo>
                      <a:pt x="264" y="51"/>
                    </a:lnTo>
                    <a:lnTo>
                      <a:pt x="270" y="37"/>
                    </a:lnTo>
                    <a:lnTo>
                      <a:pt x="278" y="24"/>
                    </a:lnTo>
                    <a:lnTo>
                      <a:pt x="278" y="13"/>
                    </a:lnTo>
                    <a:lnTo>
                      <a:pt x="270" y="0"/>
                    </a:lnTo>
                    <a:lnTo>
                      <a:pt x="259" y="3"/>
                    </a:lnTo>
                    <a:lnTo>
                      <a:pt x="246" y="3"/>
                    </a:lnTo>
                    <a:lnTo>
                      <a:pt x="232" y="5"/>
                    </a:lnTo>
                    <a:lnTo>
                      <a:pt x="222" y="5"/>
                    </a:lnTo>
                    <a:lnTo>
                      <a:pt x="208" y="8"/>
                    </a:lnTo>
                    <a:lnTo>
                      <a:pt x="195" y="19"/>
                    </a:lnTo>
                    <a:lnTo>
                      <a:pt x="187" y="32"/>
                    </a:lnTo>
                    <a:lnTo>
                      <a:pt x="174" y="40"/>
                    </a:lnTo>
                    <a:lnTo>
                      <a:pt x="160" y="43"/>
                    </a:lnTo>
                    <a:lnTo>
                      <a:pt x="147" y="51"/>
                    </a:lnTo>
                    <a:lnTo>
                      <a:pt x="139" y="61"/>
                    </a:lnTo>
                    <a:lnTo>
                      <a:pt x="125" y="69"/>
                    </a:lnTo>
                    <a:lnTo>
                      <a:pt x="112" y="72"/>
                    </a:lnTo>
                    <a:lnTo>
                      <a:pt x="104" y="85"/>
                    </a:lnTo>
                    <a:lnTo>
                      <a:pt x="93" y="96"/>
                    </a:lnTo>
                    <a:lnTo>
                      <a:pt x="83" y="96"/>
                    </a:lnTo>
                    <a:lnTo>
                      <a:pt x="69" y="91"/>
                    </a:lnTo>
                    <a:lnTo>
                      <a:pt x="56" y="88"/>
                    </a:lnTo>
                    <a:lnTo>
                      <a:pt x="45" y="91"/>
                    </a:lnTo>
                    <a:lnTo>
                      <a:pt x="32" y="93"/>
                    </a:lnTo>
                    <a:lnTo>
                      <a:pt x="21" y="96"/>
                    </a:lnTo>
                    <a:lnTo>
                      <a:pt x="77" y="184"/>
                    </a:lnTo>
                    <a:lnTo>
                      <a:pt x="61" y="238"/>
                    </a:lnTo>
                    <a:lnTo>
                      <a:pt x="61" y="262"/>
                    </a:lnTo>
                    <a:lnTo>
                      <a:pt x="69" y="299"/>
                    </a:lnTo>
                    <a:lnTo>
                      <a:pt x="53" y="315"/>
                    </a:lnTo>
                    <a:lnTo>
                      <a:pt x="48" y="353"/>
                    </a:lnTo>
                    <a:lnTo>
                      <a:pt x="51" y="363"/>
                    </a:lnTo>
                    <a:lnTo>
                      <a:pt x="43" y="374"/>
                    </a:lnTo>
                    <a:lnTo>
                      <a:pt x="37" y="387"/>
                    </a:lnTo>
                    <a:lnTo>
                      <a:pt x="32" y="377"/>
                    </a:lnTo>
                    <a:lnTo>
                      <a:pt x="19" y="371"/>
                    </a:lnTo>
                    <a:lnTo>
                      <a:pt x="16" y="387"/>
                    </a:lnTo>
                    <a:lnTo>
                      <a:pt x="24" y="398"/>
                    </a:lnTo>
                    <a:lnTo>
                      <a:pt x="13" y="403"/>
                    </a:lnTo>
                    <a:lnTo>
                      <a:pt x="0" y="406"/>
                    </a:lnTo>
                    <a:lnTo>
                      <a:pt x="13" y="411"/>
                    </a:lnTo>
                    <a:lnTo>
                      <a:pt x="24" y="417"/>
                    </a:lnTo>
                    <a:lnTo>
                      <a:pt x="37" y="422"/>
                    </a:lnTo>
                    <a:lnTo>
                      <a:pt x="51" y="430"/>
                    </a:lnTo>
                    <a:lnTo>
                      <a:pt x="61" y="427"/>
                    </a:lnTo>
                    <a:lnTo>
                      <a:pt x="67" y="441"/>
                    </a:lnTo>
                    <a:lnTo>
                      <a:pt x="69" y="451"/>
                    </a:lnTo>
                    <a:lnTo>
                      <a:pt x="56" y="459"/>
                    </a:lnTo>
                    <a:lnTo>
                      <a:pt x="43" y="465"/>
                    </a:lnTo>
                    <a:lnTo>
                      <a:pt x="32" y="470"/>
                    </a:lnTo>
                    <a:lnTo>
                      <a:pt x="24" y="484"/>
                    </a:lnTo>
                    <a:lnTo>
                      <a:pt x="27" y="497"/>
                    </a:lnTo>
                    <a:lnTo>
                      <a:pt x="37" y="510"/>
                    </a:lnTo>
                    <a:lnTo>
                      <a:pt x="40" y="521"/>
                    </a:lnTo>
                    <a:lnTo>
                      <a:pt x="48" y="534"/>
                    </a:lnTo>
                  </a:path>
                </a:pathLst>
              </a:custGeom>
              <a:solidFill>
                <a:srgbClr val="FFC5C5"/>
              </a:solidFill>
              <a:ln w="952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E6C12EEF-6FE2-CAA0-6312-2FE50B4C7F2B}"/>
                </a:ext>
              </a:extLst>
            </p:cNvPr>
            <p:cNvGrpSpPr/>
            <p:nvPr/>
          </p:nvGrpSpPr>
          <p:grpSpPr>
            <a:xfrm>
              <a:off x="3074804" y="2608934"/>
              <a:ext cx="1591770" cy="817318"/>
              <a:chOff x="10802313" y="1123428"/>
              <a:chExt cx="1734106" cy="93800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55" name="Imagen 54">
                <a:extLst>
                  <a:ext uri="{FF2B5EF4-FFF2-40B4-BE49-F238E27FC236}">
                    <a16:creationId xmlns:a16="http://schemas.microsoft.com/office/drawing/2014/main" id="{097AA2F5-3442-D5D4-F323-BC459ED15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2" b="89992" l="1125" r="89972">
                            <a14:foregroundMark x1="8482" y1="22149" x2="8482" y2="22149"/>
                            <a14:foregroundMark x1="3889" y1="16817" x2="3889" y2="16817"/>
                            <a14:foregroundMark x1="16401" y1="38310" x2="16401" y2="38310"/>
                            <a14:foregroundMark x1="43112" y1="52338" x2="43112" y2="52338"/>
                            <a14:foregroundMark x1="46907" y1="55701" x2="46907" y2="55701"/>
                            <a14:foregroundMark x1="44986" y1="58326" x2="44002" y2="65135"/>
                            <a14:foregroundMark x1="47516" y1="52666" x2="46813" y2="72026"/>
                            <a14:foregroundMark x1="51921" y1="44791" x2="52109" y2="76948"/>
                            <a14:foregroundMark x1="52109" y1="76948" x2="52109" y2="76948"/>
                            <a14:foregroundMark x1="68978" y1="37408" x2="69554" y2="74073"/>
                            <a14:foregroundMark x1="47657" y1="53404" x2="46345" y2="85316"/>
                            <a14:foregroundMark x1="46345" y1="85316" x2="55858" y2="58655"/>
                            <a14:foregroundMark x1="55858" y1="58655" x2="50890" y2="47334"/>
                            <a14:foregroundMark x1="44330" y1="71944" x2="48219" y2="80476"/>
                            <a14:foregroundMark x1="44470" y1="69073" x2="45689" y2="71780"/>
                            <a14:foregroundMark x1="46111" y1="72354" x2="46111" y2="72354"/>
                            <a14:foregroundMark x1="45970" y1="72354" x2="45970" y2="72354"/>
                            <a14:foregroundMark x1="45829" y1="70468" x2="46064" y2="67514"/>
                            <a14:foregroundMark x1="47563" y1="62182" x2="45970" y2="69565"/>
                            <a14:foregroundMark x1="44330" y1="64807" x2="44096" y2="68171"/>
                            <a14:foregroundMark x1="44096" y1="67760" x2="44330" y2="65217"/>
                            <a14:foregroundMark x1="44002" y1="60459" x2="44236" y2="72354"/>
                            <a14:foregroundMark x1="44611" y1="62756" x2="44564" y2="65874"/>
                            <a14:foregroundMark x1="44564" y1="59147" x2="43112" y2="72354"/>
                            <a14:foregroundMark x1="43440" y1="60377" x2="43440" y2="62346"/>
                            <a14:foregroundMark x1="43955" y1="66038" x2="44470" y2="66776"/>
                            <a14:foregroundMark x1="44799" y1="64315" x2="44799" y2="64315"/>
                            <a14:foregroundMark x1="46860" y1="58162" x2="46860" y2="58162"/>
                            <a14:foregroundMark x1="47470" y1="56276" x2="42596" y2="63495"/>
                            <a14:foregroundMark x1="48828" y1="54307" x2="46485" y2="59557"/>
                            <a14:foregroundMark x1="46345" y1="52584" x2="46204" y2="55373"/>
                            <a14:foregroundMark x1="45689" y1="44955" x2="46345" y2="51682"/>
                            <a14:foregroundMark x1="46111" y1="49139" x2="48454" y2="59557"/>
                            <a14:foregroundMark x1="46860" y1="51025" x2="33505" y2="34372"/>
                            <a14:foregroundMark x1="33505" y1="34372" x2="11809" y2="30271"/>
                            <a14:foregroundMark x1="11809" y1="30271" x2="1125" y2="11649"/>
                            <a14:backgroundMark x1="67854" y1="76046" x2="67291" y2="77605"/>
                            <a14:backgroundMark x1="68276" y1="77933" x2="68276" y2="77933"/>
                            <a14:backgroundMark x1="67057" y1="77933" x2="71368" y2="77441"/>
                            <a14:backgroundMark x1="70384" y1="76538" x2="69494" y2="79409"/>
                            <a14:backgroundMark x1="67479" y1="77276" x2="67666" y2="78179"/>
                            <a14:backgroundMark x1="70993" y1="74979" x2="71696" y2="83019"/>
                            <a14:backgroundMark x1="73102" y1="78343" x2="73102" y2="78343"/>
                            <a14:backgroundMark x1="69588" y1="76374" x2="69588" y2="76374"/>
                            <a14:backgroundMark x1="69588" y1="75472" x2="67666" y2="76210"/>
                            <a14:backgroundMark x1="70665" y1="75472" x2="70665" y2="75472"/>
                            <a14:backgroundMark x1="69963" y1="75472" x2="68369" y2="75472"/>
                            <a14:backgroundMark x1="69494" y1="75472" x2="69775" y2="79163"/>
                            <a14:backgroundMark x1="69588" y1="74077" x2="69353" y2="79737"/>
                            <a14:backgroundMark x1="58622" y1="74979" x2="61575" y2="83265"/>
                            <a14:backgroundMark x1="59278" y1="75882" x2="61012" y2="8285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02313" y="1123428"/>
                <a:ext cx="1429607" cy="874878"/>
              </a:xfrm>
              <a:prstGeom prst="rect">
                <a:avLst/>
              </a:prstGeom>
            </p:spPr>
          </p:pic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8405D4EC-308B-6294-D8C3-70D69B47D719}"/>
                  </a:ext>
                </a:extLst>
              </p:cNvPr>
              <p:cNvSpPr txBox="1"/>
              <p:nvPr/>
            </p:nvSpPr>
            <p:spPr>
              <a:xfrm>
                <a:off x="11529892" y="1691156"/>
                <a:ext cx="1006527" cy="370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BO" sz="1400" b="1" dirty="0">
                    <a:solidFill>
                      <a:srgbClr val="001A72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rPr>
                  <a:t>BRASIL</a:t>
                </a:r>
                <a:endParaRPr lang="es-BO" sz="1400" dirty="0">
                  <a:solidFill>
                    <a:srgbClr val="001A72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endParaRPr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A4E397F2-C90C-7ABA-F861-52ADFA154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29785" y="3207023"/>
            <a:ext cx="252000" cy="2520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E658D78-73B4-B80E-809C-E7379CA96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1862" y="3291775"/>
            <a:ext cx="252000" cy="25200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9BC3A4F8-1615-C618-BD91-0DD631F13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458459" y="4283397"/>
            <a:ext cx="456348" cy="456348"/>
          </a:xfrm>
          <a:prstGeom prst="rect">
            <a:avLst/>
          </a:prstGeom>
        </p:spPr>
      </p:pic>
      <p:sp>
        <p:nvSpPr>
          <p:cNvPr id="43" name="Elipse 42">
            <a:extLst>
              <a:ext uri="{FF2B5EF4-FFF2-40B4-BE49-F238E27FC236}">
                <a16:creationId xmlns:a16="http://schemas.microsoft.com/office/drawing/2014/main" id="{722C44CC-4FE6-8189-29F8-65F83696F422}"/>
              </a:ext>
            </a:extLst>
          </p:cNvPr>
          <p:cNvSpPr/>
          <p:nvPr/>
        </p:nvSpPr>
        <p:spPr>
          <a:xfrm rot="21255160">
            <a:off x="737816" y="3208787"/>
            <a:ext cx="861835" cy="409575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18E6BB27-BA81-F75E-429E-2B35EFD6D8E6}"/>
              </a:ext>
            </a:extLst>
          </p:cNvPr>
          <p:cNvSpPr/>
          <p:nvPr/>
        </p:nvSpPr>
        <p:spPr>
          <a:xfrm>
            <a:off x="1134664" y="3471775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269DF554-01CC-2AE8-6A21-364DB552CE02}"/>
              </a:ext>
            </a:extLst>
          </p:cNvPr>
          <p:cNvSpPr/>
          <p:nvPr/>
        </p:nvSpPr>
        <p:spPr>
          <a:xfrm>
            <a:off x="2598752" y="4641904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C521BB8D-015D-4678-7AD9-6B879C059C42}"/>
              </a:ext>
            </a:extLst>
          </p:cNvPr>
          <p:cNvSpPr/>
          <p:nvPr/>
        </p:nvSpPr>
        <p:spPr>
          <a:xfrm>
            <a:off x="1409785" y="2979907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87AF0F4D-7681-99FF-31D4-AD4FAC8A26E3}"/>
              </a:ext>
            </a:extLst>
          </p:cNvPr>
          <p:cNvSpPr/>
          <p:nvPr/>
        </p:nvSpPr>
        <p:spPr>
          <a:xfrm>
            <a:off x="3932565" y="3967793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72" name="Imagen 71">
            <a:extLst>
              <a:ext uri="{FF2B5EF4-FFF2-40B4-BE49-F238E27FC236}">
                <a16:creationId xmlns:a16="http://schemas.microsoft.com/office/drawing/2014/main" id="{AE047F2E-2C4C-3E5E-8CD7-4F7532E6C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464" y="2896537"/>
            <a:ext cx="252000" cy="252000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47B0618B-363E-7D85-B45F-3233234D771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421" y="1315448"/>
            <a:ext cx="714165" cy="714165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A52BC30-A5F0-5018-B5FB-C943AFB49971}"/>
              </a:ext>
            </a:extLst>
          </p:cNvPr>
          <p:cNvSpPr txBox="1"/>
          <p:nvPr/>
        </p:nvSpPr>
        <p:spPr>
          <a:xfrm>
            <a:off x="6002097" y="2316719"/>
            <a:ext cx="6250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1800" b="1" i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Actividades de ENDE Brasil: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2BF5AD6-E250-1019-6497-2DBFA198A046}"/>
              </a:ext>
            </a:extLst>
          </p:cNvPr>
          <p:cNvSpPr>
            <a:spLocks/>
          </p:cNvSpPr>
          <p:nvPr/>
        </p:nvSpPr>
        <p:spPr>
          <a:xfrm>
            <a:off x="6140448" y="2711244"/>
            <a:ext cx="1080000" cy="72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8ADA94C-6BDB-DCAD-3546-5F1E9443AE69}"/>
              </a:ext>
            </a:extLst>
          </p:cNvPr>
          <p:cNvSpPr>
            <a:spLocks/>
          </p:cNvSpPr>
          <p:nvPr/>
        </p:nvSpPr>
        <p:spPr>
          <a:xfrm>
            <a:off x="6140448" y="3666822"/>
            <a:ext cx="1080000" cy="72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99A4EA6-B7D3-6A2E-E8E1-BAD8476EB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4448" y="2773381"/>
            <a:ext cx="612000" cy="612000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B32F6487-E48C-3567-3BCB-DB9C6574F188}"/>
              </a:ext>
            </a:extLst>
          </p:cNvPr>
          <p:cNvSpPr>
            <a:spLocks/>
          </p:cNvSpPr>
          <p:nvPr/>
        </p:nvSpPr>
        <p:spPr>
          <a:xfrm>
            <a:off x="6140448" y="5605593"/>
            <a:ext cx="1080000" cy="72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1" name="Picture 8" descr="energía hidroeléctrica">
            <a:extLst>
              <a:ext uri="{FF2B5EF4-FFF2-40B4-BE49-F238E27FC236}">
                <a16:creationId xmlns:a16="http://schemas.microsoft.com/office/drawing/2014/main" id="{E1886413-012A-5DCB-FC42-027106AD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48" y="3759518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comercialización del afiliado ">
            <a:extLst>
              <a:ext uri="{FF2B5EF4-FFF2-40B4-BE49-F238E27FC236}">
                <a16:creationId xmlns:a16="http://schemas.microsoft.com/office/drawing/2014/main" id="{9FDA4CC9-E892-23C7-AFC9-651914F8E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48" y="569789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destello ">
            <a:extLst>
              <a:ext uri="{FF2B5EF4-FFF2-40B4-BE49-F238E27FC236}">
                <a16:creationId xmlns:a16="http://schemas.microsoft.com/office/drawing/2014/main" id="{45078D71-50A6-F13E-DC34-9CE36C452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448" y="5833131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25F89D43-FAA0-926A-36CB-9DF35353EF24}"/>
              </a:ext>
            </a:extLst>
          </p:cNvPr>
          <p:cNvSpPr txBox="1"/>
          <p:nvPr/>
        </p:nvSpPr>
        <p:spPr>
          <a:xfrm>
            <a:off x="7135457" y="2791283"/>
            <a:ext cx="4876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s-ES" dirty="0">
                <a:solidFill>
                  <a:prstClr val="black"/>
                </a:solidFill>
                <a:latin typeface="Century Gothic" panose="020B0502020202020204" pitchFamily="34" charset="0"/>
              </a:rPr>
              <a:t>Interconexión Eléctrica del Norte Amazónico al Sistema Eléctrico de Brasil.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39177DB1-26E8-4EC1-2FB5-D018CEE744A8}"/>
              </a:ext>
            </a:extLst>
          </p:cNvPr>
          <p:cNvSpPr txBox="1"/>
          <p:nvPr/>
        </p:nvSpPr>
        <p:spPr>
          <a:xfrm>
            <a:off x="7112448" y="5665921"/>
            <a:ext cx="4429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1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s-ES" sz="1800" dirty="0">
                <a:solidFill>
                  <a:prstClr val="black"/>
                </a:solidFill>
                <a:latin typeface="Century Gothic" panose="020B0502020202020204" pitchFamily="34" charset="0"/>
              </a:rPr>
              <a:t>Comercialización de Energía Eléctrica  en Brasil.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441579E6-9317-20A9-4172-6F5F283F351F}"/>
              </a:ext>
            </a:extLst>
          </p:cNvPr>
          <p:cNvSpPr>
            <a:spLocks/>
          </p:cNvSpPr>
          <p:nvPr/>
        </p:nvSpPr>
        <p:spPr>
          <a:xfrm>
            <a:off x="6140448" y="4623340"/>
            <a:ext cx="1080000" cy="72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1" name="Picture 8" descr="energía hidroeléctrica">
            <a:extLst>
              <a:ext uri="{FF2B5EF4-FFF2-40B4-BE49-F238E27FC236}">
                <a16:creationId xmlns:a16="http://schemas.microsoft.com/office/drawing/2014/main" id="{D058DB76-23AB-FFA1-1BFB-57B87410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503" y="4690081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CuadroTexto 72">
            <a:extLst>
              <a:ext uri="{FF2B5EF4-FFF2-40B4-BE49-F238E27FC236}">
                <a16:creationId xmlns:a16="http://schemas.microsoft.com/office/drawing/2014/main" id="{32072059-F79F-6BD7-9F3C-2F0D1E337184}"/>
              </a:ext>
            </a:extLst>
          </p:cNvPr>
          <p:cNvSpPr txBox="1"/>
          <p:nvPr/>
        </p:nvSpPr>
        <p:spPr>
          <a:xfrm>
            <a:off x="7121845" y="4785904"/>
            <a:ext cx="4857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s-ES" sz="1800" dirty="0">
                <a:solidFill>
                  <a:prstClr val="black"/>
                </a:solidFill>
                <a:latin typeface="Century Gothic" panose="020B0502020202020204" pitchFamily="34" charset="0"/>
              </a:rPr>
              <a:t>Operación cota 90 UHE </a:t>
            </a:r>
            <a:r>
              <a:rPr lang="es-ES" sz="1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Jirau</a:t>
            </a:r>
            <a:r>
              <a:rPr lang="es-ES" sz="18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73D9C74B-CB0E-9225-39FA-D12E2338533C}"/>
              </a:ext>
            </a:extLst>
          </p:cNvPr>
          <p:cNvSpPr txBox="1"/>
          <p:nvPr/>
        </p:nvSpPr>
        <p:spPr>
          <a:xfrm>
            <a:off x="7146112" y="3681120"/>
            <a:ext cx="4876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s-ES" dirty="0">
                <a:solidFill>
                  <a:prstClr val="black"/>
                </a:solidFill>
                <a:latin typeface="Century Gothic" panose="020B0502020202020204" pitchFamily="34" charset="0"/>
              </a:rPr>
              <a:t>Interconexión Eléctrica del entre Bolivia y Brasil (Fase 1 y Fase 2).</a:t>
            </a:r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B9385D61-D67E-95A4-15AA-931A75083EDA}"/>
              </a:ext>
            </a:extLst>
          </p:cNvPr>
          <p:cNvSpPr/>
          <p:nvPr/>
        </p:nvSpPr>
        <p:spPr>
          <a:xfrm>
            <a:off x="6015861" y="3148191"/>
            <a:ext cx="360000" cy="36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1</a:t>
            </a: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AB3FE537-7E69-E38D-4D83-FBD098F97EBE}"/>
              </a:ext>
            </a:extLst>
          </p:cNvPr>
          <p:cNvSpPr/>
          <p:nvPr/>
        </p:nvSpPr>
        <p:spPr>
          <a:xfrm>
            <a:off x="6002097" y="4116717"/>
            <a:ext cx="360000" cy="36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2</a:t>
            </a:r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9788D1C6-95F2-77B9-98BE-48CA346747DF}"/>
              </a:ext>
            </a:extLst>
          </p:cNvPr>
          <p:cNvSpPr/>
          <p:nvPr/>
        </p:nvSpPr>
        <p:spPr>
          <a:xfrm>
            <a:off x="6002097" y="5064112"/>
            <a:ext cx="360000" cy="36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3</a:t>
            </a:r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BC511EDF-B431-6A0D-EBE1-2F1EA552164A}"/>
              </a:ext>
            </a:extLst>
          </p:cNvPr>
          <p:cNvSpPr/>
          <p:nvPr/>
        </p:nvSpPr>
        <p:spPr>
          <a:xfrm>
            <a:off x="6002097" y="6180402"/>
            <a:ext cx="360000" cy="36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4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F6B65D-93D5-969E-3E5B-939BF47F5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53543" y="3846419"/>
            <a:ext cx="568773" cy="568773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9724E446-A46A-FBE7-6E66-D33E7506889E}"/>
              </a:ext>
            </a:extLst>
          </p:cNvPr>
          <p:cNvSpPr/>
          <p:nvPr/>
        </p:nvSpPr>
        <p:spPr>
          <a:xfrm>
            <a:off x="2244226" y="4221026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86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8094</TotalTime>
  <Words>1338</Words>
  <Application>Microsoft Office PowerPoint</Application>
  <PresentationFormat>Panorámica</PresentationFormat>
  <Paragraphs>343</Paragraphs>
  <Slides>16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Malgun Gothic</vt:lpstr>
      <vt:lpstr>Arial</vt:lpstr>
      <vt:lpstr>Calibri</vt:lpstr>
      <vt:lpstr>Calibri Light</vt:lpstr>
      <vt:lpstr>Century Gothic</vt:lpstr>
      <vt:lpstr>Roboto Black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Edson Daniel Zubieta Terrazas</dc:creator>
  <cp:lastModifiedBy>ENDE</cp:lastModifiedBy>
  <cp:revision>180</cp:revision>
  <cp:lastPrinted>2024-05-02T15:16:53Z</cp:lastPrinted>
  <dcterms:created xsi:type="dcterms:W3CDTF">2023-09-15T21:03:28Z</dcterms:created>
  <dcterms:modified xsi:type="dcterms:W3CDTF">2024-05-09T15:04:43Z</dcterms:modified>
</cp:coreProperties>
</file>