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"/>
  </p:notesMasterIdLst>
  <p:sldIdLst>
    <p:sldId id="1640" r:id="rId2"/>
    <p:sldId id="1641" r:id="rId3"/>
    <p:sldId id="1678" r:id="rId4"/>
    <p:sldId id="1682" r:id="rId5"/>
    <p:sldId id="419" r:id="rId6"/>
  </p:sldIdLst>
  <p:sldSz cx="12192000" cy="6858000"/>
  <p:notesSz cx="6858000" cy="9144000"/>
  <p:defaultTextStyle>
    <a:defPPr>
      <a:defRPr lang="es-B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B605D240-E32F-B07F-35F1-8473B08291F2}" name="Belén Muñoz Zurita" initials="BM" userId="S::bmunoz@minenergia.cl::1fe16866-4f9d-4b9a-9c01-17f8e7430dd0" providerId="AD"/>
  <p188:author id="{F36D43FB-8368-E4D1-B4A1-784600CDCCB4}" name="Carmen García Ainardi" initials="CG" userId="S::cgarciaa@minenergia.cl::5e2b8674-62cc-4841-a2ba-5375e3112c3a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Ruben Bautista Condori" initials="RBC" lastIdx="1" clrIdx="0">
    <p:extLst>
      <p:ext uri="{19B8F6BF-5375-455C-9EA6-DF929625EA0E}">
        <p15:presenceInfo xmlns:p15="http://schemas.microsoft.com/office/powerpoint/2012/main" userId="S-1-5-21-3062018035-2919611864-2618287769-6771" providerId="AD"/>
      </p:ext>
    </p:extLst>
  </p:cmAuthor>
  <p:cmAuthor id="2" name="ENDE" initials="ENDE" lastIdx="1" clrIdx="1">
    <p:extLst>
      <p:ext uri="{19B8F6BF-5375-455C-9EA6-DF929625EA0E}">
        <p15:presenceInfo xmlns:p15="http://schemas.microsoft.com/office/powerpoint/2012/main" userId="ENDE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CCC"/>
    <a:srgbClr val="002060"/>
    <a:srgbClr val="4A8522"/>
    <a:srgbClr val="CFDAEF"/>
    <a:srgbClr val="00FFFF"/>
    <a:srgbClr val="009500"/>
    <a:srgbClr val="00CF00"/>
    <a:srgbClr val="00FF00"/>
    <a:srgbClr val="66FFFF"/>
    <a:srgbClr val="CC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Sin estilo ni cuadrícula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7158" autoAdjust="0"/>
    <p:restoredTop sz="94311" autoAdjust="0"/>
  </p:normalViewPr>
  <p:slideViewPr>
    <p:cSldViewPr snapToGrid="0">
      <p:cViewPr varScale="1">
        <p:scale>
          <a:sx n="73" d="100"/>
          <a:sy n="73" d="100"/>
        </p:scale>
        <p:origin x="942" y="72"/>
      </p:cViewPr>
      <p:guideLst/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ommentAuthors" Target="commentAuthors.xml"/><Relationship Id="rId13" Type="http://schemas.microsoft.com/office/2018/10/relationships/authors" Target="author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38" tIns="45719" rIns="91438" bIns="45719" rtlCol="0"/>
          <a:lstStyle>
            <a:lvl1pPr algn="l">
              <a:defRPr sz="1200"/>
            </a:lvl1pPr>
          </a:lstStyle>
          <a:p>
            <a:endParaRPr lang="es-BO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4" y="0"/>
            <a:ext cx="2971800" cy="458788"/>
          </a:xfrm>
          <a:prstGeom prst="rect">
            <a:avLst/>
          </a:prstGeom>
        </p:spPr>
        <p:txBody>
          <a:bodyPr vert="horz" lIns="91438" tIns="45719" rIns="91438" bIns="45719" rtlCol="0"/>
          <a:lstStyle>
            <a:lvl1pPr algn="r">
              <a:defRPr sz="1200"/>
            </a:lvl1pPr>
          </a:lstStyle>
          <a:p>
            <a:fld id="{DE77610F-A9FB-4453-ACF2-DEE6AD4F58DB}" type="datetimeFigureOut">
              <a:rPr lang="es-BO" smtClean="0"/>
              <a:t>10/5/2024</a:t>
            </a:fld>
            <a:endParaRPr lang="es-BO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38" tIns="45719" rIns="91438" bIns="45719" rtlCol="0" anchor="ctr"/>
          <a:lstStyle/>
          <a:p>
            <a:endParaRPr lang="es-BO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1"/>
            <a:ext cx="5486400" cy="3600450"/>
          </a:xfrm>
          <a:prstGeom prst="rect">
            <a:avLst/>
          </a:prstGeom>
        </p:spPr>
        <p:txBody>
          <a:bodyPr vert="horz" lIns="91438" tIns="45719" rIns="91438" bIns="45719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BO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4"/>
            <a:ext cx="2971800" cy="458787"/>
          </a:xfrm>
          <a:prstGeom prst="rect">
            <a:avLst/>
          </a:prstGeom>
        </p:spPr>
        <p:txBody>
          <a:bodyPr vert="horz" lIns="91438" tIns="45719" rIns="91438" bIns="45719" rtlCol="0" anchor="b"/>
          <a:lstStyle>
            <a:lvl1pPr algn="l">
              <a:defRPr sz="1200"/>
            </a:lvl1pPr>
          </a:lstStyle>
          <a:p>
            <a:endParaRPr lang="es-BO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4" y="8685214"/>
            <a:ext cx="2971800" cy="458787"/>
          </a:xfrm>
          <a:prstGeom prst="rect">
            <a:avLst/>
          </a:prstGeom>
        </p:spPr>
        <p:txBody>
          <a:bodyPr vert="horz" lIns="91438" tIns="45719" rIns="91438" bIns="45719" rtlCol="0" anchor="b"/>
          <a:lstStyle>
            <a:lvl1pPr algn="r">
              <a:defRPr sz="1200"/>
            </a:lvl1pPr>
          </a:lstStyle>
          <a:p>
            <a:fld id="{3B7CA473-CBF1-460E-A09F-6F30B42AEAF3}" type="slidenum">
              <a:rPr lang="es-BO" smtClean="0"/>
              <a:t>‹Nº›</a:t>
            </a:fld>
            <a:endParaRPr lang="es-BO"/>
          </a:p>
        </p:txBody>
      </p:sp>
    </p:spTree>
    <p:extLst>
      <p:ext uri="{BB962C8B-B14F-4D97-AF65-F5344CB8AC3E}">
        <p14:creationId xmlns:p14="http://schemas.microsoft.com/office/powerpoint/2010/main" val="4345774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BO" dirty="0"/>
          </a:p>
        </p:txBody>
      </p:sp>
    </p:spTree>
    <p:extLst>
      <p:ext uri="{BB962C8B-B14F-4D97-AF65-F5344CB8AC3E}">
        <p14:creationId xmlns:p14="http://schemas.microsoft.com/office/powerpoint/2010/main" val="372122823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B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B7CA473-CBF1-460E-A09F-6F30B42AEAF3}" type="slidenum">
              <a:rPr lang="es-BO" smtClean="0"/>
              <a:t>2</a:t>
            </a:fld>
            <a:endParaRPr lang="es-BO"/>
          </a:p>
        </p:txBody>
      </p:sp>
    </p:spTree>
    <p:extLst>
      <p:ext uri="{BB962C8B-B14F-4D97-AF65-F5344CB8AC3E}">
        <p14:creationId xmlns:p14="http://schemas.microsoft.com/office/powerpoint/2010/main" val="366096538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B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B7CA473-CBF1-460E-A09F-6F30B42AEAF3}" type="slidenum">
              <a:rPr lang="es-BO" smtClean="0"/>
              <a:t>3</a:t>
            </a:fld>
            <a:endParaRPr lang="es-BO"/>
          </a:p>
        </p:txBody>
      </p:sp>
    </p:spTree>
    <p:extLst>
      <p:ext uri="{BB962C8B-B14F-4D97-AF65-F5344CB8AC3E}">
        <p14:creationId xmlns:p14="http://schemas.microsoft.com/office/powerpoint/2010/main" val="42699817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B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B7CA473-CBF1-460E-A09F-6F30B42AEAF3}" type="slidenum">
              <a:rPr lang="es-BO" smtClean="0"/>
              <a:t>4</a:t>
            </a:fld>
            <a:endParaRPr lang="es-BO"/>
          </a:p>
        </p:txBody>
      </p:sp>
    </p:spTree>
    <p:extLst>
      <p:ext uri="{BB962C8B-B14F-4D97-AF65-F5344CB8AC3E}">
        <p14:creationId xmlns:p14="http://schemas.microsoft.com/office/powerpoint/2010/main" val="11968678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ángulo 5">
            <a:extLst>
              <a:ext uri="{FF2B5EF4-FFF2-40B4-BE49-F238E27FC236}">
                <a16:creationId xmlns:a16="http://schemas.microsoft.com/office/drawing/2014/main" id="{B69B2A1D-6B0C-BDEE-074F-6469E7FD879A}"/>
              </a:ext>
            </a:extLst>
          </p:cNvPr>
          <p:cNvSpPr>
            <a:spLocks/>
          </p:cNvSpPr>
          <p:nvPr userDrawn="1"/>
        </p:nvSpPr>
        <p:spPr>
          <a:xfrm>
            <a:off x="-1" y="83447"/>
            <a:ext cx="180000" cy="900000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BO"/>
          </a:p>
        </p:txBody>
      </p:sp>
      <p:grpSp>
        <p:nvGrpSpPr>
          <p:cNvPr id="7" name="Grupo 6">
            <a:extLst>
              <a:ext uri="{FF2B5EF4-FFF2-40B4-BE49-F238E27FC236}">
                <a16:creationId xmlns:a16="http://schemas.microsoft.com/office/drawing/2014/main" id="{A8BEABC2-A7D2-99F7-9BCD-CD0509417277}"/>
              </a:ext>
            </a:extLst>
          </p:cNvPr>
          <p:cNvGrpSpPr/>
          <p:nvPr userDrawn="1"/>
        </p:nvGrpSpPr>
        <p:grpSpPr>
          <a:xfrm>
            <a:off x="8406626" y="6436458"/>
            <a:ext cx="3632826" cy="372700"/>
            <a:chOff x="8376898" y="6425635"/>
            <a:chExt cx="3632826" cy="372700"/>
          </a:xfrm>
        </p:grpSpPr>
        <p:grpSp>
          <p:nvGrpSpPr>
            <p:cNvPr id="8" name="Grupo 7">
              <a:extLst>
                <a:ext uri="{FF2B5EF4-FFF2-40B4-BE49-F238E27FC236}">
                  <a16:creationId xmlns:a16="http://schemas.microsoft.com/office/drawing/2014/main" id="{EE2F7D9D-BD16-3834-3111-A61FF58CE1AF}"/>
                </a:ext>
              </a:extLst>
            </p:cNvPr>
            <p:cNvGrpSpPr/>
            <p:nvPr/>
          </p:nvGrpSpPr>
          <p:grpSpPr>
            <a:xfrm>
              <a:off x="8376898" y="6425635"/>
              <a:ext cx="3632826" cy="372700"/>
              <a:chOff x="8376898" y="6425635"/>
              <a:chExt cx="3632826" cy="372700"/>
            </a:xfrm>
          </p:grpSpPr>
          <p:grpSp>
            <p:nvGrpSpPr>
              <p:cNvPr id="10" name="Grupo 9">
                <a:extLst>
                  <a:ext uri="{FF2B5EF4-FFF2-40B4-BE49-F238E27FC236}">
                    <a16:creationId xmlns:a16="http://schemas.microsoft.com/office/drawing/2014/main" id="{A999666F-B39D-91F6-1724-A9D13C7A1216}"/>
                  </a:ext>
                </a:extLst>
              </p:cNvPr>
              <p:cNvGrpSpPr>
                <a:grpSpLocks noChangeAspect="1"/>
              </p:cNvGrpSpPr>
              <p:nvPr/>
            </p:nvGrpSpPr>
            <p:grpSpPr>
              <a:xfrm>
                <a:off x="9048980" y="6438335"/>
                <a:ext cx="2960744" cy="360000"/>
                <a:chOff x="509266" y="5797282"/>
                <a:chExt cx="4671155" cy="567971"/>
              </a:xfrm>
            </p:grpSpPr>
            <p:grpSp>
              <p:nvGrpSpPr>
                <p:cNvPr id="12" name="Grupo 11">
                  <a:extLst>
                    <a:ext uri="{FF2B5EF4-FFF2-40B4-BE49-F238E27FC236}">
                      <a16:creationId xmlns:a16="http://schemas.microsoft.com/office/drawing/2014/main" id="{8D7B4C20-6768-D8F4-6706-1DC4351BF3D4}"/>
                    </a:ext>
                  </a:extLst>
                </p:cNvPr>
                <p:cNvGrpSpPr/>
                <p:nvPr/>
              </p:nvGrpSpPr>
              <p:grpSpPr>
                <a:xfrm>
                  <a:off x="2919632" y="5825253"/>
                  <a:ext cx="2260789" cy="540000"/>
                  <a:chOff x="2919632" y="6202953"/>
                  <a:chExt cx="2260789" cy="540000"/>
                </a:xfrm>
              </p:grpSpPr>
              <p:pic>
                <p:nvPicPr>
                  <p:cNvPr id="14" name="Imagen 13">
                    <a:extLst>
                      <a:ext uri="{FF2B5EF4-FFF2-40B4-BE49-F238E27FC236}">
                        <a16:creationId xmlns:a16="http://schemas.microsoft.com/office/drawing/2014/main" id="{7C375413-EAA0-1B60-75F4-4D6CD05B8817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3011382" y="6202953"/>
                    <a:ext cx="2169039" cy="540000"/>
                  </a:xfrm>
                  <a:prstGeom prst="rect">
                    <a:avLst/>
                  </a:prstGeom>
                </p:spPr>
              </p:pic>
              <p:cxnSp>
                <p:nvCxnSpPr>
                  <p:cNvPr id="15" name="Conector recto 14">
                    <a:extLst>
                      <a:ext uri="{FF2B5EF4-FFF2-40B4-BE49-F238E27FC236}">
                        <a16:creationId xmlns:a16="http://schemas.microsoft.com/office/drawing/2014/main" id="{F5B1DE6C-4676-13A3-B3AF-F8BC398E75D9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2919632" y="6202953"/>
                    <a:ext cx="0" cy="540000"/>
                  </a:xfrm>
                  <a:prstGeom prst="line">
                    <a:avLst/>
                  </a:prstGeom>
                  <a:ln>
                    <a:solidFill>
                      <a:schemeClr val="accent3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pic>
              <p:nvPicPr>
                <p:cNvPr id="13" name="Imagen 12">
                  <a:extLst>
                    <a:ext uri="{FF2B5EF4-FFF2-40B4-BE49-F238E27FC236}">
                      <a16:creationId xmlns:a16="http://schemas.microsoft.com/office/drawing/2014/main" id="{B803545A-53A8-5A1D-0F72-75B9501971AA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509266" y="5797282"/>
                  <a:ext cx="2385106" cy="540000"/>
                </a:xfrm>
                <a:prstGeom prst="rect">
                  <a:avLst/>
                </a:prstGeom>
              </p:spPr>
            </p:pic>
          </p:grpSp>
          <p:pic>
            <p:nvPicPr>
              <p:cNvPr id="11" name="Imagen 10">
                <a:extLst>
                  <a:ext uri="{FF2B5EF4-FFF2-40B4-BE49-F238E27FC236}">
                    <a16:creationId xmlns:a16="http://schemas.microsoft.com/office/drawing/2014/main" id="{448B3387-AAC2-70FC-0E46-1B891837679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376898" y="6425635"/>
                <a:ext cx="613929" cy="360000"/>
              </a:xfrm>
              <a:prstGeom prst="rect">
                <a:avLst/>
              </a:prstGeom>
            </p:spPr>
          </p:pic>
        </p:grpSp>
        <p:cxnSp>
          <p:nvCxnSpPr>
            <p:cNvPr id="9" name="Conector recto 8">
              <a:extLst>
                <a:ext uri="{FF2B5EF4-FFF2-40B4-BE49-F238E27FC236}">
                  <a16:creationId xmlns:a16="http://schemas.microsoft.com/office/drawing/2014/main" id="{572A4FC3-BE27-6484-A8B5-BF5869EED2D2}"/>
                </a:ext>
              </a:extLst>
            </p:cNvPr>
            <p:cNvCxnSpPr>
              <a:cxnSpLocks/>
            </p:cNvCxnSpPr>
            <p:nvPr/>
          </p:nvCxnSpPr>
          <p:spPr>
            <a:xfrm>
              <a:off x="9083712" y="6447200"/>
              <a:ext cx="0" cy="342271"/>
            </a:xfrm>
            <a:prstGeom prst="line">
              <a:avLst/>
            </a:prstGeom>
            <a:ln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6" name="Rectángulo 15">
            <a:extLst>
              <a:ext uri="{FF2B5EF4-FFF2-40B4-BE49-F238E27FC236}">
                <a16:creationId xmlns:a16="http://schemas.microsoft.com/office/drawing/2014/main" id="{1D745103-585A-792A-5FC0-8CC981BFB8FA}"/>
              </a:ext>
            </a:extLst>
          </p:cNvPr>
          <p:cNvSpPr>
            <a:spLocks/>
          </p:cNvSpPr>
          <p:nvPr userDrawn="1"/>
        </p:nvSpPr>
        <p:spPr>
          <a:xfrm>
            <a:off x="8251316" y="6409531"/>
            <a:ext cx="72000" cy="504000"/>
          </a:xfrm>
          <a:prstGeom prst="rect">
            <a:avLst/>
          </a:prstGeom>
          <a:solidFill>
            <a:srgbClr val="FFC80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BO" dirty="0"/>
          </a:p>
        </p:txBody>
      </p:sp>
    </p:spTree>
    <p:extLst>
      <p:ext uri="{BB962C8B-B14F-4D97-AF65-F5344CB8AC3E}">
        <p14:creationId xmlns:p14="http://schemas.microsoft.com/office/powerpoint/2010/main" val="1238383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1E20470-6354-EE42-65C4-3BEC921BAD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BO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5D080655-F0B7-4209-A535-CE15423C1AF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BO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86A500C8-6211-9EB4-11C5-36D5BA7C81B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719D7B80-CC48-F4D5-8424-6B93E41C95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A84E-9573-45D2-AAA6-7EC101B964B5}" type="datetimeFigureOut">
              <a:rPr lang="es-BO" smtClean="0"/>
              <a:t>10/5/2024</a:t>
            </a:fld>
            <a:endParaRPr lang="es-BO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A4FC918B-617C-A0DA-F7CC-8C4FE4F0D6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BO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BBE84C2F-5533-98F1-F6E1-81F2C81420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C26FB4-7528-4C14-9304-20B9C113EA25}" type="slidenum">
              <a:rPr lang="es-BO" smtClean="0"/>
              <a:t>‹Nº›</a:t>
            </a:fld>
            <a:endParaRPr lang="es-BO"/>
          </a:p>
        </p:txBody>
      </p:sp>
    </p:spTree>
    <p:extLst>
      <p:ext uri="{BB962C8B-B14F-4D97-AF65-F5344CB8AC3E}">
        <p14:creationId xmlns:p14="http://schemas.microsoft.com/office/powerpoint/2010/main" val="29305861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48B7C10-9F41-1052-6D82-4233941447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BO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FA5CE4EF-C00D-5B5F-12EA-73F26D564F5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B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47E76044-3CAA-D483-E8BD-CB2459EE40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A84E-9573-45D2-AAA6-7EC101B964B5}" type="datetimeFigureOut">
              <a:rPr lang="es-BO" smtClean="0"/>
              <a:t>10/5/2024</a:t>
            </a:fld>
            <a:endParaRPr lang="es-B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681DE8F8-9F44-154D-C507-2D9EF32AA4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B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33FFD3D-C4F7-E490-8B43-A15E452F2C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C26FB4-7528-4C14-9304-20B9C113EA25}" type="slidenum">
              <a:rPr lang="es-BO" smtClean="0"/>
              <a:t>‹Nº›</a:t>
            </a:fld>
            <a:endParaRPr lang="es-BO"/>
          </a:p>
        </p:txBody>
      </p:sp>
    </p:spTree>
    <p:extLst>
      <p:ext uri="{BB962C8B-B14F-4D97-AF65-F5344CB8AC3E}">
        <p14:creationId xmlns:p14="http://schemas.microsoft.com/office/powerpoint/2010/main" val="9522241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FB2997BF-4125-6317-3F4F-D01F9518D09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BO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D2976B81-81C2-A6D8-8D52-63D2F9285CA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B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076F2C16-355B-F000-4739-FE8DAE0041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A84E-9573-45D2-AAA6-7EC101B964B5}" type="datetimeFigureOut">
              <a:rPr lang="es-BO" smtClean="0"/>
              <a:t>10/5/2024</a:t>
            </a:fld>
            <a:endParaRPr lang="es-B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5F2B9CE0-5A1A-8D0C-4E5F-E3F0DAF790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B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8D68A58-FB76-AA78-DBC2-AEDA3BC707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C26FB4-7528-4C14-9304-20B9C113EA25}" type="slidenum">
              <a:rPr lang="es-BO" smtClean="0"/>
              <a:t>‹Nº›</a:t>
            </a:fld>
            <a:endParaRPr lang="es-BO"/>
          </a:p>
        </p:txBody>
      </p:sp>
    </p:spTree>
    <p:extLst>
      <p:ext uri="{BB962C8B-B14F-4D97-AF65-F5344CB8AC3E}">
        <p14:creationId xmlns:p14="http://schemas.microsoft.com/office/powerpoint/2010/main" val="126842731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2_Images &amp;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그림 개체 틀 121">
            <a:extLst>
              <a:ext uri="{FF2B5EF4-FFF2-40B4-BE49-F238E27FC236}">
                <a16:creationId xmlns:a16="http://schemas.microsoft.com/office/drawing/2014/main" id="{A5626D23-6CC7-4600-833F-1D3C40A75C48}"/>
              </a:ext>
            </a:extLst>
          </p:cNvPr>
          <p:cNvSpPr>
            <a:spLocks noGrp="1"/>
          </p:cNvSpPr>
          <p:nvPr>
            <p:ph type="pic" sz="quarter" idx="65" hasCustomPrompt="1"/>
          </p:nvPr>
        </p:nvSpPr>
        <p:spPr>
          <a:xfrm>
            <a:off x="5164510" y="635635"/>
            <a:ext cx="6379790" cy="5586731"/>
          </a:xfrm>
          <a:custGeom>
            <a:avLst/>
            <a:gdLst>
              <a:gd name="connsiteX0" fmla="*/ 0 w 6379790"/>
              <a:gd name="connsiteY0" fmla="*/ 4788536 h 5586731"/>
              <a:gd name="connsiteX1" fmla="*/ 797474 w 6379790"/>
              <a:gd name="connsiteY1" fmla="*/ 4788536 h 5586731"/>
              <a:gd name="connsiteX2" fmla="*/ 797474 w 6379790"/>
              <a:gd name="connsiteY2" fmla="*/ 5586731 h 5586731"/>
              <a:gd name="connsiteX3" fmla="*/ 0 w 6379790"/>
              <a:gd name="connsiteY3" fmla="*/ 5586731 h 5586731"/>
              <a:gd name="connsiteX4" fmla="*/ 2392422 w 6379790"/>
              <a:gd name="connsiteY4" fmla="*/ 3990341 h 5586731"/>
              <a:gd name="connsiteX5" fmla="*/ 2392422 w 6379790"/>
              <a:gd name="connsiteY5" fmla="*/ 4788536 h 5586731"/>
              <a:gd name="connsiteX6" fmla="*/ 3189895 w 6379790"/>
              <a:gd name="connsiteY6" fmla="*/ 4788536 h 5586731"/>
              <a:gd name="connsiteX7" fmla="*/ 3189895 w 6379790"/>
              <a:gd name="connsiteY7" fmla="*/ 3990341 h 5586731"/>
              <a:gd name="connsiteX8" fmla="*/ 0 w 6379790"/>
              <a:gd name="connsiteY8" fmla="*/ 3192146 h 5586731"/>
              <a:gd name="connsiteX9" fmla="*/ 797474 w 6379790"/>
              <a:gd name="connsiteY9" fmla="*/ 3192146 h 5586731"/>
              <a:gd name="connsiteX10" fmla="*/ 797474 w 6379790"/>
              <a:gd name="connsiteY10" fmla="*/ 3990341 h 5586731"/>
              <a:gd name="connsiteX11" fmla="*/ 0 w 6379790"/>
              <a:gd name="connsiteY11" fmla="*/ 3990341 h 5586731"/>
              <a:gd name="connsiteX12" fmla="*/ 1594948 w 6379790"/>
              <a:gd name="connsiteY12" fmla="*/ 0 h 5586731"/>
              <a:gd name="connsiteX13" fmla="*/ 3189895 w 6379790"/>
              <a:gd name="connsiteY13" fmla="*/ 0 h 5586731"/>
              <a:gd name="connsiteX14" fmla="*/ 3189895 w 6379790"/>
              <a:gd name="connsiteY14" fmla="*/ 797563 h 5586731"/>
              <a:gd name="connsiteX15" fmla="*/ 3987369 w 6379790"/>
              <a:gd name="connsiteY15" fmla="*/ 797563 h 5586731"/>
              <a:gd name="connsiteX16" fmla="*/ 3987369 w 6379790"/>
              <a:gd name="connsiteY16" fmla="*/ 0 h 5586731"/>
              <a:gd name="connsiteX17" fmla="*/ 6379790 w 6379790"/>
              <a:gd name="connsiteY17" fmla="*/ 0 h 5586731"/>
              <a:gd name="connsiteX18" fmla="*/ 6379790 w 6379790"/>
              <a:gd name="connsiteY18" fmla="*/ 797561 h 5586731"/>
              <a:gd name="connsiteX19" fmla="*/ 6379790 w 6379790"/>
              <a:gd name="connsiteY19" fmla="*/ 797562 h 5586731"/>
              <a:gd name="connsiteX20" fmla="*/ 6379790 w 6379790"/>
              <a:gd name="connsiteY20" fmla="*/ 1595756 h 5586731"/>
              <a:gd name="connsiteX21" fmla="*/ 5582317 w 6379790"/>
              <a:gd name="connsiteY21" fmla="*/ 1595756 h 5586731"/>
              <a:gd name="connsiteX22" fmla="*/ 5582317 w 6379790"/>
              <a:gd name="connsiteY22" fmla="*/ 2393951 h 5586731"/>
              <a:gd name="connsiteX23" fmla="*/ 6379790 w 6379790"/>
              <a:gd name="connsiteY23" fmla="*/ 2393951 h 5586731"/>
              <a:gd name="connsiteX24" fmla="*/ 6379790 w 6379790"/>
              <a:gd name="connsiteY24" fmla="*/ 3192146 h 5586731"/>
              <a:gd name="connsiteX25" fmla="*/ 6379790 w 6379790"/>
              <a:gd name="connsiteY25" fmla="*/ 3990341 h 5586731"/>
              <a:gd name="connsiteX26" fmla="*/ 6379790 w 6379790"/>
              <a:gd name="connsiteY26" fmla="*/ 4788536 h 5586731"/>
              <a:gd name="connsiteX27" fmla="*/ 6379790 w 6379790"/>
              <a:gd name="connsiteY27" fmla="*/ 5586731 h 5586731"/>
              <a:gd name="connsiteX28" fmla="*/ 5582316 w 6379790"/>
              <a:gd name="connsiteY28" fmla="*/ 5586731 h 5586731"/>
              <a:gd name="connsiteX29" fmla="*/ 5582316 w 6379790"/>
              <a:gd name="connsiteY29" fmla="*/ 4788536 h 5586731"/>
              <a:gd name="connsiteX30" fmla="*/ 4784843 w 6379790"/>
              <a:gd name="connsiteY30" fmla="*/ 4788536 h 5586731"/>
              <a:gd name="connsiteX31" fmla="*/ 4784843 w 6379790"/>
              <a:gd name="connsiteY31" fmla="*/ 5586731 h 5586731"/>
              <a:gd name="connsiteX32" fmla="*/ 3987369 w 6379790"/>
              <a:gd name="connsiteY32" fmla="*/ 5586731 h 5586731"/>
              <a:gd name="connsiteX33" fmla="*/ 3189895 w 6379790"/>
              <a:gd name="connsiteY33" fmla="*/ 5586731 h 5586731"/>
              <a:gd name="connsiteX34" fmla="*/ 2392422 w 6379790"/>
              <a:gd name="connsiteY34" fmla="*/ 5586731 h 5586731"/>
              <a:gd name="connsiteX35" fmla="*/ 2392421 w 6379790"/>
              <a:gd name="connsiteY35" fmla="*/ 5586731 h 5586731"/>
              <a:gd name="connsiteX36" fmla="*/ 1594948 w 6379790"/>
              <a:gd name="connsiteY36" fmla="*/ 5586731 h 5586731"/>
              <a:gd name="connsiteX37" fmla="*/ 1594948 w 6379790"/>
              <a:gd name="connsiteY37" fmla="*/ 4788536 h 5586731"/>
              <a:gd name="connsiteX38" fmla="*/ 797474 w 6379790"/>
              <a:gd name="connsiteY38" fmla="*/ 4788536 h 5586731"/>
              <a:gd name="connsiteX39" fmla="*/ 797474 w 6379790"/>
              <a:gd name="connsiteY39" fmla="*/ 3990341 h 5586731"/>
              <a:gd name="connsiteX40" fmla="*/ 1594948 w 6379790"/>
              <a:gd name="connsiteY40" fmla="*/ 3990341 h 5586731"/>
              <a:gd name="connsiteX41" fmla="*/ 1594948 w 6379790"/>
              <a:gd name="connsiteY41" fmla="*/ 3192146 h 5586731"/>
              <a:gd name="connsiteX42" fmla="*/ 2392421 w 6379790"/>
              <a:gd name="connsiteY42" fmla="*/ 3192146 h 5586731"/>
              <a:gd name="connsiteX43" fmla="*/ 2392421 w 6379790"/>
              <a:gd name="connsiteY43" fmla="*/ 2393951 h 5586731"/>
              <a:gd name="connsiteX44" fmla="*/ 1594948 w 6379790"/>
              <a:gd name="connsiteY44" fmla="*/ 2393951 h 5586731"/>
              <a:gd name="connsiteX45" fmla="*/ 1594948 w 6379790"/>
              <a:gd name="connsiteY45" fmla="*/ 3192146 h 5586731"/>
              <a:gd name="connsiteX46" fmla="*/ 797474 w 6379790"/>
              <a:gd name="connsiteY46" fmla="*/ 3192146 h 5586731"/>
              <a:gd name="connsiteX47" fmla="*/ 797474 w 6379790"/>
              <a:gd name="connsiteY47" fmla="*/ 2393951 h 5586731"/>
              <a:gd name="connsiteX48" fmla="*/ 0 w 6379790"/>
              <a:gd name="connsiteY48" fmla="*/ 2393951 h 5586731"/>
              <a:gd name="connsiteX49" fmla="*/ 0 w 6379790"/>
              <a:gd name="connsiteY49" fmla="*/ 1595756 h 5586731"/>
              <a:gd name="connsiteX50" fmla="*/ 797474 w 6379790"/>
              <a:gd name="connsiteY50" fmla="*/ 1595756 h 5586731"/>
              <a:gd name="connsiteX51" fmla="*/ 797474 w 6379790"/>
              <a:gd name="connsiteY51" fmla="*/ 797565 h 5586731"/>
              <a:gd name="connsiteX52" fmla="*/ 1594948 w 6379790"/>
              <a:gd name="connsiteY52" fmla="*/ 797565 h 5586731"/>
              <a:gd name="connsiteX53" fmla="*/ 1594948 w 6379790"/>
              <a:gd name="connsiteY53" fmla="*/ 1595756 h 5586731"/>
              <a:gd name="connsiteX54" fmla="*/ 2392421 w 6379790"/>
              <a:gd name="connsiteY54" fmla="*/ 1595756 h 5586731"/>
              <a:gd name="connsiteX55" fmla="*/ 2392421 w 6379790"/>
              <a:gd name="connsiteY55" fmla="*/ 797565 h 5586731"/>
              <a:gd name="connsiteX56" fmla="*/ 1594948 w 6379790"/>
              <a:gd name="connsiteY56" fmla="*/ 797565 h 5586731"/>
              <a:gd name="connsiteX57" fmla="*/ 0 w 6379790"/>
              <a:gd name="connsiteY57" fmla="*/ 0 h 5586731"/>
              <a:gd name="connsiteX58" fmla="*/ 797474 w 6379790"/>
              <a:gd name="connsiteY58" fmla="*/ 0 h 5586731"/>
              <a:gd name="connsiteX59" fmla="*/ 797474 w 6379790"/>
              <a:gd name="connsiteY59" fmla="*/ 797565 h 5586731"/>
              <a:gd name="connsiteX60" fmla="*/ 0 w 6379790"/>
              <a:gd name="connsiteY60" fmla="*/ 797565 h 55867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</a:cxnLst>
            <a:rect l="l" t="t" r="r" b="b"/>
            <a:pathLst>
              <a:path w="6379790" h="5586731">
                <a:moveTo>
                  <a:pt x="0" y="4788536"/>
                </a:moveTo>
                <a:lnTo>
                  <a:pt x="797474" y="4788536"/>
                </a:lnTo>
                <a:lnTo>
                  <a:pt x="797474" y="5586731"/>
                </a:lnTo>
                <a:lnTo>
                  <a:pt x="0" y="5586731"/>
                </a:lnTo>
                <a:close/>
                <a:moveTo>
                  <a:pt x="2392422" y="3990341"/>
                </a:moveTo>
                <a:lnTo>
                  <a:pt x="2392422" y="4788536"/>
                </a:lnTo>
                <a:lnTo>
                  <a:pt x="3189895" y="4788536"/>
                </a:lnTo>
                <a:lnTo>
                  <a:pt x="3189895" y="3990341"/>
                </a:lnTo>
                <a:close/>
                <a:moveTo>
                  <a:pt x="0" y="3192146"/>
                </a:moveTo>
                <a:lnTo>
                  <a:pt x="797474" y="3192146"/>
                </a:lnTo>
                <a:lnTo>
                  <a:pt x="797474" y="3990341"/>
                </a:lnTo>
                <a:lnTo>
                  <a:pt x="0" y="3990341"/>
                </a:lnTo>
                <a:close/>
                <a:moveTo>
                  <a:pt x="1594948" y="0"/>
                </a:moveTo>
                <a:lnTo>
                  <a:pt x="3189895" y="0"/>
                </a:lnTo>
                <a:lnTo>
                  <a:pt x="3189895" y="797563"/>
                </a:lnTo>
                <a:lnTo>
                  <a:pt x="3987369" y="797563"/>
                </a:lnTo>
                <a:lnTo>
                  <a:pt x="3987369" y="0"/>
                </a:lnTo>
                <a:lnTo>
                  <a:pt x="6379790" y="0"/>
                </a:lnTo>
                <a:lnTo>
                  <a:pt x="6379790" y="797561"/>
                </a:lnTo>
                <a:lnTo>
                  <a:pt x="6379790" y="797562"/>
                </a:lnTo>
                <a:lnTo>
                  <a:pt x="6379790" y="1595756"/>
                </a:lnTo>
                <a:lnTo>
                  <a:pt x="5582317" y="1595756"/>
                </a:lnTo>
                <a:lnTo>
                  <a:pt x="5582317" y="2393951"/>
                </a:lnTo>
                <a:lnTo>
                  <a:pt x="6379790" y="2393951"/>
                </a:lnTo>
                <a:lnTo>
                  <a:pt x="6379790" y="3192146"/>
                </a:lnTo>
                <a:lnTo>
                  <a:pt x="6379790" y="3990341"/>
                </a:lnTo>
                <a:lnTo>
                  <a:pt x="6379790" y="4788536"/>
                </a:lnTo>
                <a:lnTo>
                  <a:pt x="6379790" y="5586731"/>
                </a:lnTo>
                <a:lnTo>
                  <a:pt x="5582316" y="5586731"/>
                </a:lnTo>
                <a:lnTo>
                  <a:pt x="5582316" y="4788536"/>
                </a:lnTo>
                <a:lnTo>
                  <a:pt x="4784843" y="4788536"/>
                </a:lnTo>
                <a:lnTo>
                  <a:pt x="4784843" y="5586731"/>
                </a:lnTo>
                <a:lnTo>
                  <a:pt x="3987369" y="5586731"/>
                </a:lnTo>
                <a:lnTo>
                  <a:pt x="3189895" y="5586731"/>
                </a:lnTo>
                <a:lnTo>
                  <a:pt x="2392422" y="5586731"/>
                </a:lnTo>
                <a:lnTo>
                  <a:pt x="2392421" y="5586731"/>
                </a:lnTo>
                <a:lnTo>
                  <a:pt x="1594948" y="5586731"/>
                </a:lnTo>
                <a:lnTo>
                  <a:pt x="1594948" y="4788536"/>
                </a:lnTo>
                <a:lnTo>
                  <a:pt x="797474" y="4788536"/>
                </a:lnTo>
                <a:lnTo>
                  <a:pt x="797474" y="3990341"/>
                </a:lnTo>
                <a:lnTo>
                  <a:pt x="1594948" y="3990341"/>
                </a:lnTo>
                <a:lnTo>
                  <a:pt x="1594948" y="3192146"/>
                </a:lnTo>
                <a:lnTo>
                  <a:pt x="2392421" y="3192146"/>
                </a:lnTo>
                <a:lnTo>
                  <a:pt x="2392421" y="2393951"/>
                </a:lnTo>
                <a:lnTo>
                  <a:pt x="1594948" y="2393951"/>
                </a:lnTo>
                <a:lnTo>
                  <a:pt x="1594948" y="3192146"/>
                </a:lnTo>
                <a:lnTo>
                  <a:pt x="797474" y="3192146"/>
                </a:lnTo>
                <a:lnTo>
                  <a:pt x="797474" y="2393951"/>
                </a:lnTo>
                <a:lnTo>
                  <a:pt x="0" y="2393951"/>
                </a:lnTo>
                <a:lnTo>
                  <a:pt x="0" y="1595756"/>
                </a:lnTo>
                <a:lnTo>
                  <a:pt x="797474" y="1595756"/>
                </a:lnTo>
                <a:lnTo>
                  <a:pt x="797474" y="797565"/>
                </a:lnTo>
                <a:lnTo>
                  <a:pt x="1594948" y="797565"/>
                </a:lnTo>
                <a:lnTo>
                  <a:pt x="1594948" y="1595756"/>
                </a:lnTo>
                <a:lnTo>
                  <a:pt x="2392421" y="1595756"/>
                </a:lnTo>
                <a:lnTo>
                  <a:pt x="2392421" y="797565"/>
                </a:lnTo>
                <a:lnTo>
                  <a:pt x="1594948" y="797565"/>
                </a:lnTo>
                <a:close/>
                <a:moveTo>
                  <a:pt x="0" y="0"/>
                </a:moveTo>
                <a:lnTo>
                  <a:pt x="797474" y="0"/>
                </a:lnTo>
                <a:lnTo>
                  <a:pt x="797474" y="797565"/>
                </a:lnTo>
                <a:lnTo>
                  <a:pt x="0" y="797565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25400">
            <a:noFill/>
          </a:ln>
          <a:effectLst/>
        </p:spPr>
        <p:txBody>
          <a:bodyPr wrap="square" anchor="ctr">
            <a:noAutofit/>
          </a:bodyPr>
          <a:lstStyle>
            <a:lvl1pPr marL="0" indent="0" algn="ctr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83299684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440">
          <p15:clr>
            <a:srgbClr val="FBAE40"/>
          </p15:clr>
        </p15:guide>
        <p15:guide id="2" pos="2560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DF9422D-F28A-FEA3-54DF-A56915E92CF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BO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2CFEC923-3134-8BCE-2234-E1A3D0FED84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B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C5F45A91-18C0-9F59-34D8-9BF06162EE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A84E-9573-45D2-AAA6-7EC101B964B5}" type="datetimeFigureOut">
              <a:rPr lang="es-BO" smtClean="0"/>
              <a:t>10/5/2024</a:t>
            </a:fld>
            <a:endParaRPr lang="es-B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E64ECE5A-5ED9-322A-4144-3E6DD3C240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B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B388E120-D90A-9E7F-C730-3923C6B762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C26FB4-7528-4C14-9304-20B9C113EA25}" type="slidenum">
              <a:rPr lang="es-BO" smtClean="0"/>
              <a:t>‹Nº›</a:t>
            </a:fld>
            <a:endParaRPr lang="es-BO"/>
          </a:p>
        </p:txBody>
      </p:sp>
    </p:spTree>
    <p:extLst>
      <p:ext uri="{BB962C8B-B14F-4D97-AF65-F5344CB8AC3E}">
        <p14:creationId xmlns:p14="http://schemas.microsoft.com/office/powerpoint/2010/main" val="28331925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7B26123-7D4E-FD8F-5486-A9FEA57E03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B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F5262335-E32D-A516-573D-64DC11CA19A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B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7D1FABCB-7A6A-1A63-88CC-86E986D854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A84E-9573-45D2-AAA6-7EC101B964B5}" type="datetimeFigureOut">
              <a:rPr lang="es-BO" smtClean="0"/>
              <a:t>10/5/2024</a:t>
            </a:fld>
            <a:endParaRPr lang="es-B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A4FDE80B-463B-9E63-424D-A6C0A8DDF1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B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9CD0E75C-2416-1F49-FD2B-C0972D157E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C26FB4-7528-4C14-9304-20B9C113EA25}" type="slidenum">
              <a:rPr lang="es-BO" smtClean="0"/>
              <a:t>‹Nº›</a:t>
            </a:fld>
            <a:endParaRPr lang="es-BO"/>
          </a:p>
        </p:txBody>
      </p:sp>
    </p:spTree>
    <p:extLst>
      <p:ext uri="{BB962C8B-B14F-4D97-AF65-F5344CB8AC3E}">
        <p14:creationId xmlns:p14="http://schemas.microsoft.com/office/powerpoint/2010/main" val="39420762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17A45BD-AA7F-D339-F783-CDEE3F8B6B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BO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68DD1D1C-747C-A02E-DCC3-86968C59240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9B74112E-2A7A-09AB-7F86-3759810904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A84E-9573-45D2-AAA6-7EC101B964B5}" type="datetimeFigureOut">
              <a:rPr lang="es-BO" smtClean="0"/>
              <a:t>10/5/2024</a:t>
            </a:fld>
            <a:endParaRPr lang="es-B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07A51EB7-FD9F-624D-86E8-B439874417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B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EB6607EB-3066-8558-32AA-BE2A040032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C26FB4-7528-4C14-9304-20B9C113EA25}" type="slidenum">
              <a:rPr lang="es-BO" smtClean="0"/>
              <a:t>‹Nº›</a:t>
            </a:fld>
            <a:endParaRPr lang="es-BO"/>
          </a:p>
        </p:txBody>
      </p:sp>
    </p:spTree>
    <p:extLst>
      <p:ext uri="{BB962C8B-B14F-4D97-AF65-F5344CB8AC3E}">
        <p14:creationId xmlns:p14="http://schemas.microsoft.com/office/powerpoint/2010/main" val="32457560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DC0A3FC-8F58-86C7-EC36-53846794F8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B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4163F4A5-8562-26FB-251D-0006A9BC024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BO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F55369F3-F207-DAEB-1989-3427078823F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BO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A09C3AE5-AE53-881D-D7AB-4937E94680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A84E-9573-45D2-AAA6-7EC101B964B5}" type="datetimeFigureOut">
              <a:rPr lang="es-BO" smtClean="0"/>
              <a:t>10/5/2024</a:t>
            </a:fld>
            <a:endParaRPr lang="es-BO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A97BD29C-DAE2-5267-A2E5-242C06448A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BO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46C2F5F8-4F54-A10E-7C3C-DBAD7EAAD9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C26FB4-7528-4C14-9304-20B9C113EA25}" type="slidenum">
              <a:rPr lang="es-BO" smtClean="0"/>
              <a:t>‹Nº›</a:t>
            </a:fld>
            <a:endParaRPr lang="es-BO"/>
          </a:p>
        </p:txBody>
      </p:sp>
    </p:spTree>
    <p:extLst>
      <p:ext uri="{BB962C8B-B14F-4D97-AF65-F5344CB8AC3E}">
        <p14:creationId xmlns:p14="http://schemas.microsoft.com/office/powerpoint/2010/main" val="42502130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597F908-C161-71E8-CFC9-B781925432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BO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4D5295C8-3E75-F974-C091-E6ABD04707D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BCA85DDF-4664-E3C3-9256-A29EEE3BFF7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BO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5B080F83-0C1C-1F03-D485-F1F54B62833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B8FF5409-17CA-3F8C-3F58-57DC21F86B6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BO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E8CE13DE-A2A1-D59E-D547-22ED49FD7A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A84E-9573-45D2-AAA6-7EC101B964B5}" type="datetimeFigureOut">
              <a:rPr lang="es-BO" smtClean="0"/>
              <a:t>10/5/2024</a:t>
            </a:fld>
            <a:endParaRPr lang="es-BO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B3B664C3-1D5E-DAD9-D82E-3480AE48CA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BO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651B365F-1FC0-B6FE-FC84-4652891CA7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C26FB4-7528-4C14-9304-20B9C113EA25}" type="slidenum">
              <a:rPr lang="es-BO" smtClean="0"/>
              <a:t>‹Nº›</a:t>
            </a:fld>
            <a:endParaRPr lang="es-BO"/>
          </a:p>
        </p:txBody>
      </p:sp>
    </p:spTree>
    <p:extLst>
      <p:ext uri="{BB962C8B-B14F-4D97-AF65-F5344CB8AC3E}">
        <p14:creationId xmlns:p14="http://schemas.microsoft.com/office/powerpoint/2010/main" val="37727615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B6FCA93-3ADD-9C7F-959A-B559490126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BO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8281F49A-E1E4-A7C6-331A-A83D43F247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A84E-9573-45D2-AAA6-7EC101B964B5}" type="datetimeFigureOut">
              <a:rPr lang="es-BO" smtClean="0"/>
              <a:t>10/5/2024</a:t>
            </a:fld>
            <a:endParaRPr lang="es-BO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27524992-C084-D3B0-0E61-EE3AEDB73A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BO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183790CB-219A-9A1E-09FD-D9119F0F89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C26FB4-7528-4C14-9304-20B9C113EA25}" type="slidenum">
              <a:rPr lang="es-BO" smtClean="0"/>
              <a:t>‹Nº›</a:t>
            </a:fld>
            <a:endParaRPr lang="es-BO"/>
          </a:p>
        </p:txBody>
      </p:sp>
    </p:spTree>
    <p:extLst>
      <p:ext uri="{BB962C8B-B14F-4D97-AF65-F5344CB8AC3E}">
        <p14:creationId xmlns:p14="http://schemas.microsoft.com/office/powerpoint/2010/main" val="32748779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FB03B91A-67DC-599A-E141-579FF420E5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A84E-9573-45D2-AAA6-7EC101B964B5}" type="datetimeFigureOut">
              <a:rPr lang="es-BO" smtClean="0"/>
              <a:t>10/5/2024</a:t>
            </a:fld>
            <a:endParaRPr lang="es-BO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82149DF8-9A18-7001-68A6-0A6FC334B2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BO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60BBA3A0-3678-7400-38CC-33F02122F3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C26FB4-7528-4C14-9304-20B9C113EA25}" type="slidenum">
              <a:rPr lang="es-BO" smtClean="0"/>
              <a:t>‹Nº›</a:t>
            </a:fld>
            <a:endParaRPr lang="es-BO"/>
          </a:p>
        </p:txBody>
      </p:sp>
    </p:spTree>
    <p:extLst>
      <p:ext uri="{BB962C8B-B14F-4D97-AF65-F5344CB8AC3E}">
        <p14:creationId xmlns:p14="http://schemas.microsoft.com/office/powerpoint/2010/main" val="411030200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B6953C7-198D-1984-7514-82A243AA17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B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2E515BEE-8BA7-E035-CFE2-13A61E3DB3A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BO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7FB69C47-276E-44D5-400E-0EFF14E958D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D8AF191C-738E-D17D-48C9-C7D730421B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A84E-9573-45D2-AAA6-7EC101B964B5}" type="datetimeFigureOut">
              <a:rPr lang="es-BO" smtClean="0"/>
              <a:t>10/5/2024</a:t>
            </a:fld>
            <a:endParaRPr lang="es-BO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C10DFDD2-92B9-10D0-831E-7A55EF400F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BO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31A07FFF-6670-CA31-0ABE-3EAC549D0A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C26FB4-7528-4C14-9304-20B9C113EA25}" type="slidenum">
              <a:rPr lang="es-BO" smtClean="0"/>
              <a:t>‹Nº›</a:t>
            </a:fld>
            <a:endParaRPr lang="es-BO"/>
          </a:p>
        </p:txBody>
      </p:sp>
    </p:spTree>
    <p:extLst>
      <p:ext uri="{BB962C8B-B14F-4D97-AF65-F5344CB8AC3E}">
        <p14:creationId xmlns:p14="http://schemas.microsoft.com/office/powerpoint/2010/main" val="23794212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4BD351B6-16E2-B8CA-8A1F-4180E1DC19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BO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B312B2A8-554A-EBBD-24E4-8AC660CC1A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B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951B9B4E-64FD-328D-95B9-254AF75FFDB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F2A84E-9573-45D2-AAA6-7EC101B964B5}" type="datetimeFigureOut">
              <a:rPr lang="es-BO" smtClean="0"/>
              <a:t>10/5/2024</a:t>
            </a:fld>
            <a:endParaRPr lang="es-B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6F169DC9-7647-5E37-4F8B-83900A082F8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B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F2D4E8BD-6E8C-1EF7-55E6-A2CD69D7ECE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C26FB4-7528-4C14-9304-20B9C113EA25}" type="slidenum">
              <a:rPr lang="es-BO" smtClean="0"/>
              <a:t>‹Nº›</a:t>
            </a:fld>
            <a:endParaRPr lang="es-BO"/>
          </a:p>
        </p:txBody>
      </p:sp>
    </p:spTree>
    <p:extLst>
      <p:ext uri="{BB962C8B-B14F-4D97-AF65-F5344CB8AC3E}">
        <p14:creationId xmlns:p14="http://schemas.microsoft.com/office/powerpoint/2010/main" val="163735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4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B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2.jpeg"/><Relationship Id="rId7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Relationship Id="rId6" Type="http://schemas.microsoft.com/office/2007/relationships/hdphoto" Target="../media/hdphoto1.wdp"/><Relationship Id="rId5" Type="http://schemas.openxmlformats.org/officeDocument/2006/relationships/image" Target="../media/image5.png"/><Relationship Id="rId10" Type="http://schemas.openxmlformats.org/officeDocument/2006/relationships/image" Target="../media/image8.png"/><Relationship Id="rId4" Type="http://schemas.openxmlformats.org/officeDocument/2006/relationships/image" Target="../media/image4.jpg"/><Relationship Id="rId9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13" Type="http://schemas.openxmlformats.org/officeDocument/2006/relationships/image" Target="../media/image14.png"/><Relationship Id="rId18" Type="http://schemas.openxmlformats.org/officeDocument/2006/relationships/image" Target="../media/image8.png"/><Relationship Id="rId3" Type="http://schemas.openxmlformats.org/officeDocument/2006/relationships/image" Target="../media/image1.png"/><Relationship Id="rId7" Type="http://schemas.openxmlformats.org/officeDocument/2006/relationships/image" Target="../media/image10.png"/><Relationship Id="rId12" Type="http://schemas.openxmlformats.org/officeDocument/2006/relationships/image" Target="../media/image13.png"/><Relationship Id="rId17" Type="http://schemas.openxmlformats.org/officeDocument/2006/relationships/image" Target="../media/image18.png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1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11" Type="http://schemas.openxmlformats.org/officeDocument/2006/relationships/image" Target="../media/image12.png"/><Relationship Id="rId5" Type="http://schemas.openxmlformats.org/officeDocument/2006/relationships/image" Target="../media/image3.png"/><Relationship Id="rId15" Type="http://schemas.openxmlformats.org/officeDocument/2006/relationships/image" Target="../media/image16.png"/><Relationship Id="rId10" Type="http://schemas.openxmlformats.org/officeDocument/2006/relationships/image" Target="../media/image11.png"/><Relationship Id="rId4" Type="http://schemas.openxmlformats.org/officeDocument/2006/relationships/image" Target="../media/image2.jpeg"/><Relationship Id="rId9" Type="http://schemas.openxmlformats.org/officeDocument/2006/relationships/image" Target="../media/image7.png"/><Relationship Id="rId14" Type="http://schemas.openxmlformats.org/officeDocument/2006/relationships/image" Target="../media/image15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19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microsoft.com/office/2007/relationships/hdphoto" Target="../media/hdphoto3.wdp"/><Relationship Id="rId10" Type="http://schemas.microsoft.com/office/2007/relationships/hdphoto" Target="../media/hdphoto4.wdp"/><Relationship Id="rId4" Type="http://schemas.openxmlformats.org/officeDocument/2006/relationships/image" Target="../media/image20.png"/><Relationship Id="rId9" Type="http://schemas.openxmlformats.org/officeDocument/2006/relationships/image" Target="../media/image2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microsoft.com/office/2007/relationships/hdphoto" Target="../media/hdphoto5.wdp"/><Relationship Id="rId5" Type="http://schemas.openxmlformats.org/officeDocument/2006/relationships/image" Target="../media/image22.png"/><Relationship Id="rId4" Type="http://schemas.openxmlformats.org/officeDocument/2006/relationships/image" Target="../media/image1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hyperlink" Target="mailto:ende@ende.bo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94;p1">
            <a:extLst>
              <a:ext uri="{FF2B5EF4-FFF2-40B4-BE49-F238E27FC236}">
                <a16:creationId xmlns:a16="http://schemas.microsoft.com/office/drawing/2014/main" id="{F387DB84-E327-E3E2-0740-E3A5BF1A4F10}"/>
              </a:ext>
            </a:extLst>
          </p:cNvPr>
          <p:cNvSpPr txBox="1"/>
          <p:nvPr/>
        </p:nvSpPr>
        <p:spPr>
          <a:xfrm>
            <a:off x="4757221" y="6032468"/>
            <a:ext cx="7725974" cy="9472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>
              <a:buClr>
                <a:schemeClr val="accent1"/>
              </a:buClr>
              <a:buSzPts val="2800"/>
            </a:pPr>
            <a:r>
              <a:rPr lang="es-ES" sz="4400" b="1" dirty="0">
                <a:solidFill>
                  <a:srgbClr val="001A72"/>
                </a:solidFill>
                <a:latin typeface="Century Gothic" panose="020B0502020202020204" pitchFamily="34" charset="0"/>
                <a:ea typeface="Tahoma" panose="020B0604030504040204" pitchFamily="34" charset="0"/>
                <a:cs typeface="Tahoma" panose="020B0604030504040204" pitchFamily="34" charset="0"/>
                <a:sym typeface="Century Gothic"/>
              </a:rPr>
              <a:t>BOLIVIA - CHILE</a:t>
            </a: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B9236290-1027-16C7-3950-52264730884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278" y="5793827"/>
            <a:ext cx="2385106" cy="540000"/>
          </a:xfrm>
          <a:prstGeom prst="rect">
            <a:avLst/>
          </a:prstGeom>
        </p:spPr>
      </p:pic>
      <p:sp>
        <p:nvSpPr>
          <p:cNvPr id="11" name="Triángulo isósceles 10">
            <a:extLst>
              <a:ext uri="{FF2B5EF4-FFF2-40B4-BE49-F238E27FC236}">
                <a16:creationId xmlns:a16="http://schemas.microsoft.com/office/drawing/2014/main" id="{B226B6EC-8402-1287-ECB1-F34023086B16}"/>
              </a:ext>
            </a:extLst>
          </p:cNvPr>
          <p:cNvSpPr/>
          <p:nvPr/>
        </p:nvSpPr>
        <p:spPr>
          <a:xfrm>
            <a:off x="4478865" y="-3455"/>
            <a:ext cx="885829" cy="894746"/>
          </a:xfrm>
          <a:prstGeom prst="triangle">
            <a:avLst/>
          </a:prstGeom>
          <a:solidFill>
            <a:schemeClr val="accent4">
              <a:lumMod val="75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BO"/>
          </a:p>
        </p:txBody>
      </p:sp>
      <p:sp>
        <p:nvSpPr>
          <p:cNvPr id="14" name="Triángulo isósceles 13">
            <a:extLst>
              <a:ext uri="{FF2B5EF4-FFF2-40B4-BE49-F238E27FC236}">
                <a16:creationId xmlns:a16="http://schemas.microsoft.com/office/drawing/2014/main" id="{14C96F74-8A57-5412-A3B8-94E0C7A07621}"/>
              </a:ext>
            </a:extLst>
          </p:cNvPr>
          <p:cNvSpPr/>
          <p:nvPr/>
        </p:nvSpPr>
        <p:spPr>
          <a:xfrm flipV="1">
            <a:off x="3860149" y="5627262"/>
            <a:ext cx="1404745" cy="1243968"/>
          </a:xfrm>
          <a:prstGeom prst="triangle">
            <a:avLst/>
          </a:prstGeom>
          <a:solidFill>
            <a:schemeClr val="accent4">
              <a:lumMod val="50000"/>
            </a:schemeClr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BO"/>
          </a:p>
        </p:txBody>
      </p:sp>
      <p:pic>
        <p:nvPicPr>
          <p:cNvPr id="51" name="Imagen 50">
            <a:extLst>
              <a:ext uri="{FF2B5EF4-FFF2-40B4-BE49-F238E27FC236}">
                <a16:creationId xmlns:a16="http://schemas.microsoft.com/office/drawing/2014/main" id="{D5FF2C88-EF49-7686-64F9-11C3874907EA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051" b="3349"/>
          <a:stretch/>
        </p:blipFill>
        <p:spPr>
          <a:xfrm>
            <a:off x="3038684" y="424108"/>
            <a:ext cx="9153316" cy="5222195"/>
          </a:xfrm>
          <a:prstGeom prst="rect">
            <a:avLst/>
          </a:prstGeom>
        </p:spPr>
      </p:pic>
      <p:sp>
        <p:nvSpPr>
          <p:cNvPr id="10" name="Rectángulo 9">
            <a:extLst>
              <a:ext uri="{FF2B5EF4-FFF2-40B4-BE49-F238E27FC236}">
                <a16:creationId xmlns:a16="http://schemas.microsoft.com/office/drawing/2014/main" id="{F179D836-D726-36CC-2B80-964FDB09A11F}"/>
              </a:ext>
            </a:extLst>
          </p:cNvPr>
          <p:cNvSpPr/>
          <p:nvPr/>
        </p:nvSpPr>
        <p:spPr>
          <a:xfrm>
            <a:off x="0" y="425258"/>
            <a:ext cx="3639467" cy="5936540"/>
          </a:xfrm>
          <a:custGeom>
            <a:avLst/>
            <a:gdLst>
              <a:gd name="connsiteX0" fmla="*/ 0 w 3639467"/>
              <a:gd name="connsiteY0" fmla="*/ 0 h 5936540"/>
              <a:gd name="connsiteX1" fmla="*/ 3639467 w 3639467"/>
              <a:gd name="connsiteY1" fmla="*/ 0 h 5936540"/>
              <a:gd name="connsiteX2" fmla="*/ 3639467 w 3639467"/>
              <a:gd name="connsiteY2" fmla="*/ 5936540 h 5936540"/>
              <a:gd name="connsiteX3" fmla="*/ 0 w 3639467"/>
              <a:gd name="connsiteY3" fmla="*/ 5936540 h 5936540"/>
              <a:gd name="connsiteX4" fmla="*/ 0 w 3639467"/>
              <a:gd name="connsiteY4" fmla="*/ 0 h 5936540"/>
              <a:gd name="connsiteX0" fmla="*/ 0 w 3639467"/>
              <a:gd name="connsiteY0" fmla="*/ 0 h 5936540"/>
              <a:gd name="connsiteX1" fmla="*/ 3639467 w 3639467"/>
              <a:gd name="connsiteY1" fmla="*/ 0 h 5936540"/>
              <a:gd name="connsiteX2" fmla="*/ 1094387 w 3639467"/>
              <a:gd name="connsiteY2" fmla="*/ 5921300 h 5936540"/>
              <a:gd name="connsiteX3" fmla="*/ 0 w 3639467"/>
              <a:gd name="connsiteY3" fmla="*/ 5936540 h 5936540"/>
              <a:gd name="connsiteX4" fmla="*/ 0 w 3639467"/>
              <a:gd name="connsiteY4" fmla="*/ 0 h 59365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639467" h="5936540">
                <a:moveTo>
                  <a:pt x="0" y="0"/>
                </a:moveTo>
                <a:lnTo>
                  <a:pt x="3639467" y="0"/>
                </a:lnTo>
                <a:lnTo>
                  <a:pt x="1094387" y="5921300"/>
                </a:lnTo>
                <a:lnTo>
                  <a:pt x="0" y="5936540"/>
                </a:lnTo>
                <a:lnTo>
                  <a:pt x="0" y="0"/>
                </a:lnTo>
                <a:close/>
              </a:path>
            </a:pathLst>
          </a:cu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BO"/>
          </a:p>
        </p:txBody>
      </p:sp>
      <p:pic>
        <p:nvPicPr>
          <p:cNvPr id="16" name="docshape4">
            <a:extLst>
              <a:ext uri="{FF2B5EF4-FFF2-40B4-BE49-F238E27FC236}">
                <a16:creationId xmlns:a16="http://schemas.microsoft.com/office/drawing/2014/main" id="{6070C367-0021-031A-D9DA-51CDC3088C5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-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231" b="33483"/>
          <a:stretch/>
        </p:blipFill>
        <p:spPr bwMode="auto">
          <a:xfrm flipV="1">
            <a:off x="25476" y="424606"/>
            <a:ext cx="3346832" cy="3507715"/>
          </a:xfrm>
          <a:prstGeom prst="roundRect">
            <a:avLst>
              <a:gd name="adj" fmla="val 0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riángulo isósceles 12">
            <a:extLst>
              <a:ext uri="{FF2B5EF4-FFF2-40B4-BE49-F238E27FC236}">
                <a16:creationId xmlns:a16="http://schemas.microsoft.com/office/drawing/2014/main" id="{8AB879F1-4AC1-1384-EB1D-43416E071D2C}"/>
              </a:ext>
            </a:extLst>
          </p:cNvPr>
          <p:cNvSpPr/>
          <p:nvPr/>
        </p:nvSpPr>
        <p:spPr>
          <a:xfrm>
            <a:off x="948531" y="2673269"/>
            <a:ext cx="3607464" cy="4186806"/>
          </a:xfrm>
          <a:prstGeom prst="triangle">
            <a:avLst/>
          </a:prstGeom>
          <a:solidFill>
            <a:schemeClr val="accent4">
              <a:lumMod val="75000"/>
            </a:schemeClr>
          </a:solidFill>
          <a:ln>
            <a:solidFill>
              <a:schemeClr val="accent4">
                <a:lumMod val="75000"/>
              </a:schemeClr>
            </a:solidFill>
          </a:ln>
          <a:effectLst>
            <a:outerShdw blurRad="228600" dist="38100" sx="106000" sy="1060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BO"/>
          </a:p>
        </p:txBody>
      </p:sp>
      <p:sp>
        <p:nvSpPr>
          <p:cNvPr id="12" name="Franja diagonal 11">
            <a:extLst>
              <a:ext uri="{FF2B5EF4-FFF2-40B4-BE49-F238E27FC236}">
                <a16:creationId xmlns:a16="http://schemas.microsoft.com/office/drawing/2014/main" id="{54340ADD-A060-819C-ED0D-16AD47623063}"/>
              </a:ext>
            </a:extLst>
          </p:cNvPr>
          <p:cNvSpPr/>
          <p:nvPr/>
        </p:nvSpPr>
        <p:spPr>
          <a:xfrm>
            <a:off x="-942" y="-3455"/>
            <a:ext cx="4937385" cy="8743950"/>
          </a:xfrm>
          <a:prstGeom prst="diagStripe">
            <a:avLst>
              <a:gd name="adj" fmla="val 70697"/>
            </a:avLst>
          </a:prstGeom>
          <a:solidFill>
            <a:srgbClr val="FFC802"/>
          </a:solidFill>
          <a:ln>
            <a:solidFill>
              <a:srgbClr val="FFC802"/>
            </a:solidFill>
          </a:ln>
          <a:effectLst>
            <a:outerShdw blurRad="838200" dist="7493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BO" dirty="0">
              <a:solidFill>
                <a:schemeClr val="tx1"/>
              </a:solidFill>
            </a:endParaRPr>
          </a:p>
        </p:txBody>
      </p:sp>
      <p:sp>
        <p:nvSpPr>
          <p:cNvPr id="38" name="Google Shape;94;p1">
            <a:extLst>
              <a:ext uri="{FF2B5EF4-FFF2-40B4-BE49-F238E27FC236}">
                <a16:creationId xmlns:a16="http://schemas.microsoft.com/office/drawing/2014/main" id="{9E0F64EE-8337-9F81-1863-D84CBC0DF185}"/>
              </a:ext>
            </a:extLst>
          </p:cNvPr>
          <p:cNvSpPr txBox="1"/>
          <p:nvPr/>
        </p:nvSpPr>
        <p:spPr>
          <a:xfrm>
            <a:off x="4806863" y="5535135"/>
            <a:ext cx="7725974" cy="9472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>
              <a:buClr>
                <a:schemeClr val="accent1"/>
              </a:buClr>
              <a:buSzPts val="2800"/>
            </a:pPr>
            <a:r>
              <a:rPr lang="es-ES" sz="4000" b="1" dirty="0">
                <a:solidFill>
                  <a:srgbClr val="001A72"/>
                </a:solidFill>
                <a:latin typeface="Century Gothic" panose="020B0502020202020204" pitchFamily="34" charset="0"/>
                <a:ea typeface="Tahoma" panose="020B0604030504040204" pitchFamily="34" charset="0"/>
                <a:cs typeface="Tahoma" panose="020B0604030504040204" pitchFamily="34" charset="0"/>
                <a:sym typeface="Century Gothic"/>
              </a:rPr>
              <a:t>INTEGRACIÓN ELÉCTRICA </a:t>
            </a:r>
          </a:p>
        </p:txBody>
      </p:sp>
      <p:grpSp>
        <p:nvGrpSpPr>
          <p:cNvPr id="37" name="Grupo 36">
            <a:extLst>
              <a:ext uri="{FF2B5EF4-FFF2-40B4-BE49-F238E27FC236}">
                <a16:creationId xmlns:a16="http://schemas.microsoft.com/office/drawing/2014/main" id="{E4B78820-D1D6-BBAA-30F1-55D1002BDD1D}"/>
              </a:ext>
            </a:extLst>
          </p:cNvPr>
          <p:cNvGrpSpPr>
            <a:grpSpLocks noChangeAspect="1"/>
          </p:cNvGrpSpPr>
          <p:nvPr/>
        </p:nvGrpSpPr>
        <p:grpSpPr>
          <a:xfrm>
            <a:off x="9175980" y="24910"/>
            <a:ext cx="2960744" cy="360000"/>
            <a:chOff x="509266" y="5797282"/>
            <a:chExt cx="4671155" cy="567971"/>
          </a:xfrm>
        </p:grpSpPr>
        <p:grpSp>
          <p:nvGrpSpPr>
            <p:cNvPr id="25" name="Grupo 24">
              <a:extLst>
                <a:ext uri="{FF2B5EF4-FFF2-40B4-BE49-F238E27FC236}">
                  <a16:creationId xmlns:a16="http://schemas.microsoft.com/office/drawing/2014/main" id="{38987744-7307-05D5-61DB-79D6FBADCCF0}"/>
                </a:ext>
              </a:extLst>
            </p:cNvPr>
            <p:cNvGrpSpPr/>
            <p:nvPr/>
          </p:nvGrpSpPr>
          <p:grpSpPr>
            <a:xfrm>
              <a:off x="2919632" y="5825253"/>
              <a:ext cx="2260789" cy="540000"/>
              <a:chOff x="2919632" y="6202953"/>
              <a:chExt cx="2260789" cy="540000"/>
            </a:xfrm>
          </p:grpSpPr>
          <p:pic>
            <p:nvPicPr>
              <p:cNvPr id="26" name="Imagen 25">
                <a:extLst>
                  <a:ext uri="{FF2B5EF4-FFF2-40B4-BE49-F238E27FC236}">
                    <a16:creationId xmlns:a16="http://schemas.microsoft.com/office/drawing/2014/main" id="{6D37682C-8C03-F66D-9BAF-CAE815F9F8D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011382" y="6202953"/>
                <a:ext cx="2169039" cy="540000"/>
              </a:xfrm>
              <a:prstGeom prst="rect">
                <a:avLst/>
              </a:prstGeom>
            </p:spPr>
          </p:pic>
          <p:cxnSp>
            <p:nvCxnSpPr>
              <p:cNvPr id="33" name="Conector recto 32">
                <a:extLst>
                  <a:ext uri="{FF2B5EF4-FFF2-40B4-BE49-F238E27FC236}">
                    <a16:creationId xmlns:a16="http://schemas.microsoft.com/office/drawing/2014/main" id="{AF6807E7-B2AE-5647-51D6-491D92997C9B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919632" y="6202953"/>
                <a:ext cx="0" cy="540000"/>
              </a:xfrm>
              <a:prstGeom prst="line">
                <a:avLst/>
              </a:prstGeom>
              <a:ln>
                <a:solidFill>
                  <a:schemeClr val="accent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pic>
          <p:nvPicPr>
            <p:cNvPr id="36" name="Imagen 35">
              <a:extLst>
                <a:ext uri="{FF2B5EF4-FFF2-40B4-BE49-F238E27FC236}">
                  <a16:creationId xmlns:a16="http://schemas.microsoft.com/office/drawing/2014/main" id="{B4BE7CD3-44E0-DFFD-8F03-CF5CC74CF6D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9266" y="5797282"/>
              <a:ext cx="2385106" cy="540000"/>
            </a:xfrm>
            <a:prstGeom prst="rect">
              <a:avLst/>
            </a:prstGeom>
          </p:spPr>
        </p:pic>
      </p:grpSp>
      <p:pic>
        <p:nvPicPr>
          <p:cNvPr id="39" name="Picture 2">
            <a:extLst>
              <a:ext uri="{FF2B5EF4-FFF2-40B4-BE49-F238E27FC236}">
                <a16:creationId xmlns:a16="http://schemas.microsoft.com/office/drawing/2014/main" id="{14A3EE2E-DFB3-2E40-4692-125EC16929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608" y="640449"/>
            <a:ext cx="1945713" cy="13790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9B5D9AF2-212F-76E0-7A3B-653940CE470D}"/>
              </a:ext>
            </a:extLst>
          </p:cNvPr>
          <p:cNvPicPr>
            <a:picLocks noChangeAspect="1"/>
          </p:cNvPicPr>
          <p:nvPr/>
        </p:nvPicPr>
        <p:blipFill rotWithShape="1">
          <a:blip r:embed="rId9"/>
          <a:srcRect t="17819" b="16426"/>
          <a:stretch/>
        </p:blipFill>
        <p:spPr>
          <a:xfrm>
            <a:off x="5528211" y="6292695"/>
            <a:ext cx="711725" cy="468000"/>
          </a:xfrm>
          <a:prstGeom prst="rect">
            <a:avLst/>
          </a:prstGeom>
        </p:spPr>
      </p:pic>
      <p:cxnSp>
        <p:nvCxnSpPr>
          <p:cNvPr id="15" name="Conector recto 14">
            <a:extLst>
              <a:ext uri="{FF2B5EF4-FFF2-40B4-BE49-F238E27FC236}">
                <a16:creationId xmlns:a16="http://schemas.microsoft.com/office/drawing/2014/main" id="{42342CCF-7154-AAC6-889D-D727DB17D441}"/>
              </a:ext>
            </a:extLst>
          </p:cNvPr>
          <p:cNvCxnSpPr/>
          <p:nvPr/>
        </p:nvCxnSpPr>
        <p:spPr>
          <a:xfrm>
            <a:off x="11277014" y="496202"/>
            <a:ext cx="0" cy="629479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pic>
        <p:nvPicPr>
          <p:cNvPr id="4" name="Imagen 3">
            <a:extLst>
              <a:ext uri="{FF2B5EF4-FFF2-40B4-BE49-F238E27FC236}">
                <a16:creationId xmlns:a16="http://schemas.microsoft.com/office/drawing/2014/main" id="{2285994E-9A19-1646-7628-647579C0EA61}"/>
              </a:ext>
            </a:extLst>
          </p:cNvPr>
          <p:cNvPicPr>
            <a:picLocks noChangeAspect="1"/>
          </p:cNvPicPr>
          <p:nvPr/>
        </p:nvPicPr>
        <p:blipFill rotWithShape="1">
          <a:blip r:embed="rId10"/>
          <a:srcRect l="6261" t="21620" r="6350" b="21689"/>
          <a:stretch/>
        </p:blipFill>
        <p:spPr>
          <a:xfrm>
            <a:off x="11028913" y="6292695"/>
            <a:ext cx="702634" cy="4558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19122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Rectángulo 58">
            <a:extLst>
              <a:ext uri="{FF2B5EF4-FFF2-40B4-BE49-F238E27FC236}">
                <a16:creationId xmlns:a16="http://schemas.microsoft.com/office/drawing/2014/main" id="{1BD238F5-995C-57F6-30F1-3A533AE96EA9}"/>
              </a:ext>
            </a:extLst>
          </p:cNvPr>
          <p:cNvSpPr/>
          <p:nvPr/>
        </p:nvSpPr>
        <p:spPr>
          <a:xfrm>
            <a:off x="71120" y="3666706"/>
            <a:ext cx="7854357" cy="3069833"/>
          </a:xfrm>
          <a:prstGeom prst="rect">
            <a:avLst/>
          </a:prstGeom>
          <a:pattFill prst="pct60">
            <a:fgClr>
              <a:schemeClr val="bg1">
                <a:lumMod val="85000"/>
              </a:schemeClr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BO"/>
          </a:p>
        </p:txBody>
      </p:sp>
      <p:sp>
        <p:nvSpPr>
          <p:cNvPr id="46" name="Rectángulo: esquinas redondeadas 45">
            <a:extLst>
              <a:ext uri="{FF2B5EF4-FFF2-40B4-BE49-F238E27FC236}">
                <a16:creationId xmlns:a16="http://schemas.microsoft.com/office/drawing/2014/main" id="{F390FDF2-C83D-659D-8D56-CA9F0D3DD268}"/>
              </a:ext>
            </a:extLst>
          </p:cNvPr>
          <p:cNvSpPr/>
          <p:nvPr/>
        </p:nvSpPr>
        <p:spPr>
          <a:xfrm>
            <a:off x="476203" y="4547823"/>
            <a:ext cx="2466751" cy="2068704"/>
          </a:xfrm>
          <a:prstGeom prst="round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BO"/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DD26E15A-3260-0B29-7233-61C8F7EC787A}"/>
              </a:ext>
            </a:extLst>
          </p:cNvPr>
          <p:cNvSpPr txBox="1"/>
          <p:nvPr/>
        </p:nvSpPr>
        <p:spPr>
          <a:xfrm>
            <a:off x="253912" y="121461"/>
            <a:ext cx="818151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2800" b="1" dirty="0">
                <a:ln w="6350">
                  <a:noFill/>
                </a:ln>
                <a:solidFill>
                  <a:srgbClr val="002060"/>
                </a:solidFill>
                <a:latin typeface="Century Gothic" panose="020B0502020202020204" pitchFamily="34" charset="0"/>
              </a:rPr>
              <a:t>INTERCONEXIÓN ELÉCTRICA BOLIVIA - CHILE</a:t>
            </a:r>
          </a:p>
          <a:p>
            <a:pPr algn="just"/>
            <a:r>
              <a:rPr lang="es-ES" sz="2000" dirty="0">
                <a:ln w="6350">
                  <a:noFill/>
                </a:ln>
                <a:solidFill>
                  <a:srgbClr val="002060"/>
                </a:solidFill>
                <a:latin typeface="Century Gothic" panose="020B0502020202020204" pitchFamily="34" charset="0"/>
              </a:rPr>
              <a:t>SITUACIÓN ACTUAL</a:t>
            </a:r>
          </a:p>
        </p:txBody>
      </p:sp>
      <p:grpSp>
        <p:nvGrpSpPr>
          <p:cNvPr id="36" name="Grupo 35">
            <a:extLst>
              <a:ext uri="{FF2B5EF4-FFF2-40B4-BE49-F238E27FC236}">
                <a16:creationId xmlns:a16="http://schemas.microsoft.com/office/drawing/2014/main" id="{51E5567A-8815-9F72-0F44-8CC1E6995083}"/>
              </a:ext>
            </a:extLst>
          </p:cNvPr>
          <p:cNvGrpSpPr/>
          <p:nvPr/>
        </p:nvGrpSpPr>
        <p:grpSpPr>
          <a:xfrm>
            <a:off x="8406626" y="6436458"/>
            <a:ext cx="3632826" cy="372700"/>
            <a:chOff x="8376898" y="6425635"/>
            <a:chExt cx="3632826" cy="372700"/>
          </a:xfrm>
        </p:grpSpPr>
        <p:grpSp>
          <p:nvGrpSpPr>
            <p:cNvPr id="15" name="Grupo 14">
              <a:extLst>
                <a:ext uri="{FF2B5EF4-FFF2-40B4-BE49-F238E27FC236}">
                  <a16:creationId xmlns:a16="http://schemas.microsoft.com/office/drawing/2014/main" id="{6391C2B2-5495-2810-BF49-BC53B08A049D}"/>
                </a:ext>
              </a:extLst>
            </p:cNvPr>
            <p:cNvGrpSpPr/>
            <p:nvPr/>
          </p:nvGrpSpPr>
          <p:grpSpPr>
            <a:xfrm>
              <a:off x="8376898" y="6425635"/>
              <a:ext cx="3632826" cy="372700"/>
              <a:chOff x="8376898" y="6425635"/>
              <a:chExt cx="3632826" cy="372700"/>
            </a:xfrm>
          </p:grpSpPr>
          <p:grpSp>
            <p:nvGrpSpPr>
              <p:cNvPr id="7" name="Grupo 6">
                <a:extLst>
                  <a:ext uri="{FF2B5EF4-FFF2-40B4-BE49-F238E27FC236}">
                    <a16:creationId xmlns:a16="http://schemas.microsoft.com/office/drawing/2014/main" id="{B4CF0551-A2FA-47F1-91D1-CAD117EC67BA}"/>
                  </a:ext>
                </a:extLst>
              </p:cNvPr>
              <p:cNvGrpSpPr>
                <a:grpSpLocks noChangeAspect="1"/>
              </p:cNvGrpSpPr>
              <p:nvPr/>
            </p:nvGrpSpPr>
            <p:grpSpPr>
              <a:xfrm>
                <a:off x="9048980" y="6438335"/>
                <a:ext cx="2960744" cy="360000"/>
                <a:chOff x="509266" y="5797282"/>
                <a:chExt cx="4671155" cy="567971"/>
              </a:xfrm>
            </p:grpSpPr>
            <p:grpSp>
              <p:nvGrpSpPr>
                <p:cNvPr id="8" name="Grupo 7">
                  <a:extLst>
                    <a:ext uri="{FF2B5EF4-FFF2-40B4-BE49-F238E27FC236}">
                      <a16:creationId xmlns:a16="http://schemas.microsoft.com/office/drawing/2014/main" id="{4F2F9CC9-FD73-6CD2-5694-8FAC38A71BE1}"/>
                    </a:ext>
                  </a:extLst>
                </p:cNvPr>
                <p:cNvGrpSpPr/>
                <p:nvPr/>
              </p:nvGrpSpPr>
              <p:grpSpPr>
                <a:xfrm>
                  <a:off x="2919632" y="5825253"/>
                  <a:ext cx="2260789" cy="540000"/>
                  <a:chOff x="2919632" y="6202953"/>
                  <a:chExt cx="2260789" cy="540000"/>
                </a:xfrm>
              </p:grpSpPr>
              <p:pic>
                <p:nvPicPr>
                  <p:cNvPr id="10" name="Imagen 9">
                    <a:extLst>
                      <a:ext uri="{FF2B5EF4-FFF2-40B4-BE49-F238E27FC236}">
                        <a16:creationId xmlns:a16="http://schemas.microsoft.com/office/drawing/2014/main" id="{F7E322FB-0517-36C5-F6AE-CA40D481DE32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3011382" y="6202953"/>
                    <a:ext cx="2169039" cy="540000"/>
                  </a:xfrm>
                  <a:prstGeom prst="rect">
                    <a:avLst/>
                  </a:prstGeom>
                </p:spPr>
              </p:pic>
              <p:cxnSp>
                <p:nvCxnSpPr>
                  <p:cNvPr id="11" name="Conector recto 10">
                    <a:extLst>
                      <a:ext uri="{FF2B5EF4-FFF2-40B4-BE49-F238E27FC236}">
                        <a16:creationId xmlns:a16="http://schemas.microsoft.com/office/drawing/2014/main" id="{6488AE3D-FA09-FC96-1797-70CD46586AE8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2919632" y="6202953"/>
                    <a:ext cx="0" cy="540000"/>
                  </a:xfrm>
                  <a:prstGeom prst="line">
                    <a:avLst/>
                  </a:prstGeom>
                  <a:ln>
                    <a:solidFill>
                      <a:schemeClr val="accent3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pic>
              <p:nvPicPr>
                <p:cNvPr id="9" name="Imagen 8">
                  <a:extLst>
                    <a:ext uri="{FF2B5EF4-FFF2-40B4-BE49-F238E27FC236}">
                      <a16:creationId xmlns:a16="http://schemas.microsoft.com/office/drawing/2014/main" id="{611AA4AB-6546-0620-04D0-7A2C9661F506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509266" y="5797282"/>
                  <a:ext cx="2385106" cy="540000"/>
                </a:xfrm>
                <a:prstGeom prst="rect">
                  <a:avLst/>
                </a:prstGeom>
              </p:spPr>
            </p:pic>
          </p:grpSp>
          <p:pic>
            <p:nvPicPr>
              <p:cNvPr id="12" name="Imagen 11">
                <a:extLst>
                  <a:ext uri="{FF2B5EF4-FFF2-40B4-BE49-F238E27FC236}">
                    <a16:creationId xmlns:a16="http://schemas.microsoft.com/office/drawing/2014/main" id="{C9EB0290-E9E7-11F3-8314-DCD54FE1DC0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376898" y="6425635"/>
                <a:ext cx="613929" cy="360000"/>
              </a:xfrm>
              <a:prstGeom prst="rect">
                <a:avLst/>
              </a:prstGeom>
            </p:spPr>
          </p:pic>
        </p:grpSp>
        <p:cxnSp>
          <p:nvCxnSpPr>
            <p:cNvPr id="14" name="Conector recto 13">
              <a:extLst>
                <a:ext uri="{FF2B5EF4-FFF2-40B4-BE49-F238E27FC236}">
                  <a16:creationId xmlns:a16="http://schemas.microsoft.com/office/drawing/2014/main" id="{ADF1574D-3322-09E1-F513-FB923C3A5DBC}"/>
                </a:ext>
              </a:extLst>
            </p:cNvPr>
            <p:cNvCxnSpPr>
              <a:cxnSpLocks/>
            </p:cNvCxnSpPr>
            <p:nvPr/>
          </p:nvCxnSpPr>
          <p:spPr>
            <a:xfrm>
              <a:off x="9083712" y="6447200"/>
              <a:ext cx="0" cy="342271"/>
            </a:xfrm>
            <a:prstGeom prst="line">
              <a:avLst/>
            </a:prstGeom>
            <a:ln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3" name="Picture 2" descr="Aseguran que interconexión eléctrica entre Perú y Chile será realidad en el  año 2021 – Revistel">
            <a:extLst>
              <a:ext uri="{FF2B5EF4-FFF2-40B4-BE49-F238E27FC236}">
                <a16:creationId xmlns:a16="http://schemas.microsoft.com/office/drawing/2014/main" id="{43345826-105E-8713-5E36-2FE83DDB36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769" y="1064868"/>
            <a:ext cx="4718274" cy="2403096"/>
          </a:xfrm>
          <a:prstGeom prst="rect">
            <a:avLst/>
          </a:prstGeom>
          <a:noFill/>
          <a:effectLst>
            <a:glow rad="228600">
              <a:schemeClr val="accent3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7" name="Rectángulo 36">
            <a:extLst>
              <a:ext uri="{FF2B5EF4-FFF2-40B4-BE49-F238E27FC236}">
                <a16:creationId xmlns:a16="http://schemas.microsoft.com/office/drawing/2014/main" id="{AE364C55-805F-91CA-7EB6-BFC31F8F8CAF}"/>
              </a:ext>
            </a:extLst>
          </p:cNvPr>
          <p:cNvSpPr/>
          <p:nvPr/>
        </p:nvSpPr>
        <p:spPr>
          <a:xfrm>
            <a:off x="5855091" y="1217349"/>
            <a:ext cx="6040140" cy="2089731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  <a:alpha val="3000"/>
                </a:schemeClr>
              </a:gs>
              <a:gs pos="100000">
                <a:schemeClr val="accent5">
                  <a:lumMod val="60000"/>
                  <a:lumOff val="40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BO" dirty="0"/>
          </a:p>
        </p:txBody>
      </p:sp>
      <p:sp>
        <p:nvSpPr>
          <p:cNvPr id="38" name="Rectángulo 37">
            <a:extLst>
              <a:ext uri="{FF2B5EF4-FFF2-40B4-BE49-F238E27FC236}">
                <a16:creationId xmlns:a16="http://schemas.microsoft.com/office/drawing/2014/main" id="{D73ADEB6-5DEF-6DE1-08DF-D769637F6F27}"/>
              </a:ext>
            </a:extLst>
          </p:cNvPr>
          <p:cNvSpPr/>
          <p:nvPr/>
        </p:nvSpPr>
        <p:spPr>
          <a:xfrm>
            <a:off x="5855091" y="1216315"/>
            <a:ext cx="1080000" cy="2089729"/>
          </a:xfrm>
          <a:prstGeom prst="rect">
            <a:avLst/>
          </a:prstGeom>
          <a:solidFill>
            <a:srgbClr val="002060"/>
          </a:solidFill>
          <a:ln>
            <a:solidFill>
              <a:schemeClr val="tx1"/>
            </a:solidFill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BO"/>
          </a:p>
        </p:txBody>
      </p:sp>
      <p:sp>
        <p:nvSpPr>
          <p:cNvPr id="39" name="CuadroTexto 38">
            <a:extLst>
              <a:ext uri="{FF2B5EF4-FFF2-40B4-BE49-F238E27FC236}">
                <a16:creationId xmlns:a16="http://schemas.microsoft.com/office/drawing/2014/main" id="{CCC9BD95-0FB5-8522-89CE-0CC89092CB78}"/>
              </a:ext>
            </a:extLst>
          </p:cNvPr>
          <p:cNvSpPr txBox="1"/>
          <p:nvPr/>
        </p:nvSpPr>
        <p:spPr>
          <a:xfrm>
            <a:off x="6848330" y="2024708"/>
            <a:ext cx="2532517" cy="12772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1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es-ES" sz="2700" b="1" dirty="0">
                <a:solidFill>
                  <a:prstClr val="black"/>
                </a:solidFill>
                <a:latin typeface="Century Gothic" panose="020B0502020202020204" pitchFamily="34" charset="0"/>
              </a:rPr>
              <a:t>Chile-Bolivia</a:t>
            </a:r>
          </a:p>
          <a:p>
            <a:pPr marL="0" marR="0" lvl="1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es-ES" sz="1500" dirty="0">
                <a:solidFill>
                  <a:prstClr val="black"/>
                </a:solidFill>
                <a:latin typeface="Century Gothic" panose="020B0502020202020204" pitchFamily="34" charset="0"/>
              </a:rPr>
              <a:t>Estudio “Alternativas de Interconexión Eléctrica Bolivia-Chile”</a:t>
            </a:r>
          </a:p>
        </p:txBody>
      </p:sp>
      <p:sp>
        <p:nvSpPr>
          <p:cNvPr id="40" name="CuadroTexto 39">
            <a:extLst>
              <a:ext uri="{FF2B5EF4-FFF2-40B4-BE49-F238E27FC236}">
                <a16:creationId xmlns:a16="http://schemas.microsoft.com/office/drawing/2014/main" id="{2CA70A0F-8F1A-FEE0-61E3-038866FFEC51}"/>
              </a:ext>
            </a:extLst>
          </p:cNvPr>
          <p:cNvSpPr txBox="1"/>
          <p:nvPr/>
        </p:nvSpPr>
        <p:spPr>
          <a:xfrm>
            <a:off x="9600994" y="2126607"/>
            <a:ext cx="2017420" cy="115416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1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es-ES" sz="2700" b="1" dirty="0">
                <a:solidFill>
                  <a:srgbClr val="C00000"/>
                </a:solidFill>
                <a:latin typeface="Century Gothic" panose="020B0502020202020204" pitchFamily="34" charset="0"/>
              </a:rPr>
              <a:t>Concluido</a:t>
            </a:r>
          </a:p>
          <a:p>
            <a:pPr marL="0" marR="0" lvl="1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es-ES" sz="1600" b="1" dirty="0">
                <a:latin typeface="Century Gothic" panose="020B0502020202020204" pitchFamily="34" charset="0"/>
              </a:rPr>
              <a:t>Inicio 2022</a:t>
            </a:r>
          </a:p>
          <a:p>
            <a:pPr marL="0" marR="0" lvl="1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es-ES" sz="1600" b="1" dirty="0">
                <a:latin typeface="Century Gothic" panose="020B0502020202020204" pitchFamily="34" charset="0"/>
              </a:rPr>
              <a:t>Fin 2023</a:t>
            </a:r>
            <a:endParaRPr lang="es-ES" sz="1050" b="1" dirty="0">
              <a:latin typeface="Century Gothic" panose="020B0502020202020204" pitchFamily="34" charset="0"/>
            </a:endParaRPr>
          </a:p>
        </p:txBody>
      </p:sp>
      <p:sp>
        <p:nvSpPr>
          <p:cNvPr id="41" name="Triángulo isósceles 40">
            <a:extLst>
              <a:ext uri="{FF2B5EF4-FFF2-40B4-BE49-F238E27FC236}">
                <a16:creationId xmlns:a16="http://schemas.microsoft.com/office/drawing/2014/main" id="{DAF0E0E0-8EEB-6E00-7E94-BDF43339FF4F}"/>
              </a:ext>
            </a:extLst>
          </p:cNvPr>
          <p:cNvSpPr/>
          <p:nvPr/>
        </p:nvSpPr>
        <p:spPr>
          <a:xfrm rot="5400000">
            <a:off x="9120944" y="2524845"/>
            <a:ext cx="683101" cy="276999"/>
          </a:xfrm>
          <a:prstGeom prst="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BO"/>
          </a:p>
        </p:txBody>
      </p:sp>
      <p:sp>
        <p:nvSpPr>
          <p:cNvPr id="42" name="CuadroTexto 41">
            <a:extLst>
              <a:ext uri="{FF2B5EF4-FFF2-40B4-BE49-F238E27FC236}">
                <a16:creationId xmlns:a16="http://schemas.microsoft.com/office/drawing/2014/main" id="{5D60FE98-967F-4DA0-38BB-331C566CA555}"/>
              </a:ext>
            </a:extLst>
          </p:cNvPr>
          <p:cNvSpPr txBox="1"/>
          <p:nvPr/>
        </p:nvSpPr>
        <p:spPr>
          <a:xfrm>
            <a:off x="7510859" y="1216092"/>
            <a:ext cx="3072405" cy="81560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1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es-ES" sz="2700" b="1" dirty="0">
                <a:solidFill>
                  <a:prstClr val="black"/>
                </a:solidFill>
                <a:latin typeface="Century Gothic" panose="020B0502020202020204" pitchFamily="34" charset="0"/>
              </a:rPr>
              <a:t>Hoja de Ruta </a:t>
            </a:r>
          </a:p>
          <a:p>
            <a:pPr marL="0" marR="0" lvl="1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es-ES" sz="1500" dirty="0">
                <a:solidFill>
                  <a:prstClr val="black"/>
                </a:solidFill>
                <a:latin typeface="Century Gothic" panose="020B0502020202020204" pitchFamily="34" charset="0"/>
              </a:rPr>
              <a:t>2020-2030</a:t>
            </a:r>
          </a:p>
        </p:txBody>
      </p:sp>
      <p:cxnSp>
        <p:nvCxnSpPr>
          <p:cNvPr id="45" name="Conector recto 44">
            <a:extLst>
              <a:ext uri="{FF2B5EF4-FFF2-40B4-BE49-F238E27FC236}">
                <a16:creationId xmlns:a16="http://schemas.microsoft.com/office/drawing/2014/main" id="{BDBE9C55-A42B-03D6-CCF5-492DA114FCAF}"/>
              </a:ext>
            </a:extLst>
          </p:cNvPr>
          <p:cNvCxnSpPr/>
          <p:nvPr/>
        </p:nvCxnSpPr>
        <p:spPr>
          <a:xfrm flipV="1">
            <a:off x="6939517" y="2024835"/>
            <a:ext cx="4500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7" name="Imagen 46">
            <a:extLst>
              <a:ext uri="{FF2B5EF4-FFF2-40B4-BE49-F238E27FC236}">
                <a16:creationId xmlns:a16="http://schemas.microsoft.com/office/drawing/2014/main" id="{D128F9F3-BC21-8261-FF52-9BD36A1AF7F8}"/>
              </a:ext>
            </a:extLst>
          </p:cNvPr>
          <p:cNvPicPr>
            <a:picLocks noChangeAspect="1"/>
          </p:cNvPicPr>
          <p:nvPr/>
        </p:nvPicPr>
        <p:blipFill>
          <a:blip r:embed="rId7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artisticPhotocopy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945618" y="1730096"/>
            <a:ext cx="951159" cy="951159"/>
          </a:xfrm>
          <a:prstGeom prst="rect">
            <a:avLst/>
          </a:prstGeom>
        </p:spPr>
      </p:pic>
      <p:pic>
        <p:nvPicPr>
          <p:cNvPr id="13" name="Imagen 12">
            <a:extLst>
              <a:ext uri="{FF2B5EF4-FFF2-40B4-BE49-F238E27FC236}">
                <a16:creationId xmlns:a16="http://schemas.microsoft.com/office/drawing/2014/main" id="{3B664AD1-92BD-322E-F20B-8F4536A6B5F9}"/>
              </a:ext>
            </a:extLst>
          </p:cNvPr>
          <p:cNvPicPr>
            <a:picLocks noChangeAspect="1"/>
          </p:cNvPicPr>
          <p:nvPr/>
        </p:nvPicPr>
        <p:blipFill rotWithShape="1">
          <a:blip r:embed="rId9"/>
          <a:srcRect t="17819" b="16426"/>
          <a:stretch/>
        </p:blipFill>
        <p:spPr>
          <a:xfrm>
            <a:off x="1126673" y="4191171"/>
            <a:ext cx="1079999" cy="710161"/>
          </a:xfrm>
          <a:prstGeom prst="rect">
            <a:avLst/>
          </a:prstGeom>
          <a:ln w="28575">
            <a:solidFill>
              <a:schemeClr val="bg1"/>
            </a:solidFill>
          </a:ln>
        </p:spPr>
      </p:pic>
      <p:pic>
        <p:nvPicPr>
          <p:cNvPr id="17" name="Picture 2" descr="Ministerio de Energía (Chile) - Wikipedia, la enciclopedia libre">
            <a:extLst>
              <a:ext uri="{FF2B5EF4-FFF2-40B4-BE49-F238E27FC236}">
                <a16:creationId xmlns:a16="http://schemas.microsoft.com/office/drawing/2014/main" id="{CD479D2A-018F-BFB0-B124-3D04EF1F67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75644" y="4919455"/>
            <a:ext cx="970076" cy="4946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4" descr="Logo Comisión Nacional de Energía">
            <a:extLst>
              <a:ext uri="{FF2B5EF4-FFF2-40B4-BE49-F238E27FC236}">
                <a16:creationId xmlns:a16="http://schemas.microsoft.com/office/drawing/2014/main" id="{A6D9D5E1-FBCB-50B3-E2D5-2D646C8770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5997" y="5433781"/>
            <a:ext cx="1853161" cy="506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8" descr="Cartas Coordinador Eléctrico Nacional">
            <a:extLst>
              <a:ext uri="{FF2B5EF4-FFF2-40B4-BE49-F238E27FC236}">
                <a16:creationId xmlns:a16="http://schemas.microsoft.com/office/drawing/2014/main" id="{7800E7A8-A782-0D6F-6437-E7FD8FA5A2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0807" y="5959102"/>
            <a:ext cx="1441305" cy="506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18">
            <a:extLst>
              <a:ext uri="{FF2B5EF4-FFF2-40B4-BE49-F238E27FC236}">
                <a16:creationId xmlns:a16="http://schemas.microsoft.com/office/drawing/2014/main" id="{911DFA77-9DE5-14C6-F652-A872CAB46B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432" y="5425292"/>
            <a:ext cx="968426" cy="5629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20" descr="CNDC">
            <a:extLst>
              <a:ext uri="{FF2B5EF4-FFF2-40B4-BE49-F238E27FC236}">
                <a16:creationId xmlns:a16="http://schemas.microsoft.com/office/drawing/2014/main" id="{93F3DB51-2509-A8E2-9297-CD1C04FE8F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6152" y="6042176"/>
            <a:ext cx="1361041" cy="4830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22">
            <a:extLst>
              <a:ext uri="{FF2B5EF4-FFF2-40B4-BE49-F238E27FC236}">
                <a16:creationId xmlns:a16="http://schemas.microsoft.com/office/drawing/2014/main" id="{95A8805C-FBA6-92FF-EF78-902E2003F54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932"/>
          <a:stretch/>
        </p:blipFill>
        <p:spPr bwMode="auto">
          <a:xfrm>
            <a:off x="877855" y="4898309"/>
            <a:ext cx="1577634" cy="5212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2">
            <a:extLst>
              <a:ext uri="{FF2B5EF4-FFF2-40B4-BE49-F238E27FC236}">
                <a16:creationId xmlns:a16="http://schemas.microsoft.com/office/drawing/2014/main" id="{5F4175FB-3429-2DFD-D27B-872BA10834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9053" y="5481096"/>
            <a:ext cx="1046988" cy="451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Picture 4" descr="logo-bid - FONTAGRO">
            <a:extLst>
              <a:ext uri="{FF2B5EF4-FFF2-40B4-BE49-F238E27FC236}">
                <a16:creationId xmlns:a16="http://schemas.microsoft.com/office/drawing/2014/main" id="{8AB3652A-23E5-5F2B-56E3-E756602CC4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077" y="5149052"/>
            <a:ext cx="2057400" cy="990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4" name="Triángulo isósceles 43">
            <a:extLst>
              <a:ext uri="{FF2B5EF4-FFF2-40B4-BE49-F238E27FC236}">
                <a16:creationId xmlns:a16="http://schemas.microsoft.com/office/drawing/2014/main" id="{A641C648-C776-2EB6-0ADF-402567B13435}"/>
              </a:ext>
            </a:extLst>
          </p:cNvPr>
          <p:cNvSpPr/>
          <p:nvPr/>
        </p:nvSpPr>
        <p:spPr>
          <a:xfrm rot="5400000">
            <a:off x="4927426" y="2040831"/>
            <a:ext cx="1003150" cy="451170"/>
          </a:xfrm>
          <a:prstGeom prst="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BO"/>
          </a:p>
        </p:txBody>
      </p:sp>
      <p:sp>
        <p:nvSpPr>
          <p:cNvPr id="48" name="Rectángulo: esquinas redondeadas 47">
            <a:extLst>
              <a:ext uri="{FF2B5EF4-FFF2-40B4-BE49-F238E27FC236}">
                <a16:creationId xmlns:a16="http://schemas.microsoft.com/office/drawing/2014/main" id="{F466D157-88AA-899E-52E2-28545A0A10D1}"/>
              </a:ext>
            </a:extLst>
          </p:cNvPr>
          <p:cNvSpPr/>
          <p:nvPr/>
        </p:nvSpPr>
        <p:spPr>
          <a:xfrm>
            <a:off x="3189203" y="4536930"/>
            <a:ext cx="2466751" cy="2068704"/>
          </a:xfrm>
          <a:prstGeom prst="round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BO"/>
          </a:p>
        </p:txBody>
      </p:sp>
      <p:pic>
        <p:nvPicPr>
          <p:cNvPr id="16" name="Imagen 15">
            <a:extLst>
              <a:ext uri="{FF2B5EF4-FFF2-40B4-BE49-F238E27FC236}">
                <a16:creationId xmlns:a16="http://schemas.microsoft.com/office/drawing/2014/main" id="{7D69240C-F48F-846F-AA50-9F6F8B409FBD}"/>
              </a:ext>
            </a:extLst>
          </p:cNvPr>
          <p:cNvPicPr>
            <a:picLocks noChangeAspect="1"/>
          </p:cNvPicPr>
          <p:nvPr/>
        </p:nvPicPr>
        <p:blipFill rotWithShape="1">
          <a:blip r:embed="rId18"/>
          <a:srcRect l="6261" t="21620" r="6350" b="21689"/>
          <a:stretch/>
        </p:blipFill>
        <p:spPr>
          <a:xfrm>
            <a:off x="3813331" y="4177420"/>
            <a:ext cx="1094703" cy="710161"/>
          </a:xfrm>
          <a:prstGeom prst="rect">
            <a:avLst/>
          </a:prstGeom>
          <a:ln w="28575">
            <a:solidFill>
              <a:schemeClr val="bg1"/>
            </a:solidFill>
          </a:ln>
        </p:spPr>
      </p:pic>
      <p:sp>
        <p:nvSpPr>
          <p:cNvPr id="56" name="CuadroTexto 55">
            <a:extLst>
              <a:ext uri="{FF2B5EF4-FFF2-40B4-BE49-F238E27FC236}">
                <a16:creationId xmlns:a16="http://schemas.microsoft.com/office/drawing/2014/main" id="{4A7C2C70-1500-3DBF-3BCE-85208246F7CF}"/>
              </a:ext>
            </a:extLst>
          </p:cNvPr>
          <p:cNvSpPr txBox="1"/>
          <p:nvPr/>
        </p:nvSpPr>
        <p:spPr>
          <a:xfrm>
            <a:off x="699196" y="3666706"/>
            <a:ext cx="4487516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1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es-ES" sz="2000" b="1" dirty="0">
                <a:solidFill>
                  <a:prstClr val="black"/>
                </a:solidFill>
                <a:latin typeface="Century Gothic" panose="020B0502020202020204" pitchFamily="34" charset="0"/>
              </a:rPr>
              <a:t>Trabajo Conjunto Bolivia – Chile:</a:t>
            </a:r>
          </a:p>
        </p:txBody>
      </p:sp>
      <p:sp>
        <p:nvSpPr>
          <p:cNvPr id="57" name="CuadroTexto 56">
            <a:extLst>
              <a:ext uri="{FF2B5EF4-FFF2-40B4-BE49-F238E27FC236}">
                <a16:creationId xmlns:a16="http://schemas.microsoft.com/office/drawing/2014/main" id="{7D948338-F9F8-865D-8D47-3B4386E9ACD6}"/>
              </a:ext>
            </a:extLst>
          </p:cNvPr>
          <p:cNvSpPr txBox="1"/>
          <p:nvPr/>
        </p:nvSpPr>
        <p:spPr>
          <a:xfrm>
            <a:off x="4653019" y="4746195"/>
            <a:ext cx="4487516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1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es-ES" sz="2000" b="1" dirty="0">
                <a:solidFill>
                  <a:prstClr val="black"/>
                </a:solidFill>
                <a:latin typeface="Century Gothic" panose="020B0502020202020204" pitchFamily="34" charset="0"/>
              </a:rPr>
              <a:t>Financiador</a:t>
            </a:r>
          </a:p>
        </p:txBody>
      </p:sp>
      <p:sp>
        <p:nvSpPr>
          <p:cNvPr id="60" name="CuadroTexto 59">
            <a:extLst>
              <a:ext uri="{FF2B5EF4-FFF2-40B4-BE49-F238E27FC236}">
                <a16:creationId xmlns:a16="http://schemas.microsoft.com/office/drawing/2014/main" id="{D6B21FA2-F20D-0ACC-29A8-DF7C443A9F50}"/>
              </a:ext>
            </a:extLst>
          </p:cNvPr>
          <p:cNvSpPr txBox="1"/>
          <p:nvPr/>
        </p:nvSpPr>
        <p:spPr>
          <a:xfrm>
            <a:off x="8435425" y="3773815"/>
            <a:ext cx="3459805" cy="2536865"/>
          </a:xfrm>
          <a:prstGeom prst="roundRect">
            <a:avLst/>
          </a:prstGeom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>
              <a:spcAft>
                <a:spcPts val="1800"/>
              </a:spcAft>
            </a:pPr>
            <a:r>
              <a:rPr lang="es-BO" sz="1400" b="1" dirty="0">
                <a:latin typeface="Century Gothic" panose="020B0502020202020204" pitchFamily="34" charset="0"/>
              </a:rPr>
              <a:t>ALCANCE FASE 1 ESTUDIOS:</a:t>
            </a:r>
          </a:p>
          <a:p>
            <a:pPr marL="285750" indent="-285750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s-BO" sz="1400" dirty="0">
                <a:latin typeface="Century Gothic" panose="020B0502020202020204" pitchFamily="34" charset="0"/>
              </a:rPr>
              <a:t>Complementariedad Energética.</a:t>
            </a:r>
          </a:p>
          <a:p>
            <a:pPr marL="285750" indent="-285750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s-BO" sz="1400" dirty="0">
                <a:latin typeface="Century Gothic" panose="020B0502020202020204" pitchFamily="34" charset="0"/>
              </a:rPr>
              <a:t>Evaluación técnica de cada una de las alternativas.</a:t>
            </a:r>
          </a:p>
          <a:p>
            <a:pPr marL="285750" indent="-285750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s-BO" sz="1400" dirty="0">
                <a:latin typeface="Century Gothic" panose="020B0502020202020204" pitchFamily="34" charset="0"/>
              </a:rPr>
              <a:t>Evaluación de beneficios , regulación y medio ambiente.</a:t>
            </a:r>
          </a:p>
        </p:txBody>
      </p:sp>
      <p:sp>
        <p:nvSpPr>
          <p:cNvPr id="61" name="Triángulo isósceles 60">
            <a:extLst>
              <a:ext uri="{FF2B5EF4-FFF2-40B4-BE49-F238E27FC236}">
                <a16:creationId xmlns:a16="http://schemas.microsoft.com/office/drawing/2014/main" id="{79F48491-77B9-EC1F-FDB1-4457F7852969}"/>
              </a:ext>
            </a:extLst>
          </p:cNvPr>
          <p:cNvSpPr/>
          <p:nvPr/>
        </p:nvSpPr>
        <p:spPr>
          <a:xfrm rot="10800000">
            <a:off x="9751121" y="3371589"/>
            <a:ext cx="892246" cy="313220"/>
          </a:xfrm>
          <a:prstGeom prst="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BO"/>
          </a:p>
        </p:txBody>
      </p:sp>
    </p:spTree>
    <p:extLst>
      <p:ext uri="{BB962C8B-B14F-4D97-AF65-F5344CB8AC3E}">
        <p14:creationId xmlns:p14="http://schemas.microsoft.com/office/powerpoint/2010/main" val="10753789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8" name="Imagen 127">
            <a:extLst>
              <a:ext uri="{FF2B5EF4-FFF2-40B4-BE49-F238E27FC236}">
                <a16:creationId xmlns:a16="http://schemas.microsoft.com/office/drawing/2014/main" id="{C43C92CC-B2F8-8FB2-CD5D-30B73DD3498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353" y="1168676"/>
            <a:ext cx="4220984" cy="4548579"/>
          </a:xfrm>
          <a:prstGeom prst="rect">
            <a:avLst/>
          </a:prstGeom>
        </p:spPr>
      </p:pic>
      <p:pic>
        <p:nvPicPr>
          <p:cNvPr id="41" name="Imagen 40">
            <a:extLst>
              <a:ext uri="{FF2B5EF4-FFF2-40B4-BE49-F238E27FC236}">
                <a16:creationId xmlns:a16="http://schemas.microsoft.com/office/drawing/2014/main" id="{8A66E0FE-8275-95C6-E2BC-21B783CCAE4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336305">
            <a:off x="254774" y="3643300"/>
            <a:ext cx="1327292" cy="3629029"/>
          </a:xfrm>
          <a:prstGeom prst="rect">
            <a:avLst/>
          </a:prstGeom>
        </p:spPr>
      </p:pic>
      <p:pic>
        <p:nvPicPr>
          <p:cNvPr id="43" name="Picture 2" descr="Aseguran que interconexión eléctrica entre Perú y Chile será realidad en el  año 2021 – Revistel">
            <a:extLst>
              <a:ext uri="{FF2B5EF4-FFF2-40B4-BE49-F238E27FC236}">
                <a16:creationId xmlns:a16="http://schemas.microsoft.com/office/drawing/2014/main" id="{E51DF2B1-8465-3436-ABBD-8057BCA240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59457" y="90069"/>
            <a:ext cx="3129658" cy="1593988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9" name="Título 1">
            <a:extLst>
              <a:ext uri="{FF2B5EF4-FFF2-40B4-BE49-F238E27FC236}">
                <a16:creationId xmlns:a16="http://schemas.microsoft.com/office/drawing/2014/main" id="{4400DC29-1066-01FC-5C6E-964F175E4023}"/>
              </a:ext>
            </a:extLst>
          </p:cNvPr>
          <p:cNvSpPr txBox="1">
            <a:spLocks/>
          </p:cNvSpPr>
          <p:nvPr/>
        </p:nvSpPr>
        <p:spPr>
          <a:xfrm>
            <a:off x="202885" y="123656"/>
            <a:ext cx="1135180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BO"/>
            </a:defPPr>
            <a:lvl1pPr algn="ctr">
              <a:defRPr b="1">
                <a:ln w="6350">
                  <a:noFill/>
                </a:ln>
                <a:solidFill>
                  <a:schemeClr val="bg1"/>
                </a:solidFill>
                <a:latin typeface="Century Gothic" panose="020B0502020202020204" pitchFamily="34" charset="0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l"/>
            <a:r>
              <a:rPr lang="es-ES" sz="2400" b="1" dirty="0">
                <a:ln w="6350">
                  <a:noFill/>
                </a:ln>
                <a:solidFill>
                  <a:srgbClr val="002060"/>
                </a:solidFill>
                <a:latin typeface="Century Gothic" panose="020B0502020202020204" pitchFamily="34" charset="0"/>
              </a:rPr>
              <a:t>INTERCONEXIÓN ELÉCTRICA BOLIVIA - CHILE</a:t>
            </a:r>
            <a:endParaRPr lang="es-ES" sz="2400" dirty="0">
              <a:solidFill>
                <a:srgbClr val="002060"/>
              </a:solidFill>
              <a:sym typeface="Tahoma"/>
            </a:endParaRPr>
          </a:p>
          <a:p>
            <a:pPr algn="l"/>
            <a:r>
              <a:rPr lang="es-ES" sz="2000" b="0" dirty="0">
                <a:solidFill>
                  <a:srgbClr val="002060"/>
                </a:solidFill>
                <a:sym typeface="Tahoma"/>
              </a:rPr>
              <a:t>RESULTADOS </a:t>
            </a:r>
          </a:p>
        </p:txBody>
      </p:sp>
      <p:cxnSp>
        <p:nvCxnSpPr>
          <p:cNvPr id="76" name="Conector recto 75">
            <a:extLst>
              <a:ext uri="{FF2B5EF4-FFF2-40B4-BE49-F238E27FC236}">
                <a16:creationId xmlns:a16="http://schemas.microsoft.com/office/drawing/2014/main" id="{7603064F-6683-31EB-5637-ED5C6A943044}"/>
              </a:ext>
            </a:extLst>
          </p:cNvPr>
          <p:cNvCxnSpPr>
            <a:cxnSpLocks/>
          </p:cNvCxnSpPr>
          <p:nvPr/>
        </p:nvCxnSpPr>
        <p:spPr>
          <a:xfrm flipV="1">
            <a:off x="798822" y="3926034"/>
            <a:ext cx="615350" cy="920105"/>
          </a:xfrm>
          <a:prstGeom prst="line">
            <a:avLst/>
          </a:prstGeom>
          <a:ln w="57150">
            <a:solidFill>
              <a:srgbClr val="C00000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Conector recto 77">
            <a:extLst>
              <a:ext uri="{FF2B5EF4-FFF2-40B4-BE49-F238E27FC236}">
                <a16:creationId xmlns:a16="http://schemas.microsoft.com/office/drawing/2014/main" id="{C1036216-9CEA-FA03-88EC-02C2A1225BA9}"/>
              </a:ext>
            </a:extLst>
          </p:cNvPr>
          <p:cNvCxnSpPr>
            <a:cxnSpLocks/>
          </p:cNvCxnSpPr>
          <p:nvPr/>
        </p:nvCxnSpPr>
        <p:spPr>
          <a:xfrm flipV="1">
            <a:off x="1008120" y="5156200"/>
            <a:ext cx="432060" cy="87329"/>
          </a:xfrm>
          <a:prstGeom prst="line">
            <a:avLst/>
          </a:prstGeom>
          <a:ln w="28575">
            <a:solidFill>
              <a:schemeClr val="accent2"/>
            </a:solidFill>
            <a:prstDash val="sysDot"/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8" name="Imagen 87">
            <a:extLst>
              <a:ext uri="{FF2B5EF4-FFF2-40B4-BE49-F238E27FC236}">
                <a16:creationId xmlns:a16="http://schemas.microsoft.com/office/drawing/2014/main" id="{76BBE204-5EA7-609D-DA1C-F86CE426A596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t="17819" b="16426"/>
          <a:stretch/>
        </p:blipFill>
        <p:spPr>
          <a:xfrm>
            <a:off x="2752452" y="1752763"/>
            <a:ext cx="1217129" cy="800332"/>
          </a:xfrm>
          <a:prstGeom prst="rect">
            <a:avLst/>
          </a:prstGeom>
        </p:spPr>
      </p:pic>
      <p:pic>
        <p:nvPicPr>
          <p:cNvPr id="90" name="Imagen 89">
            <a:extLst>
              <a:ext uri="{FF2B5EF4-FFF2-40B4-BE49-F238E27FC236}">
                <a16:creationId xmlns:a16="http://schemas.microsoft.com/office/drawing/2014/main" id="{78C1B108-48B7-13DF-3333-A540129A66B1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6261" t="21620" r="6350" b="21689"/>
          <a:stretch/>
        </p:blipFill>
        <p:spPr>
          <a:xfrm>
            <a:off x="103201" y="3717805"/>
            <a:ext cx="940613" cy="610199"/>
          </a:xfrm>
          <a:prstGeom prst="rect">
            <a:avLst/>
          </a:prstGeom>
        </p:spPr>
      </p:pic>
      <p:sp>
        <p:nvSpPr>
          <p:cNvPr id="9" name="Rectángulo 8">
            <a:extLst>
              <a:ext uri="{FF2B5EF4-FFF2-40B4-BE49-F238E27FC236}">
                <a16:creationId xmlns:a16="http://schemas.microsoft.com/office/drawing/2014/main" id="{300AD6C7-3A02-5BFC-1BD0-A52BE6EEFE1D}"/>
              </a:ext>
            </a:extLst>
          </p:cNvPr>
          <p:cNvSpPr/>
          <p:nvPr/>
        </p:nvSpPr>
        <p:spPr>
          <a:xfrm>
            <a:off x="4413065" y="1870380"/>
            <a:ext cx="7646699" cy="3000677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  <a:alpha val="3000"/>
                </a:schemeClr>
              </a:gs>
              <a:gs pos="100000">
                <a:schemeClr val="accent5">
                  <a:lumMod val="60000"/>
                  <a:lumOff val="40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BO" dirty="0"/>
          </a:p>
        </p:txBody>
      </p:sp>
      <p:sp>
        <p:nvSpPr>
          <p:cNvPr id="10" name="Rectángulo 9">
            <a:extLst>
              <a:ext uri="{FF2B5EF4-FFF2-40B4-BE49-F238E27FC236}">
                <a16:creationId xmlns:a16="http://schemas.microsoft.com/office/drawing/2014/main" id="{D33AB662-6C39-3EED-B99F-6D3A257DA806}"/>
              </a:ext>
            </a:extLst>
          </p:cNvPr>
          <p:cNvSpPr/>
          <p:nvPr/>
        </p:nvSpPr>
        <p:spPr>
          <a:xfrm>
            <a:off x="4399415" y="1870963"/>
            <a:ext cx="948412" cy="3004024"/>
          </a:xfrm>
          <a:prstGeom prst="rect">
            <a:avLst/>
          </a:prstGeom>
          <a:solidFill>
            <a:srgbClr val="002060"/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BO" dirty="0"/>
          </a:p>
        </p:txBody>
      </p:sp>
      <p:cxnSp>
        <p:nvCxnSpPr>
          <p:cNvPr id="26" name="Conector recto 25">
            <a:extLst>
              <a:ext uri="{FF2B5EF4-FFF2-40B4-BE49-F238E27FC236}">
                <a16:creationId xmlns:a16="http://schemas.microsoft.com/office/drawing/2014/main" id="{2914D3ED-4345-93C7-B3BE-4DF744B8B5D4}"/>
              </a:ext>
            </a:extLst>
          </p:cNvPr>
          <p:cNvCxnSpPr>
            <a:cxnSpLocks/>
          </p:cNvCxnSpPr>
          <p:nvPr/>
        </p:nvCxnSpPr>
        <p:spPr>
          <a:xfrm>
            <a:off x="6002731" y="3611207"/>
            <a:ext cx="4320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Conector recto 26">
            <a:extLst>
              <a:ext uri="{FF2B5EF4-FFF2-40B4-BE49-F238E27FC236}">
                <a16:creationId xmlns:a16="http://schemas.microsoft.com/office/drawing/2014/main" id="{99BEAB66-626F-0B3E-4A59-013D9EA1AFC9}"/>
              </a:ext>
            </a:extLst>
          </p:cNvPr>
          <p:cNvCxnSpPr>
            <a:cxnSpLocks/>
          </p:cNvCxnSpPr>
          <p:nvPr/>
        </p:nvCxnSpPr>
        <p:spPr>
          <a:xfrm>
            <a:off x="6076414" y="2552810"/>
            <a:ext cx="4320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Conector recto 48">
            <a:extLst>
              <a:ext uri="{FF2B5EF4-FFF2-40B4-BE49-F238E27FC236}">
                <a16:creationId xmlns:a16="http://schemas.microsoft.com/office/drawing/2014/main" id="{9EDAD6B0-7CBF-97AA-62EF-76053C08B973}"/>
              </a:ext>
            </a:extLst>
          </p:cNvPr>
          <p:cNvCxnSpPr>
            <a:cxnSpLocks/>
          </p:cNvCxnSpPr>
          <p:nvPr/>
        </p:nvCxnSpPr>
        <p:spPr>
          <a:xfrm flipV="1">
            <a:off x="762000" y="5138420"/>
            <a:ext cx="678180" cy="80191"/>
          </a:xfrm>
          <a:prstGeom prst="line">
            <a:avLst/>
          </a:prstGeom>
          <a:ln w="28575">
            <a:solidFill>
              <a:schemeClr val="accent5"/>
            </a:solidFill>
            <a:prstDash val="sysDot"/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CuadroTexto 53">
            <a:extLst>
              <a:ext uri="{FF2B5EF4-FFF2-40B4-BE49-F238E27FC236}">
                <a16:creationId xmlns:a16="http://schemas.microsoft.com/office/drawing/2014/main" id="{422CA137-C605-60E7-87D8-9BEAF617BCB9}"/>
              </a:ext>
            </a:extLst>
          </p:cNvPr>
          <p:cNvSpPr txBox="1"/>
          <p:nvPr/>
        </p:nvSpPr>
        <p:spPr>
          <a:xfrm>
            <a:off x="1575663" y="4147782"/>
            <a:ext cx="2802588" cy="72327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s-BO" sz="1100" b="1" dirty="0">
                <a:latin typeface="Century Gothic" panose="020B0502020202020204" pitchFamily="34" charset="0"/>
              </a:rPr>
              <a:t>SE Litio (Bo) - SE N. Cerro Pabellón (Ch)</a:t>
            </a:r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es-BO" sz="1000" b="1" dirty="0">
                <a:latin typeface="Century Gothic" panose="020B0502020202020204" pitchFamily="34" charset="0"/>
              </a:rPr>
              <a:t>Tensión: </a:t>
            </a:r>
            <a:r>
              <a:rPr lang="es-BO" sz="1000" dirty="0">
                <a:latin typeface="Century Gothic" panose="020B0502020202020204" pitchFamily="34" charset="0"/>
              </a:rPr>
              <a:t>230 kV</a:t>
            </a:r>
            <a:endParaRPr lang="es-BO" sz="1000" b="1" dirty="0">
              <a:latin typeface="Century Gothic" panose="020B0502020202020204" pitchFamily="34" charset="0"/>
            </a:endParaRPr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es-BO" sz="1000" b="1" dirty="0">
                <a:latin typeface="Century Gothic" panose="020B0502020202020204" pitchFamily="34" charset="0"/>
              </a:rPr>
              <a:t>Longitud:</a:t>
            </a:r>
            <a:r>
              <a:rPr lang="es-BO" sz="1000" dirty="0">
                <a:latin typeface="Century Gothic" panose="020B0502020202020204" pitchFamily="34" charset="0"/>
              </a:rPr>
              <a:t> 153 km</a:t>
            </a:r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es-BO" sz="1000" b="1" dirty="0">
                <a:latin typeface="Century Gothic" panose="020B0502020202020204" pitchFamily="34" charset="0"/>
              </a:rPr>
              <a:t>Cap. Transferencia:</a:t>
            </a:r>
            <a:r>
              <a:rPr lang="es-BO" sz="1000" dirty="0">
                <a:latin typeface="Century Gothic" panose="020B0502020202020204" pitchFamily="34" charset="0"/>
              </a:rPr>
              <a:t> 250 MW</a:t>
            </a:r>
          </a:p>
        </p:txBody>
      </p:sp>
      <p:sp>
        <p:nvSpPr>
          <p:cNvPr id="59" name="CuadroTexto 58">
            <a:extLst>
              <a:ext uri="{FF2B5EF4-FFF2-40B4-BE49-F238E27FC236}">
                <a16:creationId xmlns:a16="http://schemas.microsoft.com/office/drawing/2014/main" id="{45CB9EA0-0DBA-F908-A7AA-E7F33C66466B}"/>
              </a:ext>
            </a:extLst>
          </p:cNvPr>
          <p:cNvSpPr txBox="1"/>
          <p:nvPr/>
        </p:nvSpPr>
        <p:spPr>
          <a:xfrm>
            <a:off x="46979" y="2727167"/>
            <a:ext cx="2746408" cy="723275"/>
          </a:xfrm>
          <a:prstGeom prst="rect">
            <a:avLst/>
          </a:prstGeom>
          <a:ln>
            <a:solidFill>
              <a:srgbClr val="C0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s-BO" sz="1100" b="1" dirty="0">
                <a:latin typeface="Century Gothic" panose="020B0502020202020204" pitchFamily="34" charset="0"/>
              </a:rPr>
              <a:t>SE Pagador (Bo) - SE N. Lagunas (Ch)</a:t>
            </a:r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es-BO" sz="1000" b="1" dirty="0">
                <a:latin typeface="Century Gothic" panose="020B0502020202020204" pitchFamily="34" charset="0"/>
              </a:rPr>
              <a:t>Tensión: </a:t>
            </a:r>
            <a:r>
              <a:rPr lang="es-BO" sz="1000" dirty="0">
                <a:latin typeface="Century Gothic" panose="020B0502020202020204" pitchFamily="34" charset="0"/>
              </a:rPr>
              <a:t>230 kV (Doble Terna)</a:t>
            </a:r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es-BO" sz="1000" b="1" dirty="0">
                <a:latin typeface="Century Gothic" panose="020B0502020202020204" pitchFamily="34" charset="0"/>
              </a:rPr>
              <a:t>Longitud: </a:t>
            </a:r>
            <a:r>
              <a:rPr lang="es-BO" sz="1000" dirty="0">
                <a:latin typeface="Century Gothic" panose="020B0502020202020204" pitchFamily="34" charset="0"/>
              </a:rPr>
              <a:t>481 km</a:t>
            </a:r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es-BO" sz="1000" b="1" dirty="0">
                <a:latin typeface="Century Gothic" panose="020B0502020202020204" pitchFamily="34" charset="0"/>
              </a:rPr>
              <a:t>Cap. Transferencia:</a:t>
            </a:r>
            <a:r>
              <a:rPr lang="es-BO" sz="1000" dirty="0">
                <a:latin typeface="Century Gothic" panose="020B0502020202020204" pitchFamily="34" charset="0"/>
              </a:rPr>
              <a:t> 500 MW</a:t>
            </a:r>
          </a:p>
        </p:txBody>
      </p:sp>
      <p:sp>
        <p:nvSpPr>
          <p:cNvPr id="66" name="CuadroTexto 65">
            <a:extLst>
              <a:ext uri="{FF2B5EF4-FFF2-40B4-BE49-F238E27FC236}">
                <a16:creationId xmlns:a16="http://schemas.microsoft.com/office/drawing/2014/main" id="{A0E5D041-B022-1305-053B-CCADAADA7628}"/>
              </a:ext>
            </a:extLst>
          </p:cNvPr>
          <p:cNvSpPr txBox="1"/>
          <p:nvPr/>
        </p:nvSpPr>
        <p:spPr>
          <a:xfrm>
            <a:off x="152307" y="5736654"/>
            <a:ext cx="2243275" cy="70788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s-BO" sz="1100" b="1" dirty="0">
                <a:latin typeface="Century Gothic" panose="020B0502020202020204" pitchFamily="34" charset="0"/>
              </a:rPr>
              <a:t>SE Litio (Bo) - SE </a:t>
            </a:r>
            <a:r>
              <a:rPr lang="es-BO" sz="1100" b="1" dirty="0" err="1">
                <a:latin typeface="Century Gothic" panose="020B0502020202020204" pitchFamily="34" charset="0"/>
              </a:rPr>
              <a:t>Kimal</a:t>
            </a:r>
            <a:r>
              <a:rPr lang="es-BO" sz="1100" b="1" dirty="0">
                <a:latin typeface="Century Gothic" panose="020B0502020202020204" pitchFamily="34" charset="0"/>
              </a:rPr>
              <a:t> (Ch)</a:t>
            </a:r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es-BO" sz="1000" b="1" dirty="0">
                <a:latin typeface="Century Gothic" panose="020B0502020202020204" pitchFamily="34" charset="0"/>
              </a:rPr>
              <a:t>Tensión: </a:t>
            </a:r>
            <a:r>
              <a:rPr lang="es-BO" sz="1000" dirty="0">
                <a:latin typeface="Century Gothic" panose="020B0502020202020204" pitchFamily="34" charset="0"/>
              </a:rPr>
              <a:t>230 kV (Doble Terna)</a:t>
            </a:r>
            <a:endParaRPr lang="es-BO" sz="1000" b="1" dirty="0">
              <a:latin typeface="Century Gothic" panose="020B0502020202020204" pitchFamily="34" charset="0"/>
            </a:endParaRPr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es-BO" sz="1000" b="1" dirty="0">
                <a:latin typeface="Century Gothic" panose="020B0502020202020204" pitchFamily="34" charset="0"/>
              </a:rPr>
              <a:t>Longitud: </a:t>
            </a:r>
            <a:r>
              <a:rPr lang="es-BO" sz="1000" dirty="0">
                <a:latin typeface="Century Gothic" panose="020B0502020202020204" pitchFamily="34" charset="0"/>
              </a:rPr>
              <a:t>320 km</a:t>
            </a:r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es-BO" sz="900" b="1" dirty="0">
                <a:latin typeface="Century Gothic" panose="020B0502020202020204" pitchFamily="34" charset="0"/>
              </a:rPr>
              <a:t>Cap. Transferencia:</a:t>
            </a:r>
            <a:r>
              <a:rPr lang="es-BO" sz="900" dirty="0">
                <a:latin typeface="Century Gothic" panose="020B0502020202020204" pitchFamily="34" charset="0"/>
              </a:rPr>
              <a:t> 500 MW</a:t>
            </a: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4AE1E294-3160-7074-D937-4C51744BCDB4}"/>
              </a:ext>
            </a:extLst>
          </p:cNvPr>
          <p:cNvSpPr txBox="1"/>
          <p:nvPr/>
        </p:nvSpPr>
        <p:spPr>
          <a:xfrm>
            <a:off x="252442" y="1079706"/>
            <a:ext cx="6878031" cy="30777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s-BO" sz="1400" b="1" dirty="0">
                <a:latin typeface="Century Gothic" panose="020B0502020202020204" pitchFamily="34" charset="0"/>
              </a:rPr>
              <a:t>Fase 1 – “Alternativas de Interconexión Eléctrica Bolivia Chile”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D2E45626-C0F4-1FB8-DE31-04C3968D6EFE}"/>
              </a:ext>
            </a:extLst>
          </p:cNvPr>
          <p:cNvSpPr txBox="1"/>
          <p:nvPr/>
        </p:nvSpPr>
        <p:spPr>
          <a:xfrm>
            <a:off x="2563548" y="5808428"/>
            <a:ext cx="5645842" cy="30777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s-BO" sz="1400" b="1" dirty="0">
                <a:latin typeface="Century Gothic" panose="020B0502020202020204" pitchFamily="34" charset="0"/>
              </a:rPr>
              <a:t>Refuerzos: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EFAF4AB1-FEBA-5553-09B9-E3A1DCCA719B}"/>
              </a:ext>
            </a:extLst>
          </p:cNvPr>
          <p:cNvSpPr txBox="1"/>
          <p:nvPr/>
        </p:nvSpPr>
        <p:spPr>
          <a:xfrm>
            <a:off x="2405362" y="6114077"/>
            <a:ext cx="6210866" cy="63094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228600" indent="-228600">
              <a:spcAft>
                <a:spcPts val="300"/>
              </a:spcAft>
              <a:buFont typeface="+mj-lt"/>
              <a:buAutoNum type="arabicPeriod"/>
            </a:pPr>
            <a:r>
              <a:rPr lang="es-BO" sz="1000" i="1" u="sng" dirty="0">
                <a:latin typeface="Century Gothic" panose="020B0502020202020204" pitchFamily="34" charset="0"/>
              </a:rPr>
              <a:t>Repotenciamiento:</a:t>
            </a:r>
            <a:r>
              <a:rPr lang="es-BO" sz="1000" i="1" dirty="0">
                <a:latin typeface="Century Gothic" panose="020B0502020202020204" pitchFamily="34" charset="0"/>
              </a:rPr>
              <a:t> </a:t>
            </a:r>
            <a:r>
              <a:rPr lang="es-BO" sz="1000" dirty="0">
                <a:latin typeface="Century Gothic" panose="020B0502020202020204" pitchFamily="34" charset="0"/>
              </a:rPr>
              <a:t>LT Pagador – Santivañez; LT Pagador – Vinto; LT Vinto – </a:t>
            </a:r>
            <a:r>
              <a:rPr lang="es-BO" sz="1000" dirty="0" err="1">
                <a:latin typeface="Century Gothic" panose="020B0502020202020204" pitchFamily="34" charset="0"/>
              </a:rPr>
              <a:t>Mazocruz</a:t>
            </a:r>
            <a:endParaRPr lang="es-BO" sz="1000" dirty="0">
              <a:latin typeface="Century Gothic" panose="020B0502020202020204" pitchFamily="34" charset="0"/>
            </a:endParaRPr>
          </a:p>
          <a:p>
            <a:pPr marL="228600" indent="-228600">
              <a:spcAft>
                <a:spcPts val="300"/>
              </a:spcAft>
              <a:buFont typeface="+mj-lt"/>
              <a:buAutoNum type="arabicPeriod"/>
            </a:pPr>
            <a:r>
              <a:rPr lang="es-BO" sz="1000" i="1" u="sng" dirty="0">
                <a:latin typeface="Century Gothic" panose="020B0502020202020204" pitchFamily="34" charset="0"/>
              </a:rPr>
              <a:t>Repotenciamiento:</a:t>
            </a:r>
            <a:r>
              <a:rPr lang="es-BO" sz="1000" i="1" dirty="0">
                <a:latin typeface="Century Gothic" panose="020B0502020202020204" pitchFamily="34" charset="0"/>
              </a:rPr>
              <a:t> </a:t>
            </a:r>
            <a:r>
              <a:rPr lang="es-BO" sz="1000" dirty="0">
                <a:latin typeface="Century Gothic" panose="020B0502020202020204" pitchFamily="34" charset="0"/>
              </a:rPr>
              <a:t>LT Litio – Torre Huayco; Conchi – Cerro Pabellón</a:t>
            </a:r>
          </a:p>
          <a:p>
            <a:pPr marL="228600" indent="-228600">
              <a:spcAft>
                <a:spcPts val="300"/>
              </a:spcAft>
              <a:buFont typeface="+mj-lt"/>
              <a:buAutoNum type="arabicPeriod"/>
            </a:pPr>
            <a:r>
              <a:rPr lang="es-BO" sz="1000" i="1" u="sng" dirty="0">
                <a:latin typeface="Century Gothic" panose="020B0502020202020204" pitchFamily="34" charset="0"/>
              </a:rPr>
              <a:t>Repotenciamiento:</a:t>
            </a:r>
            <a:r>
              <a:rPr lang="es-BO" sz="1000" dirty="0">
                <a:latin typeface="Century Gothic" panose="020B0502020202020204" pitchFamily="34" charset="0"/>
              </a:rPr>
              <a:t> LT Litio – Torre Huayco; Las Carreras – Torre Huayco; </a:t>
            </a:r>
            <a:r>
              <a:rPr lang="es-BO" sz="1000" dirty="0" err="1">
                <a:latin typeface="Century Gothic" panose="020B0502020202020204" pitchFamily="34" charset="0"/>
              </a:rPr>
              <a:t>Punutuma</a:t>
            </a:r>
            <a:r>
              <a:rPr lang="es-BO" sz="1000" dirty="0">
                <a:latin typeface="Century Gothic" panose="020B0502020202020204" pitchFamily="34" charset="0"/>
              </a:rPr>
              <a:t> – Uyuni </a:t>
            </a:r>
          </a:p>
        </p:txBody>
      </p:sp>
      <p:sp>
        <p:nvSpPr>
          <p:cNvPr id="18" name="Rectángulo 17">
            <a:extLst>
              <a:ext uri="{FF2B5EF4-FFF2-40B4-BE49-F238E27FC236}">
                <a16:creationId xmlns:a16="http://schemas.microsoft.com/office/drawing/2014/main" id="{FE324BC0-EDD1-44D0-4975-F31ABBFFAB23}"/>
              </a:ext>
            </a:extLst>
          </p:cNvPr>
          <p:cNvSpPr/>
          <p:nvPr/>
        </p:nvSpPr>
        <p:spPr>
          <a:xfrm>
            <a:off x="3721911" y="4958080"/>
            <a:ext cx="677337" cy="70583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BO"/>
          </a:p>
        </p:txBody>
      </p:sp>
      <p:cxnSp>
        <p:nvCxnSpPr>
          <p:cNvPr id="11" name="Conector: angular 10">
            <a:extLst>
              <a:ext uri="{FF2B5EF4-FFF2-40B4-BE49-F238E27FC236}">
                <a16:creationId xmlns:a16="http://schemas.microsoft.com/office/drawing/2014/main" id="{D1BDC160-9344-5906-2C98-F80D8B817971}"/>
              </a:ext>
            </a:extLst>
          </p:cNvPr>
          <p:cNvCxnSpPr>
            <a:cxnSpLocks/>
            <a:endCxn id="59" idx="2"/>
          </p:cNvCxnSpPr>
          <p:nvPr/>
        </p:nvCxnSpPr>
        <p:spPr>
          <a:xfrm rot="5400000" flipH="1" flipV="1">
            <a:off x="1169861" y="3699344"/>
            <a:ext cx="499224" cy="1420"/>
          </a:xfrm>
          <a:prstGeom prst="bentConnector3">
            <a:avLst/>
          </a:prstGeom>
          <a:ln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Conector: angular 29">
            <a:extLst>
              <a:ext uri="{FF2B5EF4-FFF2-40B4-BE49-F238E27FC236}">
                <a16:creationId xmlns:a16="http://schemas.microsoft.com/office/drawing/2014/main" id="{2C63A823-7C3C-5B0E-40CE-14087EFCA0AD}"/>
              </a:ext>
            </a:extLst>
          </p:cNvPr>
          <p:cNvCxnSpPr>
            <a:cxnSpLocks/>
            <a:endCxn id="54" idx="2"/>
          </p:cNvCxnSpPr>
          <p:nvPr/>
        </p:nvCxnSpPr>
        <p:spPr>
          <a:xfrm flipV="1">
            <a:off x="1008120" y="4871057"/>
            <a:ext cx="1968837" cy="365312"/>
          </a:xfrm>
          <a:prstGeom prst="bentConnector2">
            <a:avLst/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33" name="Conector: angular 32">
            <a:extLst>
              <a:ext uri="{FF2B5EF4-FFF2-40B4-BE49-F238E27FC236}">
                <a16:creationId xmlns:a16="http://schemas.microsoft.com/office/drawing/2014/main" id="{95E3E994-4C6F-55D4-F8DB-1BF9ED521BCE}"/>
              </a:ext>
            </a:extLst>
          </p:cNvPr>
          <p:cNvCxnSpPr>
            <a:cxnSpLocks/>
            <a:endCxn id="66" idx="1"/>
          </p:cNvCxnSpPr>
          <p:nvPr/>
        </p:nvCxnSpPr>
        <p:spPr>
          <a:xfrm rot="5400000">
            <a:off x="21162" y="5349757"/>
            <a:ext cx="871986" cy="609695"/>
          </a:xfrm>
          <a:prstGeom prst="bentConnector4">
            <a:avLst>
              <a:gd name="adj1" fmla="val 29705"/>
              <a:gd name="adj2" fmla="val 137494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5" name="Imagen 24">
            <a:extLst>
              <a:ext uri="{FF2B5EF4-FFF2-40B4-BE49-F238E27FC236}">
                <a16:creationId xmlns:a16="http://schemas.microsoft.com/office/drawing/2014/main" id="{84A52DF3-924D-E820-7247-267CAD5B356F}"/>
              </a:ext>
            </a:extLst>
          </p:cNvPr>
          <p:cNvPicPr>
            <a:picLocks noChangeAspect="1"/>
          </p:cNvPicPr>
          <p:nvPr/>
        </p:nvPicPr>
        <p:blipFill>
          <a:blip r:embed="rId9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artisticPhotocopy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495674" y="2934589"/>
            <a:ext cx="881614" cy="881614"/>
          </a:xfrm>
          <a:prstGeom prst="rect">
            <a:avLst/>
          </a:prstGeom>
        </p:spPr>
      </p:pic>
      <p:sp>
        <p:nvSpPr>
          <p:cNvPr id="29" name="AutoShape 4" descr="Focus ">
            <a:extLst>
              <a:ext uri="{FF2B5EF4-FFF2-40B4-BE49-F238E27FC236}">
                <a16:creationId xmlns:a16="http://schemas.microsoft.com/office/drawing/2014/main" id="{B7A0B7AD-CA9B-EADD-91E2-D2F66D582543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591663" y="3203572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BO"/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11DE569C-CA24-25E3-1EE2-9327D7594AB3}"/>
              </a:ext>
            </a:extLst>
          </p:cNvPr>
          <p:cNvSpPr txBox="1"/>
          <p:nvPr/>
        </p:nvSpPr>
        <p:spPr>
          <a:xfrm>
            <a:off x="5392039" y="1866451"/>
            <a:ext cx="7455659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1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es-ES" sz="2000" b="1" dirty="0">
                <a:solidFill>
                  <a:prstClr val="black"/>
                </a:solidFill>
                <a:latin typeface="Century Gothic" panose="020B0502020202020204" pitchFamily="34" charset="0"/>
              </a:rPr>
              <a:t>Identificación de Alternativas de Interconexión</a:t>
            </a:r>
          </a:p>
          <a:p>
            <a:pPr marL="0" marR="0" lvl="1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es-ES" sz="1400" dirty="0">
                <a:solidFill>
                  <a:prstClr val="black"/>
                </a:solidFill>
                <a:latin typeface="Century Gothic" panose="020B0502020202020204" pitchFamily="34" charset="0"/>
              </a:rPr>
              <a:t>Con CAPEX, de infraestructura de interconexión y refuerzos asociados.</a:t>
            </a:r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8F212C73-542A-2028-2764-9AAAD8413A84}"/>
              </a:ext>
            </a:extLst>
          </p:cNvPr>
          <p:cNvSpPr txBox="1"/>
          <p:nvPr/>
        </p:nvSpPr>
        <p:spPr>
          <a:xfrm>
            <a:off x="5422640" y="3684396"/>
            <a:ext cx="6435008" cy="11233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1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es-BO" sz="2000" b="1" dirty="0">
                <a:solidFill>
                  <a:prstClr val="black"/>
                </a:solidFill>
                <a:latin typeface="Century Gothic" panose="020B0502020202020204" pitchFamily="34" charset="0"/>
              </a:rPr>
              <a:t>Siguientes Etapas del estudio</a:t>
            </a:r>
            <a:endParaRPr lang="es-ES" sz="2000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marL="0" marR="0" lvl="1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es-ES" sz="1400" dirty="0">
                <a:solidFill>
                  <a:prstClr val="black"/>
                </a:solidFill>
                <a:latin typeface="Century Gothic" panose="020B0502020202020204" pitchFamily="34" charset="0"/>
              </a:rPr>
              <a:t>Reevaluación de las opciones de interconexión, con estudios eléctricos a detalle, estudios regulatorios y actualización con la planificación de ambos sistemas.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1E57B870-0C23-109E-2B66-F989742B9EAB}"/>
              </a:ext>
            </a:extLst>
          </p:cNvPr>
          <p:cNvSpPr txBox="1"/>
          <p:nvPr/>
        </p:nvSpPr>
        <p:spPr>
          <a:xfrm>
            <a:off x="5392039" y="2753279"/>
            <a:ext cx="7455659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1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es-ES" sz="2000" b="1" dirty="0">
                <a:solidFill>
                  <a:prstClr val="black"/>
                </a:solidFill>
                <a:latin typeface="Century Gothic" panose="020B0502020202020204" pitchFamily="34" charset="0"/>
              </a:rPr>
              <a:t>Complementariedad </a:t>
            </a:r>
            <a:r>
              <a:rPr lang="es-BO" sz="2000" b="1" dirty="0">
                <a:solidFill>
                  <a:prstClr val="black"/>
                </a:solidFill>
                <a:latin typeface="Century Gothic" panose="020B0502020202020204" pitchFamily="34" charset="0"/>
              </a:rPr>
              <a:t>Energética</a:t>
            </a:r>
            <a:endParaRPr lang="es-ES" sz="2000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marL="0" marR="0" lvl="1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es-ES" sz="1400" dirty="0">
                <a:solidFill>
                  <a:prstClr val="black"/>
                </a:solidFill>
                <a:latin typeface="Century Gothic" panose="020B0502020202020204" pitchFamily="34" charset="0"/>
              </a:rPr>
              <a:t>En los recursos energéticos y en la operación entre ambos países.</a:t>
            </a:r>
          </a:p>
        </p:txBody>
      </p:sp>
    </p:spTree>
    <p:extLst>
      <p:ext uri="{BB962C8B-B14F-4D97-AF65-F5344CB8AC3E}">
        <p14:creationId xmlns:p14="http://schemas.microsoft.com/office/powerpoint/2010/main" val="32617034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" name="Picture 2" descr="Aseguran que interconexión eléctrica entre Perú y Chile será realidad en el  año 2021 – Revistel">
            <a:extLst>
              <a:ext uri="{FF2B5EF4-FFF2-40B4-BE49-F238E27FC236}">
                <a16:creationId xmlns:a16="http://schemas.microsoft.com/office/drawing/2014/main" id="{E51DF2B1-8465-3436-ABBD-8057BCA240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93946" y="55095"/>
            <a:ext cx="3700229" cy="1884590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9" name="Título 1">
            <a:extLst>
              <a:ext uri="{FF2B5EF4-FFF2-40B4-BE49-F238E27FC236}">
                <a16:creationId xmlns:a16="http://schemas.microsoft.com/office/drawing/2014/main" id="{4400DC29-1066-01FC-5C6E-964F175E4023}"/>
              </a:ext>
            </a:extLst>
          </p:cNvPr>
          <p:cNvSpPr txBox="1">
            <a:spLocks/>
          </p:cNvSpPr>
          <p:nvPr/>
        </p:nvSpPr>
        <p:spPr>
          <a:xfrm>
            <a:off x="202885" y="123656"/>
            <a:ext cx="1135180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BO"/>
            </a:defPPr>
            <a:lvl1pPr algn="ctr">
              <a:defRPr b="1">
                <a:ln w="6350">
                  <a:noFill/>
                </a:ln>
                <a:solidFill>
                  <a:schemeClr val="bg1"/>
                </a:solidFill>
                <a:latin typeface="Century Gothic" panose="020B0502020202020204" pitchFamily="34" charset="0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l"/>
            <a:r>
              <a:rPr lang="es-ES" sz="2400" b="1" dirty="0">
                <a:ln w="6350">
                  <a:noFill/>
                </a:ln>
                <a:solidFill>
                  <a:srgbClr val="002060"/>
                </a:solidFill>
                <a:latin typeface="Century Gothic" panose="020B0502020202020204" pitchFamily="34" charset="0"/>
              </a:rPr>
              <a:t>INTERCONEXIÓN ELÉCTRICA BOLIVIA - CHILE</a:t>
            </a:r>
            <a:endParaRPr lang="es-ES" sz="2400" dirty="0">
              <a:solidFill>
                <a:srgbClr val="002060"/>
              </a:solidFill>
              <a:sym typeface="Tahoma"/>
            </a:endParaRPr>
          </a:p>
          <a:p>
            <a:pPr algn="l"/>
            <a:r>
              <a:rPr lang="es-ES" sz="2000" b="0" dirty="0">
                <a:solidFill>
                  <a:srgbClr val="002060"/>
                </a:solidFill>
                <a:sym typeface="Tahoma"/>
              </a:rPr>
              <a:t>GESTIONES ACTUALES Y PRÓXIMOS PASOS</a:t>
            </a:r>
          </a:p>
        </p:txBody>
      </p:sp>
      <p:sp>
        <p:nvSpPr>
          <p:cNvPr id="9" name="Rectángulo 8">
            <a:extLst>
              <a:ext uri="{FF2B5EF4-FFF2-40B4-BE49-F238E27FC236}">
                <a16:creationId xmlns:a16="http://schemas.microsoft.com/office/drawing/2014/main" id="{300AD6C7-3A02-5BFC-1BD0-A52BE6EEFE1D}"/>
              </a:ext>
            </a:extLst>
          </p:cNvPr>
          <p:cNvSpPr/>
          <p:nvPr/>
        </p:nvSpPr>
        <p:spPr>
          <a:xfrm>
            <a:off x="91358" y="2095835"/>
            <a:ext cx="5541920" cy="4361525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  <a:alpha val="3000"/>
                </a:schemeClr>
              </a:gs>
              <a:gs pos="100000">
                <a:schemeClr val="accent5">
                  <a:lumMod val="60000"/>
                  <a:lumOff val="40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BO" dirty="0"/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FA9EE1FE-B731-83DF-F88C-FF22066B4BB7}"/>
              </a:ext>
            </a:extLst>
          </p:cNvPr>
          <p:cNvSpPr txBox="1"/>
          <p:nvPr/>
        </p:nvSpPr>
        <p:spPr>
          <a:xfrm>
            <a:off x="1176979" y="2473352"/>
            <a:ext cx="2517706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1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es-ES" sz="2000" b="1" dirty="0">
                <a:solidFill>
                  <a:prstClr val="black"/>
                </a:solidFill>
                <a:latin typeface="Century Gothic" panose="020B0502020202020204" pitchFamily="34" charset="0"/>
              </a:rPr>
              <a:t>Plan de Trabajo</a:t>
            </a:r>
          </a:p>
        </p:txBody>
      </p:sp>
      <p:sp>
        <p:nvSpPr>
          <p:cNvPr id="8" name="Triángulo isósceles 7">
            <a:extLst>
              <a:ext uri="{FF2B5EF4-FFF2-40B4-BE49-F238E27FC236}">
                <a16:creationId xmlns:a16="http://schemas.microsoft.com/office/drawing/2014/main" id="{B5B010B3-9B94-75E9-4464-30872D7CEE67}"/>
              </a:ext>
            </a:extLst>
          </p:cNvPr>
          <p:cNvSpPr/>
          <p:nvPr/>
        </p:nvSpPr>
        <p:spPr>
          <a:xfrm rot="5400000">
            <a:off x="3619871" y="2561854"/>
            <a:ext cx="683101" cy="276999"/>
          </a:xfrm>
          <a:prstGeom prst="triangle">
            <a:avLst>
              <a:gd name="adj" fmla="val 47323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BO"/>
          </a:p>
        </p:txBody>
      </p:sp>
      <p:sp>
        <p:nvSpPr>
          <p:cNvPr id="10" name="Rectángulo 9">
            <a:extLst>
              <a:ext uri="{FF2B5EF4-FFF2-40B4-BE49-F238E27FC236}">
                <a16:creationId xmlns:a16="http://schemas.microsoft.com/office/drawing/2014/main" id="{D33AB662-6C39-3EED-B99F-6D3A257DA806}"/>
              </a:ext>
            </a:extLst>
          </p:cNvPr>
          <p:cNvSpPr/>
          <p:nvPr/>
        </p:nvSpPr>
        <p:spPr>
          <a:xfrm>
            <a:off x="97900" y="2116824"/>
            <a:ext cx="1053177" cy="4340535"/>
          </a:xfrm>
          <a:prstGeom prst="rect">
            <a:avLst/>
          </a:prstGeom>
          <a:solidFill>
            <a:srgbClr val="002060"/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BO"/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id="{32C98E15-A845-0A4C-8C60-D381A324055A}"/>
              </a:ext>
            </a:extLst>
          </p:cNvPr>
          <p:cNvSpPr txBox="1"/>
          <p:nvPr/>
        </p:nvSpPr>
        <p:spPr>
          <a:xfrm>
            <a:off x="1049424" y="3209189"/>
            <a:ext cx="2517706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1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es-ES" sz="2000" b="1" dirty="0">
                <a:solidFill>
                  <a:prstClr val="black"/>
                </a:solidFill>
                <a:latin typeface="Century Gothic" panose="020B0502020202020204" pitchFamily="34" charset="0"/>
              </a:rPr>
              <a:t>Términos de Referencia</a:t>
            </a:r>
          </a:p>
        </p:txBody>
      </p:sp>
      <p:sp>
        <p:nvSpPr>
          <p:cNvPr id="16" name="CuadroTexto 15">
            <a:extLst>
              <a:ext uri="{FF2B5EF4-FFF2-40B4-BE49-F238E27FC236}">
                <a16:creationId xmlns:a16="http://schemas.microsoft.com/office/drawing/2014/main" id="{0CD4FA4E-E29A-516C-7AA5-E14A3625856A}"/>
              </a:ext>
            </a:extLst>
          </p:cNvPr>
          <p:cNvSpPr txBox="1"/>
          <p:nvPr/>
        </p:nvSpPr>
        <p:spPr>
          <a:xfrm>
            <a:off x="4282159" y="2910686"/>
            <a:ext cx="1681084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1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es-ES" sz="2000" dirty="0" err="1">
                <a:solidFill>
                  <a:prstClr val="black"/>
                </a:solidFill>
                <a:latin typeface="Century Gothic" panose="020B0502020202020204" pitchFamily="34" charset="0"/>
              </a:rPr>
              <a:t>Sem</a:t>
            </a:r>
            <a:r>
              <a:rPr lang="es-ES" sz="2000" dirty="0">
                <a:solidFill>
                  <a:prstClr val="black"/>
                </a:solidFill>
                <a:latin typeface="Century Gothic" panose="020B0502020202020204" pitchFamily="34" charset="0"/>
              </a:rPr>
              <a:t>. 1/2024</a:t>
            </a:r>
            <a:endParaRPr lang="es-ES" sz="1200" dirty="0">
              <a:solidFill>
                <a:prstClr val="black"/>
              </a:solidFill>
              <a:latin typeface="Century Gothic" panose="020B0502020202020204" pitchFamily="34" charset="0"/>
            </a:endParaRPr>
          </a:p>
        </p:txBody>
      </p:sp>
      <p:sp>
        <p:nvSpPr>
          <p:cNvPr id="17" name="Triángulo isósceles 16">
            <a:extLst>
              <a:ext uri="{FF2B5EF4-FFF2-40B4-BE49-F238E27FC236}">
                <a16:creationId xmlns:a16="http://schemas.microsoft.com/office/drawing/2014/main" id="{55DA84BA-0907-759E-B1A1-3FEE01E382AE}"/>
              </a:ext>
            </a:extLst>
          </p:cNvPr>
          <p:cNvSpPr/>
          <p:nvPr/>
        </p:nvSpPr>
        <p:spPr>
          <a:xfrm rot="5400000">
            <a:off x="3609943" y="3437025"/>
            <a:ext cx="683101" cy="276999"/>
          </a:xfrm>
          <a:prstGeom prst="triangle">
            <a:avLst>
              <a:gd name="adj" fmla="val 47323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BO"/>
          </a:p>
        </p:txBody>
      </p:sp>
      <p:sp>
        <p:nvSpPr>
          <p:cNvPr id="20" name="CuadroTexto 19">
            <a:extLst>
              <a:ext uri="{FF2B5EF4-FFF2-40B4-BE49-F238E27FC236}">
                <a16:creationId xmlns:a16="http://schemas.microsoft.com/office/drawing/2014/main" id="{B537EBF5-926A-9828-DAD6-B514E1501162}"/>
              </a:ext>
            </a:extLst>
          </p:cNvPr>
          <p:cNvSpPr txBox="1"/>
          <p:nvPr/>
        </p:nvSpPr>
        <p:spPr>
          <a:xfrm>
            <a:off x="1295179" y="4065326"/>
            <a:ext cx="2127265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1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es-ES" sz="2000" b="1" dirty="0">
                <a:solidFill>
                  <a:prstClr val="black"/>
                </a:solidFill>
                <a:latin typeface="Century Gothic" panose="020B0502020202020204" pitchFamily="34" charset="0"/>
              </a:rPr>
              <a:t>Inicio de Estudios </a:t>
            </a:r>
          </a:p>
        </p:txBody>
      </p:sp>
      <p:sp>
        <p:nvSpPr>
          <p:cNvPr id="21" name="CuadroTexto 20">
            <a:extLst>
              <a:ext uri="{FF2B5EF4-FFF2-40B4-BE49-F238E27FC236}">
                <a16:creationId xmlns:a16="http://schemas.microsoft.com/office/drawing/2014/main" id="{41D7FA58-DCB8-DBAB-3AE6-7C660458BCD4}"/>
              </a:ext>
            </a:extLst>
          </p:cNvPr>
          <p:cNvSpPr txBox="1"/>
          <p:nvPr/>
        </p:nvSpPr>
        <p:spPr>
          <a:xfrm>
            <a:off x="4282159" y="4227177"/>
            <a:ext cx="1681084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1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es-ES" sz="2000" dirty="0" err="1">
                <a:solidFill>
                  <a:prstClr val="black"/>
                </a:solidFill>
                <a:latin typeface="Century Gothic" panose="020B0502020202020204" pitchFamily="34" charset="0"/>
              </a:rPr>
              <a:t>Sem</a:t>
            </a:r>
            <a:r>
              <a:rPr lang="es-ES" sz="2000" dirty="0">
                <a:solidFill>
                  <a:prstClr val="black"/>
                </a:solidFill>
                <a:latin typeface="Century Gothic" panose="020B0502020202020204" pitchFamily="34" charset="0"/>
              </a:rPr>
              <a:t>. 2/2024</a:t>
            </a:r>
            <a:endParaRPr lang="es-ES" sz="1200" dirty="0">
              <a:solidFill>
                <a:prstClr val="black"/>
              </a:solidFill>
              <a:latin typeface="Century Gothic" panose="020B0502020202020204" pitchFamily="34" charset="0"/>
            </a:endParaRPr>
          </a:p>
        </p:txBody>
      </p:sp>
      <p:sp>
        <p:nvSpPr>
          <p:cNvPr id="24" name="Triángulo isósceles 23">
            <a:extLst>
              <a:ext uri="{FF2B5EF4-FFF2-40B4-BE49-F238E27FC236}">
                <a16:creationId xmlns:a16="http://schemas.microsoft.com/office/drawing/2014/main" id="{C86891FF-3A9C-D22E-1EB6-8B787F8F38F5}"/>
              </a:ext>
            </a:extLst>
          </p:cNvPr>
          <p:cNvSpPr/>
          <p:nvPr/>
        </p:nvSpPr>
        <p:spPr>
          <a:xfrm rot="5400000">
            <a:off x="3608272" y="4306132"/>
            <a:ext cx="683101" cy="276999"/>
          </a:xfrm>
          <a:prstGeom prst="triangle">
            <a:avLst>
              <a:gd name="adj" fmla="val 47323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BO"/>
          </a:p>
        </p:txBody>
      </p:sp>
      <p:cxnSp>
        <p:nvCxnSpPr>
          <p:cNvPr id="26" name="Conector recto 25">
            <a:extLst>
              <a:ext uri="{FF2B5EF4-FFF2-40B4-BE49-F238E27FC236}">
                <a16:creationId xmlns:a16="http://schemas.microsoft.com/office/drawing/2014/main" id="{2914D3ED-4345-93C7-B3BE-4DF744B8B5D4}"/>
              </a:ext>
            </a:extLst>
          </p:cNvPr>
          <p:cNvCxnSpPr>
            <a:cxnSpLocks/>
          </p:cNvCxnSpPr>
          <p:nvPr/>
        </p:nvCxnSpPr>
        <p:spPr>
          <a:xfrm>
            <a:off x="1211567" y="4022446"/>
            <a:ext cx="4320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CuadroTexto 33">
            <a:extLst>
              <a:ext uri="{FF2B5EF4-FFF2-40B4-BE49-F238E27FC236}">
                <a16:creationId xmlns:a16="http://schemas.microsoft.com/office/drawing/2014/main" id="{04EBE4F7-7D62-6BAF-8AA1-981565FF0894}"/>
              </a:ext>
            </a:extLst>
          </p:cNvPr>
          <p:cNvSpPr txBox="1"/>
          <p:nvPr/>
        </p:nvSpPr>
        <p:spPr>
          <a:xfrm>
            <a:off x="7627442" y="3881882"/>
            <a:ext cx="3278650" cy="180049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>
              <a:spcAft>
                <a:spcPts val="600"/>
              </a:spcAft>
            </a:pPr>
            <a:r>
              <a:rPr lang="es-BO" sz="1600" b="1" dirty="0">
                <a:latin typeface="Century Gothic" panose="020B0502020202020204" pitchFamily="34" charset="0"/>
              </a:rPr>
              <a:t>ESTUDIO FASE 2:</a:t>
            </a:r>
          </a:p>
          <a:p>
            <a:pPr marL="285750" indent="-285750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s-BO" sz="1400" dirty="0">
                <a:latin typeface="Century Gothic" panose="020B0502020202020204" pitchFamily="34" charset="0"/>
              </a:rPr>
              <a:t>Análisis Energético</a:t>
            </a:r>
          </a:p>
          <a:p>
            <a:pPr marL="285750" indent="-285750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s-BO" sz="1400" dirty="0">
                <a:latin typeface="Century Gothic" panose="020B0502020202020204" pitchFamily="34" charset="0"/>
              </a:rPr>
              <a:t>Análisis Eléctrico</a:t>
            </a:r>
          </a:p>
          <a:p>
            <a:pPr marL="285750" indent="-285750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s-BO" sz="1400" dirty="0">
                <a:latin typeface="Century Gothic" panose="020B0502020202020204" pitchFamily="34" charset="0"/>
              </a:rPr>
              <a:t>Estudio ambiental</a:t>
            </a:r>
          </a:p>
          <a:p>
            <a:pPr marL="285750" indent="-285750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s-BO" sz="1400" dirty="0">
                <a:latin typeface="Century Gothic" panose="020B0502020202020204" pitchFamily="34" charset="0"/>
              </a:rPr>
              <a:t>Ingeniería Básica</a:t>
            </a:r>
          </a:p>
          <a:p>
            <a:pPr marL="285750" indent="-285750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s-BO" sz="1400" dirty="0">
                <a:latin typeface="Century Gothic" panose="020B0502020202020204" pitchFamily="34" charset="0"/>
              </a:rPr>
              <a:t>Armonización Regulatoria</a:t>
            </a:r>
          </a:p>
        </p:txBody>
      </p:sp>
      <p:sp>
        <p:nvSpPr>
          <p:cNvPr id="42" name="CuadroTexto 41">
            <a:extLst>
              <a:ext uri="{FF2B5EF4-FFF2-40B4-BE49-F238E27FC236}">
                <a16:creationId xmlns:a16="http://schemas.microsoft.com/office/drawing/2014/main" id="{01596BE3-7434-AD93-97EE-0813E0B80B5B}"/>
              </a:ext>
            </a:extLst>
          </p:cNvPr>
          <p:cNvSpPr txBox="1"/>
          <p:nvPr/>
        </p:nvSpPr>
        <p:spPr>
          <a:xfrm>
            <a:off x="-18909" y="1297565"/>
            <a:ext cx="88454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BO" sz="2400" b="1" dirty="0">
                <a:latin typeface="Century Gothic" panose="020B0502020202020204" pitchFamily="34" charset="0"/>
              </a:rPr>
              <a:t>Fase 2 – “Estudio de Interconexión Eléctrica Bolivia Chile”</a:t>
            </a:r>
          </a:p>
        </p:txBody>
      </p:sp>
      <p:pic>
        <p:nvPicPr>
          <p:cNvPr id="44" name="Picture 4" descr="logo-bid - FONTAGRO">
            <a:extLst>
              <a:ext uri="{FF2B5EF4-FFF2-40B4-BE49-F238E27FC236}">
                <a16:creationId xmlns:a16="http://schemas.microsoft.com/office/drawing/2014/main" id="{1D0A7B4E-C38E-F2A9-C9B0-AAE7C344A8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44189" y="3221882"/>
            <a:ext cx="1348364" cy="649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5" name="CuadroTexto 44">
            <a:extLst>
              <a:ext uri="{FF2B5EF4-FFF2-40B4-BE49-F238E27FC236}">
                <a16:creationId xmlns:a16="http://schemas.microsoft.com/office/drawing/2014/main" id="{AFDAE8E5-B6B8-10C8-DECF-BF0F9FBCA52A}"/>
              </a:ext>
            </a:extLst>
          </p:cNvPr>
          <p:cNvSpPr txBox="1"/>
          <p:nvPr/>
        </p:nvSpPr>
        <p:spPr>
          <a:xfrm>
            <a:off x="8092793" y="2780097"/>
            <a:ext cx="212015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BO" sz="1600" b="1" dirty="0">
                <a:latin typeface="Century Gothic" panose="020B0502020202020204" pitchFamily="34" charset="0"/>
              </a:rPr>
              <a:t>Financiamiento</a:t>
            </a:r>
          </a:p>
        </p:txBody>
      </p:sp>
      <p:sp>
        <p:nvSpPr>
          <p:cNvPr id="18" name="Rectángulo 17">
            <a:extLst>
              <a:ext uri="{FF2B5EF4-FFF2-40B4-BE49-F238E27FC236}">
                <a16:creationId xmlns:a16="http://schemas.microsoft.com/office/drawing/2014/main" id="{FE324BC0-EDD1-44D0-4975-F31ABBFFAB23}"/>
              </a:ext>
            </a:extLst>
          </p:cNvPr>
          <p:cNvSpPr/>
          <p:nvPr/>
        </p:nvSpPr>
        <p:spPr>
          <a:xfrm>
            <a:off x="-711543" y="4546557"/>
            <a:ext cx="677337" cy="70583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BO"/>
          </a:p>
        </p:txBody>
      </p:sp>
      <p:cxnSp>
        <p:nvCxnSpPr>
          <p:cNvPr id="12" name="Conector recto 11">
            <a:extLst>
              <a:ext uri="{FF2B5EF4-FFF2-40B4-BE49-F238E27FC236}">
                <a16:creationId xmlns:a16="http://schemas.microsoft.com/office/drawing/2014/main" id="{7A5C337C-C83E-7586-793A-B0284A539083}"/>
              </a:ext>
            </a:extLst>
          </p:cNvPr>
          <p:cNvCxnSpPr>
            <a:cxnSpLocks/>
          </p:cNvCxnSpPr>
          <p:nvPr/>
        </p:nvCxnSpPr>
        <p:spPr>
          <a:xfrm>
            <a:off x="1211567" y="4822910"/>
            <a:ext cx="4320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riángulo isósceles 12">
            <a:extLst>
              <a:ext uri="{FF2B5EF4-FFF2-40B4-BE49-F238E27FC236}">
                <a16:creationId xmlns:a16="http://schemas.microsoft.com/office/drawing/2014/main" id="{4378E6FE-7997-9344-E191-CC0B50AF9195}"/>
              </a:ext>
            </a:extLst>
          </p:cNvPr>
          <p:cNvSpPr/>
          <p:nvPr/>
        </p:nvSpPr>
        <p:spPr>
          <a:xfrm rot="5400000">
            <a:off x="3607430" y="5113329"/>
            <a:ext cx="683101" cy="276999"/>
          </a:xfrm>
          <a:prstGeom prst="triangle">
            <a:avLst>
              <a:gd name="adj" fmla="val 47323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BO"/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006D5236-B307-3BA7-8531-9759318A36B2}"/>
              </a:ext>
            </a:extLst>
          </p:cNvPr>
          <p:cNvSpPr txBox="1"/>
          <p:nvPr/>
        </p:nvSpPr>
        <p:spPr>
          <a:xfrm>
            <a:off x="1450766" y="4879227"/>
            <a:ext cx="1867672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1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es-ES" sz="2000" b="1" dirty="0">
                <a:solidFill>
                  <a:prstClr val="black"/>
                </a:solidFill>
                <a:latin typeface="Century Gothic" panose="020B0502020202020204" pitchFamily="34" charset="0"/>
              </a:rPr>
              <a:t>Conclusión de Estudios </a:t>
            </a:r>
          </a:p>
        </p:txBody>
      </p:sp>
      <p:sp>
        <p:nvSpPr>
          <p:cNvPr id="22" name="CuadroTexto 21">
            <a:extLst>
              <a:ext uri="{FF2B5EF4-FFF2-40B4-BE49-F238E27FC236}">
                <a16:creationId xmlns:a16="http://schemas.microsoft.com/office/drawing/2014/main" id="{1CCCCCA7-C5FE-A23E-2D70-2A1383A46CF7}"/>
              </a:ext>
            </a:extLst>
          </p:cNvPr>
          <p:cNvSpPr txBox="1"/>
          <p:nvPr/>
        </p:nvSpPr>
        <p:spPr>
          <a:xfrm>
            <a:off x="4289943" y="5033115"/>
            <a:ext cx="1681084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1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es-ES" sz="2000" dirty="0">
                <a:solidFill>
                  <a:prstClr val="black"/>
                </a:solidFill>
                <a:latin typeface="Century Gothic" panose="020B0502020202020204" pitchFamily="34" charset="0"/>
              </a:rPr>
              <a:t>Jun/2025</a:t>
            </a:r>
            <a:endParaRPr lang="es-ES" sz="1200" dirty="0">
              <a:solidFill>
                <a:prstClr val="black"/>
              </a:solidFill>
              <a:latin typeface="Century Gothic" panose="020B0502020202020204" pitchFamily="34" charset="0"/>
            </a:endParaRPr>
          </a:p>
        </p:txBody>
      </p:sp>
      <p:cxnSp>
        <p:nvCxnSpPr>
          <p:cNvPr id="7" name="Conector recto 6">
            <a:extLst>
              <a:ext uri="{FF2B5EF4-FFF2-40B4-BE49-F238E27FC236}">
                <a16:creationId xmlns:a16="http://schemas.microsoft.com/office/drawing/2014/main" id="{E7664B39-3B11-A4DA-89FC-DA786589721D}"/>
              </a:ext>
            </a:extLst>
          </p:cNvPr>
          <p:cNvCxnSpPr>
            <a:cxnSpLocks/>
          </p:cNvCxnSpPr>
          <p:nvPr/>
        </p:nvCxnSpPr>
        <p:spPr>
          <a:xfrm>
            <a:off x="1313278" y="5714219"/>
            <a:ext cx="4320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CuadroTexto 22">
            <a:extLst>
              <a:ext uri="{FF2B5EF4-FFF2-40B4-BE49-F238E27FC236}">
                <a16:creationId xmlns:a16="http://schemas.microsoft.com/office/drawing/2014/main" id="{E8DD8F41-9B66-5557-12C8-400AE6B07067}"/>
              </a:ext>
            </a:extLst>
          </p:cNvPr>
          <p:cNvSpPr txBox="1"/>
          <p:nvPr/>
        </p:nvSpPr>
        <p:spPr>
          <a:xfrm>
            <a:off x="1350736" y="5852823"/>
            <a:ext cx="2370988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1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es-ES" sz="2000" b="1" dirty="0">
                <a:solidFill>
                  <a:prstClr val="black"/>
                </a:solidFill>
                <a:latin typeface="Century Gothic" panose="020B0502020202020204" pitchFamily="34" charset="0"/>
              </a:rPr>
              <a:t>Implementación</a:t>
            </a:r>
          </a:p>
        </p:txBody>
      </p:sp>
      <p:sp>
        <p:nvSpPr>
          <p:cNvPr id="25" name="Triángulo isósceles 24">
            <a:extLst>
              <a:ext uri="{FF2B5EF4-FFF2-40B4-BE49-F238E27FC236}">
                <a16:creationId xmlns:a16="http://schemas.microsoft.com/office/drawing/2014/main" id="{CC12571F-8AC9-C30F-7D8E-2DDC4B3CED85}"/>
              </a:ext>
            </a:extLst>
          </p:cNvPr>
          <p:cNvSpPr/>
          <p:nvPr/>
        </p:nvSpPr>
        <p:spPr>
          <a:xfrm rot="5400000">
            <a:off x="3619871" y="5995674"/>
            <a:ext cx="683101" cy="276999"/>
          </a:xfrm>
          <a:prstGeom prst="triangle">
            <a:avLst>
              <a:gd name="adj" fmla="val 47323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BO"/>
          </a:p>
        </p:txBody>
      </p:sp>
      <p:sp>
        <p:nvSpPr>
          <p:cNvPr id="28" name="CuadroTexto 27">
            <a:extLst>
              <a:ext uri="{FF2B5EF4-FFF2-40B4-BE49-F238E27FC236}">
                <a16:creationId xmlns:a16="http://schemas.microsoft.com/office/drawing/2014/main" id="{BF5FE3FC-72A4-8663-06C8-ECB92F801431}"/>
              </a:ext>
            </a:extLst>
          </p:cNvPr>
          <p:cNvSpPr txBox="1"/>
          <p:nvPr/>
        </p:nvSpPr>
        <p:spPr>
          <a:xfrm>
            <a:off x="4323809" y="5934118"/>
            <a:ext cx="1681084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1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es-ES" sz="2000" dirty="0">
                <a:solidFill>
                  <a:prstClr val="black"/>
                </a:solidFill>
                <a:latin typeface="Century Gothic" panose="020B0502020202020204" pitchFamily="34" charset="0"/>
              </a:rPr>
              <a:t>2026</a:t>
            </a:r>
            <a:endParaRPr lang="es-ES" sz="1200" dirty="0">
              <a:solidFill>
                <a:prstClr val="black"/>
              </a:solidFill>
              <a:latin typeface="Century Gothic" panose="020B0502020202020204" pitchFamily="34" charset="0"/>
            </a:endParaRP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0BE4837D-E41D-E98F-441E-9B51F31AF93E}"/>
              </a:ext>
            </a:extLst>
          </p:cNvPr>
          <p:cNvSpPr txBox="1"/>
          <p:nvPr/>
        </p:nvSpPr>
        <p:spPr>
          <a:xfrm>
            <a:off x="3877367" y="1798927"/>
            <a:ext cx="2517706" cy="4001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s-BO" sz="2000" b="1" i="1" dirty="0">
                <a:solidFill>
                  <a:schemeClr val="accent1"/>
                </a:solidFill>
                <a:latin typeface="Century Gothic" panose="020B0502020202020204" pitchFamily="34" charset="0"/>
              </a:rPr>
              <a:t>Fechas Tentativas</a:t>
            </a: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103FD0EA-67D6-AF0E-2815-4E08344CD4E4}"/>
              </a:ext>
            </a:extLst>
          </p:cNvPr>
          <p:cNvPicPr>
            <a:picLocks noChangeAspect="1"/>
          </p:cNvPicPr>
          <p:nvPr/>
        </p:nvPicPr>
        <p:blipFill>
          <a:blip r:embed="rId5">
            <a:biLevel thresh="25000"/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artisticPhotocopy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94982" y="3867177"/>
            <a:ext cx="720000" cy="720000"/>
          </a:xfrm>
          <a:prstGeom prst="rect">
            <a:avLst/>
          </a:prstGeom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id="{E2011DD5-2F3C-2379-E110-B113C069AC89}"/>
              </a:ext>
            </a:extLst>
          </p:cNvPr>
          <p:cNvSpPr txBox="1"/>
          <p:nvPr/>
        </p:nvSpPr>
        <p:spPr>
          <a:xfrm>
            <a:off x="1162513" y="1806424"/>
            <a:ext cx="2517706" cy="4001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s-BO" sz="2000" b="1" i="1" dirty="0">
                <a:solidFill>
                  <a:schemeClr val="accent1"/>
                </a:solidFill>
                <a:latin typeface="Century Gothic" panose="020B0502020202020204" pitchFamily="34" charset="0"/>
              </a:rPr>
              <a:t>Actividades</a:t>
            </a:r>
          </a:p>
        </p:txBody>
      </p:sp>
    </p:spTree>
    <p:extLst>
      <p:ext uri="{BB962C8B-B14F-4D97-AF65-F5344CB8AC3E}">
        <p14:creationId xmlns:p14="http://schemas.microsoft.com/office/powerpoint/2010/main" val="9376867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직사각형 118">
            <a:extLst>
              <a:ext uri="{FF2B5EF4-FFF2-40B4-BE49-F238E27FC236}">
                <a16:creationId xmlns:a16="http://schemas.microsoft.com/office/drawing/2014/main" id="{C3DFD94A-5B5A-4579-8EB3-39626A38760C}"/>
              </a:ext>
            </a:extLst>
          </p:cNvPr>
          <p:cNvSpPr/>
          <p:nvPr/>
        </p:nvSpPr>
        <p:spPr>
          <a:xfrm>
            <a:off x="6663682" y="3714952"/>
            <a:ext cx="797474" cy="798195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17" name="직사각형 119">
            <a:extLst>
              <a:ext uri="{FF2B5EF4-FFF2-40B4-BE49-F238E27FC236}">
                <a16:creationId xmlns:a16="http://schemas.microsoft.com/office/drawing/2014/main" id="{CBC36B82-7EAD-43AB-ACB7-87E939E12576}"/>
              </a:ext>
            </a:extLst>
          </p:cNvPr>
          <p:cNvSpPr/>
          <p:nvPr/>
        </p:nvSpPr>
        <p:spPr>
          <a:xfrm>
            <a:off x="5858426" y="4455486"/>
            <a:ext cx="797474" cy="798195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pic>
        <p:nvPicPr>
          <p:cNvPr id="7" name="Marcador de posición de imagen 6">
            <a:extLst>
              <a:ext uri="{FF2B5EF4-FFF2-40B4-BE49-F238E27FC236}">
                <a16:creationId xmlns:a16="http://schemas.microsoft.com/office/drawing/2014/main" id="{0DD88BB8-DF3C-7E01-44A6-40B05A539D17}"/>
              </a:ext>
            </a:extLst>
          </p:cNvPr>
          <p:cNvPicPr>
            <a:picLocks noGrp="1" noChangeAspect="1"/>
          </p:cNvPicPr>
          <p:nvPr>
            <p:ph type="pic" sz="quarter" idx="6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500" r="20500"/>
          <a:stretch>
            <a:fillRect/>
          </a:stretch>
        </p:blipFill>
        <p:spPr>
          <a:xfrm flipH="1">
            <a:off x="292099" y="520861"/>
            <a:ext cx="6378575" cy="5540214"/>
          </a:xfrm>
        </p:spPr>
      </p:pic>
      <p:pic>
        <p:nvPicPr>
          <p:cNvPr id="12" name="Picture 2" descr="Somos parte de ENDE Corp. | ENDE Tecnologías">
            <a:extLst>
              <a:ext uri="{FF2B5EF4-FFF2-40B4-BE49-F238E27FC236}">
                <a16:creationId xmlns:a16="http://schemas.microsoft.com/office/drawing/2014/main" id="{B9E907E5-A942-9718-6A52-AB7E362E92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838" y="635634"/>
            <a:ext cx="1799678" cy="1146937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직사각형 4">
            <a:extLst>
              <a:ext uri="{FF2B5EF4-FFF2-40B4-BE49-F238E27FC236}">
                <a16:creationId xmlns:a16="http://schemas.microsoft.com/office/drawing/2014/main" id="{FFACE264-E996-4FC9-C5B6-C1AA0224F57F}"/>
              </a:ext>
            </a:extLst>
          </p:cNvPr>
          <p:cNvSpPr/>
          <p:nvPr/>
        </p:nvSpPr>
        <p:spPr>
          <a:xfrm>
            <a:off x="1098531" y="2126758"/>
            <a:ext cx="797474" cy="798195"/>
          </a:xfrm>
          <a:prstGeom prst="rect">
            <a:avLst/>
          </a:prstGeom>
          <a:solidFill>
            <a:schemeClr val="accent3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14" name="직사각형 8">
            <a:extLst>
              <a:ext uri="{FF2B5EF4-FFF2-40B4-BE49-F238E27FC236}">
                <a16:creationId xmlns:a16="http://schemas.microsoft.com/office/drawing/2014/main" id="{7AA04AA6-17FF-641E-2C5F-BE3A21AB0784}"/>
              </a:ext>
            </a:extLst>
          </p:cNvPr>
          <p:cNvSpPr/>
          <p:nvPr/>
        </p:nvSpPr>
        <p:spPr>
          <a:xfrm>
            <a:off x="2693479" y="3714952"/>
            <a:ext cx="797474" cy="798195"/>
          </a:xfrm>
          <a:prstGeom prst="rect">
            <a:avLst/>
          </a:prstGeom>
          <a:solidFill>
            <a:schemeClr val="accent3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20" name="직사각형 2">
            <a:extLst>
              <a:ext uri="{FF2B5EF4-FFF2-40B4-BE49-F238E27FC236}">
                <a16:creationId xmlns:a16="http://schemas.microsoft.com/office/drawing/2014/main" id="{C984D37D-1890-B264-44BB-03292200B5DF}"/>
              </a:ext>
            </a:extLst>
          </p:cNvPr>
          <p:cNvSpPr/>
          <p:nvPr/>
        </p:nvSpPr>
        <p:spPr>
          <a:xfrm>
            <a:off x="5075727" y="2076758"/>
            <a:ext cx="797474" cy="798195"/>
          </a:xfrm>
          <a:prstGeom prst="rect">
            <a:avLst/>
          </a:prstGeom>
          <a:solidFill>
            <a:schemeClr val="accent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18" name="직사각형 10">
            <a:extLst>
              <a:ext uri="{FF2B5EF4-FFF2-40B4-BE49-F238E27FC236}">
                <a16:creationId xmlns:a16="http://schemas.microsoft.com/office/drawing/2014/main" id="{498D3EEB-CB3F-97FC-01D4-99E935BC93AE}"/>
              </a:ext>
            </a:extLst>
          </p:cNvPr>
          <p:cNvSpPr/>
          <p:nvPr/>
        </p:nvSpPr>
        <p:spPr>
          <a:xfrm>
            <a:off x="1896005" y="2934006"/>
            <a:ext cx="797474" cy="798195"/>
          </a:xfrm>
          <a:prstGeom prst="rect">
            <a:avLst/>
          </a:prstGeom>
          <a:solidFill>
            <a:schemeClr val="accent3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19" name="직사각형 9">
            <a:extLst>
              <a:ext uri="{FF2B5EF4-FFF2-40B4-BE49-F238E27FC236}">
                <a16:creationId xmlns:a16="http://schemas.microsoft.com/office/drawing/2014/main" id="{6938CB65-5E04-617C-7F16-CCCD1E5D93A0}"/>
              </a:ext>
            </a:extLst>
          </p:cNvPr>
          <p:cNvSpPr/>
          <p:nvPr/>
        </p:nvSpPr>
        <p:spPr>
          <a:xfrm>
            <a:off x="5072527" y="2068501"/>
            <a:ext cx="797474" cy="798195"/>
          </a:xfrm>
          <a:prstGeom prst="rect">
            <a:avLst/>
          </a:prstGeom>
          <a:solidFill>
            <a:schemeClr val="accent3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23" name="직사각형 7">
            <a:extLst>
              <a:ext uri="{FF2B5EF4-FFF2-40B4-BE49-F238E27FC236}">
                <a16:creationId xmlns:a16="http://schemas.microsoft.com/office/drawing/2014/main" id="{3E749BFD-7694-ABAB-8D74-A34FB9C24E0D}"/>
              </a:ext>
            </a:extLst>
          </p:cNvPr>
          <p:cNvSpPr/>
          <p:nvPr/>
        </p:nvSpPr>
        <p:spPr>
          <a:xfrm>
            <a:off x="4278378" y="4455485"/>
            <a:ext cx="797474" cy="798195"/>
          </a:xfrm>
          <a:prstGeom prst="rect">
            <a:avLst/>
          </a:prstGeom>
          <a:solidFill>
            <a:schemeClr val="accent3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24" name="직사각형 3">
            <a:extLst>
              <a:ext uri="{FF2B5EF4-FFF2-40B4-BE49-F238E27FC236}">
                <a16:creationId xmlns:a16="http://schemas.microsoft.com/office/drawing/2014/main" id="{DA15774B-8328-E7AC-5AF6-1832991B5838}"/>
              </a:ext>
            </a:extLst>
          </p:cNvPr>
          <p:cNvSpPr/>
          <p:nvPr/>
        </p:nvSpPr>
        <p:spPr>
          <a:xfrm>
            <a:off x="1879052" y="4497540"/>
            <a:ext cx="797474" cy="798195"/>
          </a:xfrm>
          <a:prstGeom prst="rect">
            <a:avLst/>
          </a:prstGeom>
          <a:solidFill>
            <a:schemeClr val="accent3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25" name="직사각형 8">
            <a:extLst>
              <a:ext uri="{FF2B5EF4-FFF2-40B4-BE49-F238E27FC236}">
                <a16:creationId xmlns:a16="http://schemas.microsoft.com/office/drawing/2014/main" id="{91ACDF9A-723E-15C9-0599-614E937D77E1}"/>
              </a:ext>
            </a:extLst>
          </p:cNvPr>
          <p:cNvSpPr/>
          <p:nvPr/>
        </p:nvSpPr>
        <p:spPr>
          <a:xfrm>
            <a:off x="3471177" y="2917607"/>
            <a:ext cx="797474" cy="798195"/>
          </a:xfrm>
          <a:prstGeom prst="rect">
            <a:avLst/>
          </a:prstGeom>
          <a:solidFill>
            <a:schemeClr val="accent3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26" name="직사각형 118">
            <a:extLst>
              <a:ext uri="{FF2B5EF4-FFF2-40B4-BE49-F238E27FC236}">
                <a16:creationId xmlns:a16="http://schemas.microsoft.com/office/drawing/2014/main" id="{B09F62F5-CB95-682A-96CB-379223FD0248}"/>
              </a:ext>
            </a:extLst>
          </p:cNvPr>
          <p:cNvSpPr/>
          <p:nvPr/>
        </p:nvSpPr>
        <p:spPr>
          <a:xfrm>
            <a:off x="6663682" y="1302456"/>
            <a:ext cx="797474" cy="798195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27" name="object 7">
            <a:extLst>
              <a:ext uri="{FF2B5EF4-FFF2-40B4-BE49-F238E27FC236}">
                <a16:creationId xmlns:a16="http://schemas.microsoft.com/office/drawing/2014/main" id="{B85279CC-0B3B-06E1-EC2F-11AB07816466}"/>
              </a:ext>
            </a:extLst>
          </p:cNvPr>
          <p:cNvSpPr txBox="1"/>
          <p:nvPr/>
        </p:nvSpPr>
        <p:spPr>
          <a:xfrm>
            <a:off x="7438474" y="3819990"/>
            <a:ext cx="4663439" cy="127098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spcBef>
                <a:spcPts val="100"/>
              </a:spcBef>
            </a:pPr>
            <a:r>
              <a:rPr lang="es-BO" b="1" spc="40" dirty="0">
                <a:solidFill>
                  <a:schemeClr val="tx1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Arial" panose="020B0604020202020204" pitchFamily="34" charset="0"/>
              </a:rPr>
              <a:t>ENDE</a:t>
            </a:r>
            <a:r>
              <a:rPr lang="es-BO" b="1" spc="10" dirty="0">
                <a:solidFill>
                  <a:schemeClr val="tx1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Arial" panose="020B0604020202020204" pitchFamily="34" charset="0"/>
              </a:rPr>
              <a:t> </a:t>
            </a:r>
            <a:r>
              <a:rPr lang="es-BO" b="1" spc="40" dirty="0">
                <a:solidFill>
                  <a:schemeClr val="tx1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Arial" panose="020B0604020202020204" pitchFamily="34" charset="0"/>
              </a:rPr>
              <a:t>Matriz</a:t>
            </a:r>
            <a:endParaRPr lang="es-BO" dirty="0">
              <a:solidFill>
                <a:schemeClr val="tx1"/>
              </a:solidFill>
              <a:latin typeface="Malgun Gothic" panose="020B0503020000020004" pitchFamily="34" charset="-127"/>
              <a:ea typeface="Malgun Gothic" panose="020B0503020000020004" pitchFamily="34" charset="-127"/>
              <a:cs typeface="Arial" panose="020B0604020202020204" pitchFamily="34" charset="0"/>
            </a:endParaRPr>
          </a:p>
          <a:p>
            <a:pPr marL="245104" marR="237484" indent="433694">
              <a:lnSpc>
                <a:spcPct val="121300"/>
              </a:lnSpc>
              <a:spcBef>
                <a:spcPts val="725"/>
              </a:spcBef>
            </a:pPr>
            <a:r>
              <a:rPr lang="es-BO" sz="1200" spc="-55" dirty="0">
                <a:solidFill>
                  <a:schemeClr val="tx1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Arial" panose="020B0604020202020204" pitchFamily="34" charset="0"/>
              </a:rPr>
              <a:t>	 Oficina</a:t>
            </a:r>
            <a:r>
              <a:rPr lang="es-BO" sz="1200" spc="-40" dirty="0">
                <a:solidFill>
                  <a:schemeClr val="tx1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Arial" panose="020B0604020202020204" pitchFamily="34" charset="0"/>
              </a:rPr>
              <a:t> </a:t>
            </a:r>
            <a:r>
              <a:rPr lang="es-BO" sz="1200" spc="-140" dirty="0">
                <a:solidFill>
                  <a:schemeClr val="tx1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Arial" panose="020B0604020202020204" pitchFamily="34" charset="0"/>
              </a:rPr>
              <a:t>Central</a:t>
            </a:r>
            <a:r>
              <a:rPr lang="es-BO" sz="1200" spc="-60" dirty="0">
                <a:solidFill>
                  <a:schemeClr val="tx1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Arial" panose="020B0604020202020204" pitchFamily="34" charset="0"/>
              </a:rPr>
              <a:t>  </a:t>
            </a:r>
            <a:r>
              <a:rPr lang="es-BO" sz="1200" spc="-65" dirty="0">
                <a:solidFill>
                  <a:schemeClr val="tx1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Arial" panose="020B0604020202020204" pitchFamily="34" charset="0"/>
              </a:rPr>
              <a:t>Cochabamba</a:t>
            </a:r>
            <a:r>
              <a:rPr lang="es-BO" sz="1200" spc="-40" dirty="0">
                <a:solidFill>
                  <a:schemeClr val="tx1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Arial" panose="020B0604020202020204" pitchFamily="34" charset="0"/>
              </a:rPr>
              <a:t> </a:t>
            </a:r>
            <a:r>
              <a:rPr lang="es-BO" sz="1200" spc="40" dirty="0">
                <a:solidFill>
                  <a:schemeClr val="tx1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Arial" panose="020B0604020202020204" pitchFamily="34" charset="0"/>
              </a:rPr>
              <a:t>-</a:t>
            </a:r>
            <a:r>
              <a:rPr lang="es-BO" sz="1200" spc="-40" dirty="0">
                <a:solidFill>
                  <a:schemeClr val="tx1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Arial" panose="020B0604020202020204" pitchFamily="34" charset="0"/>
              </a:rPr>
              <a:t> </a:t>
            </a:r>
            <a:r>
              <a:rPr lang="es-BO" sz="1200" spc="-60" dirty="0">
                <a:solidFill>
                  <a:schemeClr val="tx1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Arial" panose="020B0604020202020204" pitchFamily="34" charset="0"/>
              </a:rPr>
              <a:t>Bolivia</a:t>
            </a:r>
            <a:endParaRPr lang="es-BO" sz="1200" dirty="0">
              <a:solidFill>
                <a:schemeClr val="tx1"/>
              </a:solidFill>
              <a:latin typeface="Malgun Gothic" panose="020B0503020000020004" pitchFamily="34" charset="-127"/>
              <a:ea typeface="Malgun Gothic" panose="020B0503020000020004" pitchFamily="34" charset="-127"/>
              <a:cs typeface="Arial" panose="020B0604020202020204" pitchFamily="34" charset="0"/>
            </a:endParaRPr>
          </a:p>
          <a:p>
            <a:pPr marL="12700" marR="5080" algn="ctr">
              <a:lnSpc>
                <a:spcPct val="121300"/>
              </a:lnSpc>
            </a:pPr>
            <a:r>
              <a:rPr lang="es-BO" sz="1200" spc="-100" dirty="0">
                <a:solidFill>
                  <a:schemeClr val="tx1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Arial" panose="020B0604020202020204" pitchFamily="34" charset="0"/>
              </a:rPr>
              <a:t>Calle Colombia Nro. 655 casi esq. Falsuri </a:t>
            </a:r>
          </a:p>
          <a:p>
            <a:pPr marL="12700" marR="5080" algn="ctr">
              <a:lnSpc>
                <a:spcPct val="121300"/>
              </a:lnSpc>
            </a:pPr>
            <a:r>
              <a:rPr lang="es-BO" sz="1200" spc="-350" dirty="0">
                <a:solidFill>
                  <a:schemeClr val="tx1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Arial" panose="020B0604020202020204" pitchFamily="34" charset="0"/>
              </a:rPr>
              <a:t> </a:t>
            </a:r>
            <a:r>
              <a:rPr lang="es-BO" sz="1200" spc="-229" dirty="0">
                <a:solidFill>
                  <a:schemeClr val="tx1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Arial" panose="020B0604020202020204" pitchFamily="34" charset="0"/>
              </a:rPr>
              <a:t>T</a:t>
            </a:r>
            <a:r>
              <a:rPr lang="es-BO" sz="1200" spc="-60" dirty="0">
                <a:solidFill>
                  <a:schemeClr val="tx1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Arial" panose="020B0604020202020204" pitchFamily="34" charset="0"/>
              </a:rPr>
              <a:t>el</a:t>
            </a:r>
            <a:r>
              <a:rPr lang="es-BO" sz="1200" spc="-90" dirty="0">
                <a:solidFill>
                  <a:schemeClr val="tx1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Arial" panose="020B0604020202020204" pitchFamily="34" charset="0"/>
              </a:rPr>
              <a:t>é</a:t>
            </a:r>
            <a:r>
              <a:rPr lang="es-BO" sz="1200" spc="-55" dirty="0">
                <a:solidFill>
                  <a:schemeClr val="tx1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Arial" panose="020B0604020202020204" pitchFamily="34" charset="0"/>
              </a:rPr>
              <a:t>fono:</a:t>
            </a:r>
            <a:r>
              <a:rPr lang="es-BO" sz="1200" spc="-40" dirty="0">
                <a:solidFill>
                  <a:schemeClr val="tx1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Arial" panose="020B0604020202020204" pitchFamily="34" charset="0"/>
              </a:rPr>
              <a:t> </a:t>
            </a:r>
            <a:r>
              <a:rPr lang="es-BO" sz="1200" spc="-85" dirty="0">
                <a:solidFill>
                  <a:schemeClr val="tx1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Arial" panose="020B0604020202020204" pitchFamily="34" charset="0"/>
              </a:rPr>
              <a:t>(+591</a:t>
            </a:r>
            <a:r>
              <a:rPr lang="es-BO" sz="1200" spc="-40" dirty="0">
                <a:solidFill>
                  <a:schemeClr val="tx1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Arial" panose="020B0604020202020204" pitchFamily="34" charset="0"/>
              </a:rPr>
              <a:t> </a:t>
            </a:r>
            <a:r>
              <a:rPr lang="es-BO" sz="1200" spc="40" dirty="0">
                <a:solidFill>
                  <a:schemeClr val="tx1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Arial" panose="020B0604020202020204" pitchFamily="34" charset="0"/>
              </a:rPr>
              <a:t>-</a:t>
            </a:r>
            <a:r>
              <a:rPr lang="es-BO" sz="1200" spc="-40" dirty="0">
                <a:solidFill>
                  <a:schemeClr val="tx1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Arial" panose="020B0604020202020204" pitchFamily="34" charset="0"/>
              </a:rPr>
              <a:t> </a:t>
            </a:r>
            <a:r>
              <a:rPr lang="es-BO" sz="1200" spc="-50" dirty="0">
                <a:solidFill>
                  <a:schemeClr val="tx1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Arial" panose="020B0604020202020204" pitchFamily="34" charset="0"/>
              </a:rPr>
              <a:t>4)</a:t>
            </a:r>
            <a:r>
              <a:rPr lang="es-BO" sz="1200" spc="-40" dirty="0">
                <a:solidFill>
                  <a:schemeClr val="tx1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Arial" panose="020B0604020202020204" pitchFamily="34" charset="0"/>
              </a:rPr>
              <a:t> </a:t>
            </a:r>
            <a:r>
              <a:rPr lang="es-BO" sz="1200" spc="-55" dirty="0">
                <a:solidFill>
                  <a:schemeClr val="tx1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Arial" panose="020B0604020202020204" pitchFamily="34" charset="0"/>
              </a:rPr>
              <a:t>4520317 - </a:t>
            </a:r>
            <a:r>
              <a:rPr lang="es-BO" sz="1200" spc="-85" dirty="0">
                <a:solidFill>
                  <a:schemeClr val="tx1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Arial" panose="020B0604020202020204" pitchFamily="34" charset="0"/>
              </a:rPr>
              <a:t>(+591</a:t>
            </a:r>
            <a:r>
              <a:rPr lang="es-BO" sz="1200" spc="-40" dirty="0">
                <a:solidFill>
                  <a:schemeClr val="tx1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Arial" panose="020B0604020202020204" pitchFamily="34" charset="0"/>
              </a:rPr>
              <a:t> </a:t>
            </a:r>
            <a:r>
              <a:rPr lang="es-BO" sz="1200" spc="40" dirty="0">
                <a:solidFill>
                  <a:schemeClr val="tx1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Arial" panose="020B0604020202020204" pitchFamily="34" charset="0"/>
              </a:rPr>
              <a:t>-</a:t>
            </a:r>
            <a:r>
              <a:rPr lang="es-BO" sz="1200" spc="-40" dirty="0">
                <a:solidFill>
                  <a:schemeClr val="tx1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Arial" panose="020B0604020202020204" pitchFamily="34" charset="0"/>
              </a:rPr>
              <a:t> </a:t>
            </a:r>
            <a:r>
              <a:rPr lang="es-BO" sz="1200" spc="-50" dirty="0">
                <a:solidFill>
                  <a:schemeClr val="tx1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Arial" panose="020B0604020202020204" pitchFamily="34" charset="0"/>
              </a:rPr>
              <a:t>4)</a:t>
            </a:r>
            <a:r>
              <a:rPr lang="es-BO" sz="1200" spc="-40" dirty="0">
                <a:solidFill>
                  <a:schemeClr val="tx1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Arial" panose="020B0604020202020204" pitchFamily="34" charset="0"/>
              </a:rPr>
              <a:t> </a:t>
            </a:r>
            <a:r>
              <a:rPr lang="es-BO" sz="1200" dirty="0">
                <a:latin typeface="Malgun Gothic" panose="020B0503020000020004" pitchFamily="34" charset="-127"/>
                <a:ea typeface="Malgun Gothic" panose="020B0503020000020004" pitchFamily="34" charset="-127"/>
              </a:rPr>
              <a:t>4120900</a:t>
            </a:r>
            <a:endParaRPr lang="es-BO" sz="1200" dirty="0">
              <a:solidFill>
                <a:schemeClr val="tx1"/>
              </a:solidFill>
              <a:latin typeface="Malgun Gothic" panose="020B0503020000020004" pitchFamily="34" charset="-127"/>
              <a:ea typeface="Malgun Gothic" panose="020B0503020000020004" pitchFamily="34" charset="-127"/>
              <a:cs typeface="Arial" panose="020B0604020202020204" pitchFamily="34" charset="0"/>
            </a:endParaRPr>
          </a:p>
          <a:p>
            <a:pPr marL="478143" marR="470522" algn="ctr">
              <a:lnSpc>
                <a:spcPct val="121200"/>
              </a:lnSpc>
              <a:spcBef>
                <a:spcPts val="565"/>
              </a:spcBef>
            </a:pPr>
            <a:r>
              <a:rPr lang="es-ES" sz="1200" b="0" i="0" u="none" strike="noStrike" dirty="0">
                <a:solidFill>
                  <a:srgbClr val="337AB7"/>
                </a:solidFill>
                <a:effectLst/>
                <a:latin typeface="Malgun Gothic" panose="020B0503020000020004" pitchFamily="34" charset="-127"/>
                <a:ea typeface="Malgun Gothic" panose="020B0503020000020004" pitchFamily="34" charset="-127"/>
                <a:hlinkClick r:id="rId4"/>
              </a:rPr>
              <a:t>ende@ende.bo</a:t>
            </a:r>
            <a:endParaRPr lang="es-ES" sz="1200" b="1" spc="40" dirty="0">
              <a:solidFill>
                <a:schemeClr val="tx1"/>
              </a:solidFill>
              <a:latin typeface="Malgun Gothic" panose="020B0503020000020004" pitchFamily="34" charset="-127"/>
              <a:ea typeface="Malgun Gothic" panose="020B0503020000020004" pitchFamily="34" charset="-127"/>
              <a:cs typeface="Arial" panose="020B0604020202020204" pitchFamily="34" charset="0"/>
            </a:endParaRPr>
          </a:p>
        </p:txBody>
      </p:sp>
      <p:pic>
        <p:nvPicPr>
          <p:cNvPr id="28" name="Imagen 27">
            <a:extLst>
              <a:ext uri="{FF2B5EF4-FFF2-40B4-BE49-F238E27FC236}">
                <a16:creationId xmlns:a16="http://schemas.microsoft.com/office/drawing/2014/main" id="{C683266D-2012-9407-9E44-75BFFEEB544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780333" y="1807039"/>
            <a:ext cx="3979720" cy="1408323"/>
          </a:xfrm>
          <a:prstGeom prst="rect">
            <a:avLst/>
          </a:prstGeom>
        </p:spPr>
      </p:pic>
      <p:pic>
        <p:nvPicPr>
          <p:cNvPr id="31" name="Imagen 30">
            <a:extLst>
              <a:ext uri="{FF2B5EF4-FFF2-40B4-BE49-F238E27FC236}">
                <a16:creationId xmlns:a16="http://schemas.microsoft.com/office/drawing/2014/main" id="{90313295-1BC7-CDC3-A109-B161D872D857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797932" y="6313450"/>
            <a:ext cx="3395483" cy="540000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29988631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8865</TotalTime>
  <Words>377</Words>
  <Application>Microsoft Office PowerPoint</Application>
  <PresentationFormat>Panorámica</PresentationFormat>
  <Paragraphs>71</Paragraphs>
  <Slides>5</Slides>
  <Notes>4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5</vt:i4>
      </vt:variant>
    </vt:vector>
  </HeadingPairs>
  <TitlesOfParts>
    <vt:vector size="12" baseType="lpstr">
      <vt:lpstr>Malgun Gothic</vt:lpstr>
      <vt:lpstr>Arial</vt:lpstr>
      <vt:lpstr>Calibri</vt:lpstr>
      <vt:lpstr>Calibri Light</vt:lpstr>
      <vt:lpstr>Century Gothic</vt:lpstr>
      <vt:lpstr>Wingdings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Edson Daniel Zubieta Terrazas</dc:creator>
  <cp:lastModifiedBy>David Aguilera</cp:lastModifiedBy>
  <cp:revision>203</cp:revision>
  <cp:lastPrinted>2024-05-02T15:16:53Z</cp:lastPrinted>
  <dcterms:created xsi:type="dcterms:W3CDTF">2023-09-15T21:03:28Z</dcterms:created>
  <dcterms:modified xsi:type="dcterms:W3CDTF">2024-05-10T15:12:25Z</dcterms:modified>
</cp:coreProperties>
</file>